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92"/>
  </p:notesMasterIdLst>
  <p:handoutMasterIdLst>
    <p:handoutMasterId r:id="rId93"/>
  </p:handoutMasterIdLst>
  <p:sldIdLst>
    <p:sldId id="751" r:id="rId2"/>
    <p:sldId id="761" r:id="rId3"/>
    <p:sldId id="1178" r:id="rId4"/>
    <p:sldId id="1056" r:id="rId5"/>
    <p:sldId id="1195" r:id="rId6"/>
    <p:sldId id="1064" r:id="rId7"/>
    <p:sldId id="1196" r:id="rId8"/>
    <p:sldId id="1197" r:id="rId9"/>
    <p:sldId id="1198" r:id="rId10"/>
    <p:sldId id="1066" r:id="rId11"/>
    <p:sldId id="1188" r:id="rId12"/>
    <p:sldId id="1189" r:id="rId13"/>
    <p:sldId id="1192" r:id="rId14"/>
    <p:sldId id="1193" r:id="rId15"/>
    <p:sldId id="1194" r:id="rId16"/>
    <p:sldId id="764" r:id="rId17"/>
    <p:sldId id="1073" r:id="rId18"/>
    <p:sldId id="1074" r:id="rId19"/>
    <p:sldId id="1154" r:id="rId20"/>
    <p:sldId id="1179" r:id="rId21"/>
    <p:sldId id="1077" r:id="rId22"/>
    <p:sldId id="1155" r:id="rId23"/>
    <p:sldId id="1160" r:id="rId24"/>
    <p:sldId id="1161" r:id="rId25"/>
    <p:sldId id="1162" r:id="rId26"/>
    <p:sldId id="1163" r:id="rId27"/>
    <p:sldId id="1164" r:id="rId28"/>
    <p:sldId id="1079" r:id="rId29"/>
    <p:sldId id="1080" r:id="rId30"/>
    <p:sldId id="1156" r:id="rId31"/>
    <p:sldId id="1180" r:id="rId32"/>
    <p:sldId id="1083" r:id="rId33"/>
    <p:sldId id="1085" r:id="rId34"/>
    <p:sldId id="1086" r:id="rId35"/>
    <p:sldId id="1144" r:id="rId36"/>
    <p:sldId id="1181" r:id="rId37"/>
    <p:sldId id="1090" r:id="rId38"/>
    <p:sldId id="1091" r:id="rId39"/>
    <p:sldId id="1093" r:id="rId40"/>
    <p:sldId id="1159" r:id="rId41"/>
    <p:sldId id="1182" r:id="rId42"/>
    <p:sldId id="1095" r:id="rId43"/>
    <p:sldId id="1098" r:id="rId44"/>
    <p:sldId id="1158" r:id="rId45"/>
    <p:sldId id="1099" r:id="rId46"/>
    <p:sldId id="1103" r:id="rId47"/>
    <p:sldId id="1104" r:id="rId48"/>
    <p:sldId id="1105" r:id="rId49"/>
    <p:sldId id="1190" r:id="rId50"/>
    <p:sldId id="1107" r:id="rId51"/>
    <p:sldId id="1108" r:id="rId52"/>
    <p:sldId id="1168" r:id="rId53"/>
    <p:sldId id="1165" r:id="rId54"/>
    <p:sldId id="1169" r:id="rId55"/>
    <p:sldId id="1109" r:id="rId56"/>
    <p:sldId id="1166" r:id="rId57"/>
    <p:sldId id="1111" r:id="rId58"/>
    <p:sldId id="1167" r:id="rId59"/>
    <p:sldId id="1113" r:id="rId60"/>
    <p:sldId id="1170" r:id="rId61"/>
    <p:sldId id="1191" r:id="rId62"/>
    <p:sldId id="1115" r:id="rId63"/>
    <p:sldId id="1116" r:id="rId64"/>
    <p:sldId id="1118" r:id="rId65"/>
    <p:sldId id="1119" r:id="rId66"/>
    <p:sldId id="1183" r:id="rId67"/>
    <p:sldId id="1121" r:id="rId68"/>
    <p:sldId id="1171" r:id="rId69"/>
    <p:sldId id="1122" r:id="rId70"/>
    <p:sldId id="1123" r:id="rId71"/>
    <p:sldId id="1124" r:id="rId72"/>
    <p:sldId id="1126" r:id="rId73"/>
    <p:sldId id="1127" r:id="rId74"/>
    <p:sldId id="1129" r:id="rId75"/>
    <p:sldId id="1130" r:id="rId76"/>
    <p:sldId id="1184" r:id="rId77"/>
    <p:sldId id="1132" r:id="rId78"/>
    <p:sldId id="1172" r:id="rId79"/>
    <p:sldId id="1185" r:id="rId80"/>
    <p:sldId id="1133" r:id="rId81"/>
    <p:sldId id="1173" r:id="rId82"/>
    <p:sldId id="1174" r:id="rId83"/>
    <p:sldId id="1175" r:id="rId84"/>
    <p:sldId id="1141" r:id="rId85"/>
    <p:sldId id="1137" r:id="rId86"/>
    <p:sldId id="1176" r:id="rId87"/>
    <p:sldId id="1142" r:id="rId88"/>
    <p:sldId id="1186" r:id="rId89"/>
    <p:sldId id="1177" r:id="rId90"/>
    <p:sldId id="760" r:id="rId91"/>
  </p:sldIdLst>
  <p:sldSz cx="12192000" cy="6858000"/>
  <p:notesSz cx="6858000" cy="9926638"/>
  <p:defaultTextStyle>
    <a:defPPr>
      <a:defRPr lang="cs-CZ"/>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5">
          <p15:clr>
            <a:srgbClr val="A4A3A4"/>
          </p15:clr>
        </p15:guide>
        <p15:guide id="2" pos="215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podlipska" initials="p" lastIdx="18" clrIdx="0"/>
  <p:cmAuthor id="1" name="Mirka Ottová" initials="MO" lastIdx="1" clrIdx="1"/>
  <p:cmAuthor id="2" name="DRyskova" initials="D" lastIdx="5" clrIdx="2"/>
  <p:cmAuthor id="3" name="dohnalova" initials="d"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DD4"/>
    <a:srgbClr val="D53F3F"/>
    <a:srgbClr val="5AB432"/>
    <a:srgbClr val="000000"/>
    <a:srgbClr val="D2E5CD"/>
    <a:srgbClr val="E4844E"/>
    <a:srgbClr val="88D565"/>
    <a:srgbClr val="60DA89"/>
    <a:srgbClr val="21FF85"/>
    <a:srgbClr val="5DF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22FF4F-4A10-4E92-BEB0-DFD931921F1D}" v="124" dt="2022-11-21T16:08:13.459"/>
  </p1510:revLst>
</p1510:revInfo>
</file>

<file path=ppt/tableStyles.xml><?xml version="1.0" encoding="utf-8"?>
<a:tblStyleLst xmlns:a="http://schemas.openxmlformats.org/drawingml/2006/main" def="{5C22544A-7EE6-4342-B048-85BDC9FD1C3A}">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B1032C-EA38-4F05-BA0D-38AFFFC7BED3}" styleName="Světlý styl 3 – zvýraznění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Střední styl 4 – zvýraznění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Střední styl 4 – zvýraznění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 Tmavá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Styl Tmavá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Tmavý styl 2 – zvýraznění 5/zvýraznění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Styl Světlá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Styl Středně sytá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80" autoAdjust="0"/>
    <p:restoredTop sz="96192" autoAdjust="0"/>
  </p:normalViewPr>
  <p:slideViewPr>
    <p:cSldViewPr>
      <p:cViewPr varScale="1">
        <p:scale>
          <a:sx n="113" d="100"/>
          <a:sy n="113" d="100"/>
        </p:scale>
        <p:origin x="85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p:cViewPr varScale="1">
        <p:scale>
          <a:sx n="75" d="100"/>
          <a:sy n="75" d="100"/>
        </p:scale>
        <p:origin x="-3354" y="-114"/>
      </p:cViewPr>
      <p:guideLst>
        <p:guide orient="horz" pos="3125"/>
        <p:guide pos="215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microsoft.com/office/2016/11/relationships/changesInfo" Target="changesInfos/changesInfo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8"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oslav" userId="979fb52c6c39d50e" providerId="LiveId" clId="{AB22FF4F-4A10-4E92-BEB0-DFD931921F1D}"/>
    <pc:docChg chg="undo custSel addSld delSld modSld">
      <pc:chgData name="Miroslav" userId="979fb52c6c39d50e" providerId="LiveId" clId="{AB22FF4F-4A10-4E92-BEB0-DFD931921F1D}" dt="2022-11-21T16:08:13.459" v="6239" actId="20578"/>
      <pc:docMkLst>
        <pc:docMk/>
      </pc:docMkLst>
      <pc:sldChg chg="modSp mod">
        <pc:chgData name="Miroslav" userId="979fb52c6c39d50e" providerId="LiveId" clId="{AB22FF4F-4A10-4E92-BEB0-DFD931921F1D}" dt="2022-11-21T10:45:15.421" v="88" actId="14100"/>
        <pc:sldMkLst>
          <pc:docMk/>
          <pc:sldMk cId="3429890438" sldId="1056"/>
        </pc:sldMkLst>
        <pc:spChg chg="mod">
          <ac:chgData name="Miroslav" userId="979fb52c6c39d50e" providerId="LiveId" clId="{AB22FF4F-4A10-4E92-BEB0-DFD931921F1D}" dt="2022-11-21T10:45:15.421" v="88" actId="14100"/>
          <ac:spMkLst>
            <pc:docMk/>
            <pc:sldMk cId="3429890438" sldId="1056"/>
            <ac:spMk id="12" creationId="{00000000-0000-0000-0000-000000000000}"/>
          </ac:spMkLst>
        </pc:spChg>
      </pc:sldChg>
      <pc:sldChg chg="addSp delSp modSp mod">
        <pc:chgData name="Miroslav" userId="979fb52c6c39d50e" providerId="LiveId" clId="{AB22FF4F-4A10-4E92-BEB0-DFD931921F1D}" dt="2022-11-21T11:21:52.730" v="467" actId="21"/>
        <pc:sldMkLst>
          <pc:docMk/>
          <pc:sldMk cId="2468492760" sldId="1074"/>
        </pc:sldMkLst>
        <pc:spChg chg="add del mod">
          <ac:chgData name="Miroslav" userId="979fb52c6c39d50e" providerId="LiveId" clId="{AB22FF4F-4A10-4E92-BEB0-DFD931921F1D}" dt="2022-11-21T11:21:52.730" v="467" actId="21"/>
          <ac:spMkLst>
            <pc:docMk/>
            <pc:sldMk cId="2468492760" sldId="1074"/>
            <ac:spMk id="5" creationId="{FBECDE21-349A-2313-4732-79AA1F179A46}"/>
          </ac:spMkLst>
        </pc:spChg>
        <pc:spChg chg="mod">
          <ac:chgData name="Miroslav" userId="979fb52c6c39d50e" providerId="LiveId" clId="{AB22FF4F-4A10-4E92-BEB0-DFD931921F1D}" dt="2022-11-21T10:51:28.602" v="90" actId="20577"/>
          <ac:spMkLst>
            <pc:docMk/>
            <pc:sldMk cId="2468492760" sldId="1074"/>
            <ac:spMk id="7" creationId="{00000000-0000-0000-0000-000000000000}"/>
          </ac:spMkLst>
        </pc:spChg>
      </pc:sldChg>
      <pc:sldChg chg="addSp delSp modSp mod">
        <pc:chgData name="Miroslav" userId="979fb52c6c39d50e" providerId="LiveId" clId="{AB22FF4F-4A10-4E92-BEB0-DFD931921F1D}" dt="2022-11-21T11:36:21.867" v="927" actId="21"/>
        <pc:sldMkLst>
          <pc:docMk/>
          <pc:sldMk cId="1856108801" sldId="1077"/>
        </pc:sldMkLst>
        <pc:spChg chg="add del mod">
          <ac:chgData name="Miroslav" userId="979fb52c6c39d50e" providerId="LiveId" clId="{AB22FF4F-4A10-4E92-BEB0-DFD931921F1D}" dt="2022-11-21T11:36:21.867" v="927" actId="21"/>
          <ac:spMkLst>
            <pc:docMk/>
            <pc:sldMk cId="1856108801" sldId="1077"/>
            <ac:spMk id="5" creationId="{138752BA-C15D-F941-F6C3-389C49C205A9}"/>
          </ac:spMkLst>
        </pc:spChg>
      </pc:sldChg>
      <pc:sldChg chg="addSp delSp modSp mod">
        <pc:chgData name="Miroslav" userId="979fb52c6c39d50e" providerId="LiveId" clId="{AB22FF4F-4A10-4E92-BEB0-DFD931921F1D}" dt="2022-11-21T12:41:42.430" v="2068" actId="21"/>
        <pc:sldMkLst>
          <pc:docMk/>
          <pc:sldMk cId="1449436310" sldId="1080"/>
        </pc:sldMkLst>
        <pc:spChg chg="add del mod">
          <ac:chgData name="Miroslav" userId="979fb52c6c39d50e" providerId="LiveId" clId="{AB22FF4F-4A10-4E92-BEB0-DFD931921F1D}" dt="2022-11-21T12:41:42.430" v="2068" actId="21"/>
          <ac:spMkLst>
            <pc:docMk/>
            <pc:sldMk cId="1449436310" sldId="1080"/>
            <ac:spMk id="5" creationId="{D09080B7-7B80-F4BE-7D32-4E65FCC7E6A2}"/>
          </ac:spMkLst>
        </pc:spChg>
      </pc:sldChg>
      <pc:sldChg chg="addSp delSp modSp mod">
        <pc:chgData name="Miroslav" userId="979fb52c6c39d50e" providerId="LiveId" clId="{AB22FF4F-4A10-4E92-BEB0-DFD931921F1D}" dt="2022-11-21T12:49:12.128" v="2264" actId="21"/>
        <pc:sldMkLst>
          <pc:docMk/>
          <pc:sldMk cId="4209878087" sldId="1083"/>
        </pc:sldMkLst>
        <pc:spChg chg="add del mod">
          <ac:chgData name="Miroslav" userId="979fb52c6c39d50e" providerId="LiveId" clId="{AB22FF4F-4A10-4E92-BEB0-DFD931921F1D}" dt="2022-11-21T12:49:12.128" v="2264" actId="21"/>
          <ac:spMkLst>
            <pc:docMk/>
            <pc:sldMk cId="4209878087" sldId="1083"/>
            <ac:spMk id="5" creationId="{55AB5181-A22F-8622-3A04-A55C333842A8}"/>
          </ac:spMkLst>
        </pc:spChg>
      </pc:sldChg>
      <pc:sldChg chg="addSp delSp modSp mod">
        <pc:chgData name="Miroslav" userId="979fb52c6c39d50e" providerId="LiveId" clId="{AB22FF4F-4A10-4E92-BEB0-DFD931921F1D}" dt="2022-11-21T12:55:07.134" v="2468" actId="21"/>
        <pc:sldMkLst>
          <pc:docMk/>
          <pc:sldMk cId="145210641" sldId="1086"/>
        </pc:sldMkLst>
        <pc:spChg chg="add del mod">
          <ac:chgData name="Miroslav" userId="979fb52c6c39d50e" providerId="LiveId" clId="{AB22FF4F-4A10-4E92-BEB0-DFD931921F1D}" dt="2022-11-21T12:55:07.134" v="2468" actId="21"/>
          <ac:spMkLst>
            <pc:docMk/>
            <pc:sldMk cId="145210641" sldId="1086"/>
            <ac:spMk id="4" creationId="{16CF46ED-F50C-E241-415E-AA0425CEB4F3}"/>
          </ac:spMkLst>
        </pc:spChg>
      </pc:sldChg>
      <pc:sldChg chg="addSp delSp modSp mod">
        <pc:chgData name="Miroslav" userId="979fb52c6c39d50e" providerId="LiveId" clId="{AB22FF4F-4A10-4E92-BEB0-DFD931921F1D}" dt="2022-11-21T13:41:42.718" v="2682" actId="21"/>
        <pc:sldMkLst>
          <pc:docMk/>
          <pc:sldMk cId="2745679891" sldId="1091"/>
        </pc:sldMkLst>
        <pc:spChg chg="add del mod">
          <ac:chgData name="Miroslav" userId="979fb52c6c39d50e" providerId="LiveId" clId="{AB22FF4F-4A10-4E92-BEB0-DFD931921F1D}" dt="2022-11-21T13:41:42.718" v="2682" actId="21"/>
          <ac:spMkLst>
            <pc:docMk/>
            <pc:sldMk cId="2745679891" sldId="1091"/>
            <ac:spMk id="5" creationId="{6EAE2F7E-047E-2776-24C3-B15AA4E08835}"/>
          </ac:spMkLst>
        </pc:spChg>
        <pc:spChg chg="mod">
          <ac:chgData name="Miroslav" userId="979fb52c6c39d50e" providerId="LiveId" clId="{AB22FF4F-4A10-4E92-BEB0-DFD931921F1D}" dt="2022-11-21T13:00:19.469" v="2604" actId="20577"/>
          <ac:spMkLst>
            <pc:docMk/>
            <pc:sldMk cId="2745679891" sldId="1091"/>
            <ac:spMk id="7" creationId="{00000000-0000-0000-0000-000000000000}"/>
          </ac:spMkLst>
        </pc:spChg>
      </pc:sldChg>
      <pc:sldChg chg="addSp delSp modSp mod">
        <pc:chgData name="Miroslav" userId="979fb52c6c39d50e" providerId="LiveId" clId="{AB22FF4F-4A10-4E92-BEB0-DFD931921F1D}" dt="2022-11-21T13:45:02.889" v="2801" actId="21"/>
        <pc:sldMkLst>
          <pc:docMk/>
          <pc:sldMk cId="1381257980" sldId="1093"/>
        </pc:sldMkLst>
        <pc:spChg chg="add del mod">
          <ac:chgData name="Miroslav" userId="979fb52c6c39d50e" providerId="LiveId" clId="{AB22FF4F-4A10-4E92-BEB0-DFD931921F1D}" dt="2022-11-21T13:45:02.889" v="2801" actId="21"/>
          <ac:spMkLst>
            <pc:docMk/>
            <pc:sldMk cId="1381257980" sldId="1093"/>
            <ac:spMk id="5" creationId="{31F7D9CA-ED44-297E-BD7F-F177B7EDD397}"/>
          </ac:spMkLst>
        </pc:spChg>
      </pc:sldChg>
      <pc:sldChg chg="addSp delSp modSp mod">
        <pc:chgData name="Miroslav" userId="979fb52c6c39d50e" providerId="LiveId" clId="{AB22FF4F-4A10-4E92-BEB0-DFD931921F1D}" dt="2022-11-21T13:47:30.378" v="2807" actId="21"/>
        <pc:sldMkLst>
          <pc:docMk/>
          <pc:sldMk cId="1470002702" sldId="1095"/>
        </pc:sldMkLst>
        <pc:spChg chg="add del mod">
          <ac:chgData name="Miroslav" userId="979fb52c6c39d50e" providerId="LiveId" clId="{AB22FF4F-4A10-4E92-BEB0-DFD931921F1D}" dt="2022-11-21T13:47:30.378" v="2807" actId="21"/>
          <ac:spMkLst>
            <pc:docMk/>
            <pc:sldMk cId="1470002702" sldId="1095"/>
            <ac:spMk id="5" creationId="{25ED5897-A1F8-0B9F-29AA-0DAADC14DD48}"/>
          </ac:spMkLst>
        </pc:spChg>
      </pc:sldChg>
      <pc:sldChg chg="addSp delSp modSp mod">
        <pc:chgData name="Miroslav" userId="979fb52c6c39d50e" providerId="LiveId" clId="{AB22FF4F-4A10-4E92-BEB0-DFD931921F1D}" dt="2022-11-21T13:48:17.100" v="2809" actId="21"/>
        <pc:sldMkLst>
          <pc:docMk/>
          <pc:sldMk cId="2663630347" sldId="1098"/>
        </pc:sldMkLst>
        <pc:spChg chg="add del mod">
          <ac:chgData name="Miroslav" userId="979fb52c6c39d50e" providerId="LiveId" clId="{AB22FF4F-4A10-4E92-BEB0-DFD931921F1D}" dt="2022-11-21T13:48:17.100" v="2809" actId="21"/>
          <ac:spMkLst>
            <pc:docMk/>
            <pc:sldMk cId="2663630347" sldId="1098"/>
            <ac:spMk id="5" creationId="{EF41358E-ED7A-E321-960E-A76E91D92585}"/>
          </ac:spMkLst>
        </pc:spChg>
      </pc:sldChg>
      <pc:sldChg chg="addSp delSp modSp mod">
        <pc:chgData name="Miroslav" userId="979fb52c6c39d50e" providerId="LiveId" clId="{AB22FF4F-4A10-4E92-BEB0-DFD931921F1D}" dt="2022-11-21T13:58:51.716" v="3038" actId="21"/>
        <pc:sldMkLst>
          <pc:docMk/>
          <pc:sldMk cId="1048480296" sldId="1104"/>
        </pc:sldMkLst>
        <pc:spChg chg="add del mod">
          <ac:chgData name="Miroslav" userId="979fb52c6c39d50e" providerId="LiveId" clId="{AB22FF4F-4A10-4E92-BEB0-DFD931921F1D}" dt="2022-11-21T13:58:51.716" v="3038" actId="21"/>
          <ac:spMkLst>
            <pc:docMk/>
            <pc:sldMk cId="1048480296" sldId="1104"/>
            <ac:spMk id="4" creationId="{8AA916E9-D056-F410-2CFE-521C35761EC3}"/>
          </ac:spMkLst>
        </pc:spChg>
      </pc:sldChg>
      <pc:sldChg chg="addSp delSp modSp mod">
        <pc:chgData name="Miroslav" userId="979fb52c6c39d50e" providerId="LiveId" clId="{AB22FF4F-4A10-4E92-BEB0-DFD931921F1D}" dt="2022-11-21T14:00:41.308" v="3117" actId="21"/>
        <pc:sldMkLst>
          <pc:docMk/>
          <pc:sldMk cId="1117411268" sldId="1105"/>
        </pc:sldMkLst>
        <pc:spChg chg="add del mod">
          <ac:chgData name="Miroslav" userId="979fb52c6c39d50e" providerId="LiveId" clId="{AB22FF4F-4A10-4E92-BEB0-DFD931921F1D}" dt="2022-11-21T14:00:41.308" v="3117" actId="21"/>
          <ac:spMkLst>
            <pc:docMk/>
            <pc:sldMk cId="1117411268" sldId="1105"/>
            <ac:spMk id="5" creationId="{063F15E6-F150-C807-C63D-88D4CDBDBD1C}"/>
          </ac:spMkLst>
        </pc:spChg>
      </pc:sldChg>
      <pc:sldChg chg="del">
        <pc:chgData name="Miroslav" userId="979fb52c6c39d50e" providerId="LiveId" clId="{AB22FF4F-4A10-4E92-BEB0-DFD931921F1D}" dt="2022-11-21T14:01:20.327" v="3120" actId="47"/>
        <pc:sldMkLst>
          <pc:docMk/>
          <pc:sldMk cId="702033286" sldId="1106"/>
        </pc:sldMkLst>
      </pc:sldChg>
      <pc:sldChg chg="addSp delSp modSp mod">
        <pc:chgData name="Miroslav" userId="979fb52c6c39d50e" providerId="LiveId" clId="{AB22FF4F-4A10-4E92-BEB0-DFD931921F1D}" dt="2022-11-21T14:10:22.561" v="3256" actId="21"/>
        <pc:sldMkLst>
          <pc:docMk/>
          <pc:sldMk cId="1025210725" sldId="1107"/>
        </pc:sldMkLst>
        <pc:spChg chg="add del mod">
          <ac:chgData name="Miroslav" userId="979fb52c6c39d50e" providerId="LiveId" clId="{AB22FF4F-4A10-4E92-BEB0-DFD931921F1D}" dt="2022-11-21T14:10:22.561" v="3256" actId="21"/>
          <ac:spMkLst>
            <pc:docMk/>
            <pc:sldMk cId="1025210725" sldId="1107"/>
            <ac:spMk id="4" creationId="{900592B6-3430-7BFF-228C-DC1EDFEB8F05}"/>
          </ac:spMkLst>
        </pc:spChg>
      </pc:sldChg>
      <pc:sldChg chg="addSp delSp modSp mod">
        <pc:chgData name="Miroslav" userId="979fb52c6c39d50e" providerId="LiveId" clId="{AB22FF4F-4A10-4E92-BEB0-DFD931921F1D}" dt="2022-11-21T14:17:46.750" v="3514" actId="21"/>
        <pc:sldMkLst>
          <pc:docMk/>
          <pc:sldMk cId="3716794553" sldId="1109"/>
        </pc:sldMkLst>
        <pc:spChg chg="add del mod">
          <ac:chgData name="Miroslav" userId="979fb52c6c39d50e" providerId="LiveId" clId="{AB22FF4F-4A10-4E92-BEB0-DFD931921F1D}" dt="2022-11-21T14:17:46.750" v="3514" actId="21"/>
          <ac:spMkLst>
            <pc:docMk/>
            <pc:sldMk cId="3716794553" sldId="1109"/>
            <ac:spMk id="5" creationId="{3773A20A-0ADD-12A5-7BB3-DF67F5150B8B}"/>
          </ac:spMkLst>
        </pc:spChg>
      </pc:sldChg>
      <pc:sldChg chg="addSp delSp modSp mod">
        <pc:chgData name="Miroslav" userId="979fb52c6c39d50e" providerId="LiveId" clId="{AB22FF4F-4A10-4E92-BEB0-DFD931921F1D}" dt="2022-11-21T14:22:55.894" v="3658" actId="20577"/>
        <pc:sldMkLst>
          <pc:docMk/>
          <pc:sldMk cId="3654853937" sldId="1111"/>
        </pc:sldMkLst>
        <pc:spChg chg="add del mod">
          <ac:chgData name="Miroslav" userId="979fb52c6c39d50e" providerId="LiveId" clId="{AB22FF4F-4A10-4E92-BEB0-DFD931921F1D}" dt="2022-11-21T14:22:49.457" v="3657" actId="21"/>
          <ac:spMkLst>
            <pc:docMk/>
            <pc:sldMk cId="3654853937" sldId="1111"/>
            <ac:spMk id="5" creationId="{E9E3D967-533D-26B1-598F-6D95BA191C88}"/>
          </ac:spMkLst>
        </pc:spChg>
        <pc:spChg chg="mod">
          <ac:chgData name="Miroslav" userId="979fb52c6c39d50e" providerId="LiveId" clId="{AB22FF4F-4A10-4E92-BEB0-DFD931921F1D}" dt="2022-11-21T14:22:55.894" v="3658" actId="20577"/>
          <ac:spMkLst>
            <pc:docMk/>
            <pc:sldMk cId="3654853937" sldId="1111"/>
            <ac:spMk id="7" creationId="{00000000-0000-0000-0000-000000000000}"/>
          </ac:spMkLst>
        </pc:spChg>
      </pc:sldChg>
      <pc:sldChg chg="addSp delSp modSp mod">
        <pc:chgData name="Miroslav" userId="979fb52c6c39d50e" providerId="LiveId" clId="{AB22FF4F-4A10-4E92-BEB0-DFD931921F1D}" dt="2022-11-21T14:27:18.276" v="3821" actId="21"/>
        <pc:sldMkLst>
          <pc:docMk/>
          <pc:sldMk cId="2649905640" sldId="1113"/>
        </pc:sldMkLst>
        <pc:spChg chg="add del mod">
          <ac:chgData name="Miroslav" userId="979fb52c6c39d50e" providerId="LiveId" clId="{AB22FF4F-4A10-4E92-BEB0-DFD931921F1D}" dt="2022-11-21T14:27:18.276" v="3821" actId="21"/>
          <ac:spMkLst>
            <pc:docMk/>
            <pc:sldMk cId="2649905640" sldId="1113"/>
            <ac:spMk id="5" creationId="{F5427AD8-D91F-6A03-108B-670583D757AB}"/>
          </ac:spMkLst>
        </pc:spChg>
      </pc:sldChg>
      <pc:sldChg chg="del">
        <pc:chgData name="Miroslav" userId="979fb52c6c39d50e" providerId="LiveId" clId="{AB22FF4F-4A10-4E92-BEB0-DFD931921F1D}" dt="2022-11-21T14:30:05.765" v="3895" actId="47"/>
        <pc:sldMkLst>
          <pc:docMk/>
          <pc:sldMk cId="1221154173" sldId="1114"/>
        </pc:sldMkLst>
      </pc:sldChg>
      <pc:sldChg chg="addSp delSp modSp mod">
        <pc:chgData name="Miroslav" userId="979fb52c6c39d50e" providerId="LiveId" clId="{AB22FF4F-4A10-4E92-BEB0-DFD931921F1D}" dt="2022-11-21T14:44:26.741" v="4133" actId="21"/>
        <pc:sldMkLst>
          <pc:docMk/>
          <pc:sldMk cId="4076182067" sldId="1116"/>
        </pc:sldMkLst>
        <pc:spChg chg="add del mod">
          <ac:chgData name="Miroslav" userId="979fb52c6c39d50e" providerId="LiveId" clId="{AB22FF4F-4A10-4E92-BEB0-DFD931921F1D}" dt="2022-11-21T14:44:26.741" v="4133" actId="21"/>
          <ac:spMkLst>
            <pc:docMk/>
            <pc:sldMk cId="4076182067" sldId="1116"/>
            <ac:spMk id="5" creationId="{DB65F803-CFDB-0BBF-EEC7-4558EA024619}"/>
          </ac:spMkLst>
        </pc:spChg>
      </pc:sldChg>
      <pc:sldChg chg="addSp delSp modSp mod">
        <pc:chgData name="Miroslav" userId="979fb52c6c39d50e" providerId="LiveId" clId="{AB22FF4F-4A10-4E92-BEB0-DFD931921F1D}" dt="2022-11-21T14:45:22.758" v="4135" actId="21"/>
        <pc:sldMkLst>
          <pc:docMk/>
          <pc:sldMk cId="4019881723" sldId="1118"/>
        </pc:sldMkLst>
        <pc:spChg chg="add del mod">
          <ac:chgData name="Miroslav" userId="979fb52c6c39d50e" providerId="LiveId" clId="{AB22FF4F-4A10-4E92-BEB0-DFD931921F1D}" dt="2022-11-21T14:45:22.758" v="4135" actId="21"/>
          <ac:spMkLst>
            <pc:docMk/>
            <pc:sldMk cId="4019881723" sldId="1118"/>
            <ac:spMk id="4" creationId="{D27AB355-C717-44B3-5F7B-F873A3F68F06}"/>
          </ac:spMkLst>
        </pc:spChg>
      </pc:sldChg>
      <pc:sldChg chg="addSp delSp modSp mod">
        <pc:chgData name="Miroslav" userId="979fb52c6c39d50e" providerId="LiveId" clId="{AB22FF4F-4A10-4E92-BEB0-DFD931921F1D}" dt="2022-11-21T14:46:21.588" v="4138" actId="21"/>
        <pc:sldMkLst>
          <pc:docMk/>
          <pc:sldMk cId="1267285096" sldId="1119"/>
        </pc:sldMkLst>
        <pc:spChg chg="add del mod">
          <ac:chgData name="Miroslav" userId="979fb52c6c39d50e" providerId="LiveId" clId="{AB22FF4F-4A10-4E92-BEB0-DFD931921F1D}" dt="2022-11-21T14:46:21.588" v="4138" actId="21"/>
          <ac:spMkLst>
            <pc:docMk/>
            <pc:sldMk cId="1267285096" sldId="1119"/>
            <ac:spMk id="5" creationId="{80E3B809-3140-B29E-E554-B32A078962E6}"/>
          </ac:spMkLst>
        </pc:spChg>
      </pc:sldChg>
      <pc:sldChg chg="addSp delSp modSp mod">
        <pc:chgData name="Miroslav" userId="979fb52c6c39d50e" providerId="LiveId" clId="{AB22FF4F-4A10-4E92-BEB0-DFD931921F1D}" dt="2022-11-21T14:53:06.070" v="4565" actId="21"/>
        <pc:sldMkLst>
          <pc:docMk/>
          <pc:sldMk cId="2295351413" sldId="1123"/>
        </pc:sldMkLst>
        <pc:spChg chg="add del mod">
          <ac:chgData name="Miroslav" userId="979fb52c6c39d50e" providerId="LiveId" clId="{AB22FF4F-4A10-4E92-BEB0-DFD931921F1D}" dt="2022-11-21T14:53:06.070" v="4565" actId="21"/>
          <ac:spMkLst>
            <pc:docMk/>
            <pc:sldMk cId="2295351413" sldId="1123"/>
            <ac:spMk id="4" creationId="{276A2FA7-6BE0-3D09-9C84-26F2D028F58E}"/>
          </ac:spMkLst>
        </pc:spChg>
      </pc:sldChg>
      <pc:sldChg chg="addSp delSp modSp mod">
        <pc:chgData name="Miroslav" userId="979fb52c6c39d50e" providerId="LiveId" clId="{AB22FF4F-4A10-4E92-BEB0-DFD931921F1D}" dt="2022-11-21T14:54:17.059" v="4570" actId="21"/>
        <pc:sldMkLst>
          <pc:docMk/>
          <pc:sldMk cId="3857758200" sldId="1126"/>
        </pc:sldMkLst>
        <pc:spChg chg="add del mod">
          <ac:chgData name="Miroslav" userId="979fb52c6c39d50e" providerId="LiveId" clId="{AB22FF4F-4A10-4E92-BEB0-DFD931921F1D}" dt="2022-11-21T14:54:17.059" v="4570" actId="21"/>
          <ac:spMkLst>
            <pc:docMk/>
            <pc:sldMk cId="3857758200" sldId="1126"/>
            <ac:spMk id="4" creationId="{003A9472-67BC-76B7-9154-2D258B174237}"/>
          </ac:spMkLst>
        </pc:spChg>
      </pc:sldChg>
      <pc:sldChg chg="addSp delSp modSp mod">
        <pc:chgData name="Miroslav" userId="979fb52c6c39d50e" providerId="LiveId" clId="{AB22FF4F-4A10-4E92-BEB0-DFD931921F1D}" dt="2022-11-21T14:57:24.672" v="4575" actId="21"/>
        <pc:sldMkLst>
          <pc:docMk/>
          <pc:sldMk cId="2476987865" sldId="1127"/>
        </pc:sldMkLst>
        <pc:spChg chg="add del mod">
          <ac:chgData name="Miroslav" userId="979fb52c6c39d50e" providerId="LiveId" clId="{AB22FF4F-4A10-4E92-BEB0-DFD931921F1D}" dt="2022-11-21T14:57:24.672" v="4575" actId="21"/>
          <ac:spMkLst>
            <pc:docMk/>
            <pc:sldMk cId="2476987865" sldId="1127"/>
            <ac:spMk id="4" creationId="{2FB6DAC1-5F70-2F09-B103-4A7494729D20}"/>
          </ac:spMkLst>
        </pc:spChg>
      </pc:sldChg>
      <pc:sldChg chg="addSp delSp modSp mod">
        <pc:chgData name="Miroslav" userId="979fb52c6c39d50e" providerId="LiveId" clId="{AB22FF4F-4A10-4E92-BEB0-DFD931921F1D}" dt="2022-11-21T15:00:20.290" v="4593" actId="21"/>
        <pc:sldMkLst>
          <pc:docMk/>
          <pc:sldMk cId="143814488" sldId="1132"/>
        </pc:sldMkLst>
        <pc:spChg chg="add del mod">
          <ac:chgData name="Miroslav" userId="979fb52c6c39d50e" providerId="LiveId" clId="{AB22FF4F-4A10-4E92-BEB0-DFD931921F1D}" dt="2022-11-21T15:00:20.290" v="4593" actId="21"/>
          <ac:spMkLst>
            <pc:docMk/>
            <pc:sldMk cId="143814488" sldId="1132"/>
            <ac:spMk id="5" creationId="{D466C53E-A23E-39F7-1150-09743A4E0FE0}"/>
          </ac:spMkLst>
        </pc:spChg>
      </pc:sldChg>
      <pc:sldChg chg="addSp delSp modSp mod">
        <pc:chgData name="Miroslav" userId="979fb52c6c39d50e" providerId="LiveId" clId="{AB22FF4F-4A10-4E92-BEB0-DFD931921F1D}" dt="2022-11-21T15:08:44.177" v="4896" actId="21"/>
        <pc:sldMkLst>
          <pc:docMk/>
          <pc:sldMk cId="489202170" sldId="1133"/>
        </pc:sldMkLst>
        <pc:spChg chg="add del mod">
          <ac:chgData name="Miroslav" userId="979fb52c6c39d50e" providerId="LiveId" clId="{AB22FF4F-4A10-4E92-BEB0-DFD931921F1D}" dt="2022-11-21T15:08:44.177" v="4896" actId="21"/>
          <ac:spMkLst>
            <pc:docMk/>
            <pc:sldMk cId="489202170" sldId="1133"/>
            <ac:spMk id="4" creationId="{CA0494F7-2CE0-50B2-F500-4DE4586F71D6}"/>
          </ac:spMkLst>
        </pc:spChg>
      </pc:sldChg>
      <pc:sldChg chg="addSp delSp modSp mod">
        <pc:chgData name="Miroslav" userId="979fb52c6c39d50e" providerId="LiveId" clId="{AB22FF4F-4A10-4E92-BEB0-DFD931921F1D}" dt="2022-11-21T15:23:05.449" v="5056" actId="21"/>
        <pc:sldMkLst>
          <pc:docMk/>
          <pc:sldMk cId="650592787" sldId="1141"/>
        </pc:sldMkLst>
        <pc:spChg chg="add del mod">
          <ac:chgData name="Miroslav" userId="979fb52c6c39d50e" providerId="LiveId" clId="{AB22FF4F-4A10-4E92-BEB0-DFD931921F1D}" dt="2022-11-21T15:23:05.449" v="5056" actId="21"/>
          <ac:spMkLst>
            <pc:docMk/>
            <pc:sldMk cId="650592787" sldId="1141"/>
            <ac:spMk id="4" creationId="{71A8F3B1-3AB2-7B84-5241-9792BEF5DB02}"/>
          </ac:spMkLst>
        </pc:spChg>
      </pc:sldChg>
      <pc:sldChg chg="addSp delSp modSp mod">
        <pc:chgData name="Miroslav" userId="979fb52c6c39d50e" providerId="LiveId" clId="{AB22FF4F-4A10-4E92-BEB0-DFD931921F1D}" dt="2022-11-21T15:53:13.150" v="6065" actId="20577"/>
        <pc:sldMkLst>
          <pc:docMk/>
          <pc:sldMk cId="2118294430" sldId="1142"/>
        </pc:sldMkLst>
        <pc:spChg chg="add del mod">
          <ac:chgData name="Miroslav" userId="979fb52c6c39d50e" providerId="LiveId" clId="{AB22FF4F-4A10-4E92-BEB0-DFD931921F1D}" dt="2022-11-21T15:53:04.946" v="6063" actId="21"/>
          <ac:spMkLst>
            <pc:docMk/>
            <pc:sldMk cId="2118294430" sldId="1142"/>
            <ac:spMk id="4" creationId="{6EEF4DD6-3995-DBA4-11C3-4018993E0242}"/>
          </ac:spMkLst>
        </pc:spChg>
        <pc:spChg chg="mod">
          <ac:chgData name="Miroslav" userId="979fb52c6c39d50e" providerId="LiveId" clId="{AB22FF4F-4A10-4E92-BEB0-DFD931921F1D}" dt="2022-11-21T15:53:13.150" v="6065" actId="20577"/>
          <ac:spMkLst>
            <pc:docMk/>
            <pc:sldMk cId="2118294430" sldId="1142"/>
            <ac:spMk id="7" creationId="{00000000-0000-0000-0000-000000000000}"/>
          </ac:spMkLst>
        </pc:spChg>
      </pc:sldChg>
      <pc:sldChg chg="addSp delSp modSp mod">
        <pc:chgData name="Miroslav" userId="979fb52c6c39d50e" providerId="LiveId" clId="{AB22FF4F-4A10-4E92-BEB0-DFD931921F1D}" dt="2022-11-21T12:56:06.161" v="2515" actId="21"/>
        <pc:sldMkLst>
          <pc:docMk/>
          <pc:sldMk cId="1744488691" sldId="1144"/>
        </pc:sldMkLst>
        <pc:spChg chg="add del mod">
          <ac:chgData name="Miroslav" userId="979fb52c6c39d50e" providerId="LiveId" clId="{AB22FF4F-4A10-4E92-BEB0-DFD931921F1D}" dt="2022-11-21T12:56:06.161" v="2515" actId="21"/>
          <ac:spMkLst>
            <pc:docMk/>
            <pc:sldMk cId="1744488691" sldId="1144"/>
            <ac:spMk id="4" creationId="{13A74A8E-4BB4-EBAF-F7D8-8337008038AB}"/>
          </ac:spMkLst>
        </pc:spChg>
      </pc:sldChg>
      <pc:sldChg chg="addSp delSp modSp mod">
        <pc:chgData name="Miroslav" userId="979fb52c6c39d50e" providerId="LiveId" clId="{AB22FF4F-4A10-4E92-BEB0-DFD931921F1D}" dt="2022-11-21T11:25:21.926" v="607" actId="21"/>
        <pc:sldMkLst>
          <pc:docMk/>
          <pc:sldMk cId="4142360508" sldId="1154"/>
        </pc:sldMkLst>
        <pc:spChg chg="add del mod">
          <ac:chgData name="Miroslav" userId="979fb52c6c39d50e" providerId="LiveId" clId="{AB22FF4F-4A10-4E92-BEB0-DFD931921F1D}" dt="2022-11-21T11:25:21.926" v="607" actId="21"/>
          <ac:spMkLst>
            <pc:docMk/>
            <pc:sldMk cId="4142360508" sldId="1154"/>
            <ac:spMk id="5" creationId="{6F05EA3F-D808-115B-26BC-6E26C52667D0}"/>
          </ac:spMkLst>
        </pc:spChg>
      </pc:sldChg>
      <pc:sldChg chg="addSp delSp modSp mod">
        <pc:chgData name="Miroslav" userId="979fb52c6c39d50e" providerId="LiveId" clId="{AB22FF4F-4A10-4E92-BEB0-DFD931921F1D}" dt="2022-11-21T11:37:30.288" v="943" actId="21"/>
        <pc:sldMkLst>
          <pc:docMk/>
          <pc:sldMk cId="173257909" sldId="1155"/>
        </pc:sldMkLst>
        <pc:spChg chg="add del mod">
          <ac:chgData name="Miroslav" userId="979fb52c6c39d50e" providerId="LiveId" clId="{AB22FF4F-4A10-4E92-BEB0-DFD931921F1D}" dt="2022-11-21T11:37:30.288" v="943" actId="21"/>
          <ac:spMkLst>
            <pc:docMk/>
            <pc:sldMk cId="173257909" sldId="1155"/>
            <ac:spMk id="5" creationId="{80F8E489-9F94-6945-EF1A-142EA17E1829}"/>
          </ac:spMkLst>
        </pc:spChg>
      </pc:sldChg>
      <pc:sldChg chg="addSp delSp modSp mod">
        <pc:chgData name="Miroslav" userId="979fb52c6c39d50e" providerId="LiveId" clId="{AB22FF4F-4A10-4E92-BEB0-DFD931921F1D}" dt="2022-11-21T12:46:42.434" v="2200" actId="21"/>
        <pc:sldMkLst>
          <pc:docMk/>
          <pc:sldMk cId="2631460844" sldId="1156"/>
        </pc:sldMkLst>
        <pc:spChg chg="add del mod">
          <ac:chgData name="Miroslav" userId="979fb52c6c39d50e" providerId="LiveId" clId="{AB22FF4F-4A10-4E92-BEB0-DFD931921F1D}" dt="2022-11-21T12:46:42.434" v="2200" actId="21"/>
          <ac:spMkLst>
            <pc:docMk/>
            <pc:sldMk cId="2631460844" sldId="1156"/>
            <ac:spMk id="5" creationId="{8B1F98C5-D4BA-1726-A021-6FD793DE6BE6}"/>
          </ac:spMkLst>
        </pc:spChg>
      </pc:sldChg>
      <pc:sldChg chg="addSp delSp modSp mod">
        <pc:chgData name="Miroslav" userId="979fb52c6c39d50e" providerId="LiveId" clId="{AB22FF4F-4A10-4E92-BEB0-DFD931921F1D}" dt="2022-11-21T13:45:28.700" v="2803" actId="21"/>
        <pc:sldMkLst>
          <pc:docMk/>
          <pc:sldMk cId="3205136872" sldId="1159"/>
        </pc:sldMkLst>
        <pc:spChg chg="add del mod">
          <ac:chgData name="Miroslav" userId="979fb52c6c39d50e" providerId="LiveId" clId="{AB22FF4F-4A10-4E92-BEB0-DFD931921F1D}" dt="2022-11-21T13:45:28.700" v="2803" actId="21"/>
          <ac:spMkLst>
            <pc:docMk/>
            <pc:sldMk cId="3205136872" sldId="1159"/>
            <ac:spMk id="4" creationId="{90D97768-4F05-B2A7-85F3-48F3CC4EE01B}"/>
          </ac:spMkLst>
        </pc:spChg>
      </pc:sldChg>
      <pc:sldChg chg="addSp delSp modSp mod">
        <pc:chgData name="Miroslav" userId="979fb52c6c39d50e" providerId="LiveId" clId="{AB22FF4F-4A10-4E92-BEB0-DFD931921F1D}" dt="2022-11-21T11:38:52.592" v="945" actId="21"/>
        <pc:sldMkLst>
          <pc:docMk/>
          <pc:sldMk cId="3907549706" sldId="1160"/>
        </pc:sldMkLst>
        <pc:spChg chg="add del mod">
          <ac:chgData name="Miroslav" userId="979fb52c6c39d50e" providerId="LiveId" clId="{AB22FF4F-4A10-4E92-BEB0-DFD931921F1D}" dt="2022-11-21T11:38:52.592" v="945" actId="21"/>
          <ac:spMkLst>
            <pc:docMk/>
            <pc:sldMk cId="3907549706" sldId="1160"/>
            <ac:spMk id="5" creationId="{6498EA67-69D8-63B3-D4AB-B54747E4487E}"/>
          </ac:spMkLst>
        </pc:spChg>
      </pc:sldChg>
      <pc:sldChg chg="addSp delSp modSp mod">
        <pc:chgData name="Miroslav" userId="979fb52c6c39d50e" providerId="LiveId" clId="{AB22FF4F-4A10-4E92-BEB0-DFD931921F1D}" dt="2022-11-21T11:56:26.688" v="1067" actId="21"/>
        <pc:sldMkLst>
          <pc:docMk/>
          <pc:sldMk cId="1416742595" sldId="1161"/>
        </pc:sldMkLst>
        <pc:spChg chg="add del mod">
          <ac:chgData name="Miroslav" userId="979fb52c6c39d50e" providerId="LiveId" clId="{AB22FF4F-4A10-4E92-BEB0-DFD931921F1D}" dt="2022-11-21T11:56:26.688" v="1067" actId="21"/>
          <ac:spMkLst>
            <pc:docMk/>
            <pc:sldMk cId="1416742595" sldId="1161"/>
            <ac:spMk id="5" creationId="{21B64210-86ED-CA79-D7D4-6EAD3D5983A2}"/>
          </ac:spMkLst>
        </pc:spChg>
        <pc:spChg chg="mod">
          <ac:chgData name="Miroslav" userId="979fb52c6c39d50e" providerId="LiveId" clId="{AB22FF4F-4A10-4E92-BEB0-DFD931921F1D}" dt="2022-11-21T11:55:53.760" v="1057" actId="20577"/>
          <ac:spMkLst>
            <pc:docMk/>
            <pc:sldMk cId="1416742595" sldId="1161"/>
            <ac:spMk id="7" creationId="{00000000-0000-0000-0000-000000000000}"/>
          </ac:spMkLst>
        </pc:spChg>
        <pc:spChg chg="mod">
          <ac:chgData name="Miroslav" userId="979fb52c6c39d50e" providerId="LiveId" clId="{AB22FF4F-4A10-4E92-BEB0-DFD931921F1D}" dt="2022-11-21T11:56:14.016" v="1066" actId="207"/>
          <ac:spMkLst>
            <pc:docMk/>
            <pc:sldMk cId="1416742595" sldId="1161"/>
            <ac:spMk id="11" creationId="{00000000-0000-0000-0000-000000000000}"/>
          </ac:spMkLst>
        </pc:spChg>
      </pc:sldChg>
      <pc:sldChg chg="addSp delSp modSp mod">
        <pc:chgData name="Miroslav" userId="979fb52c6c39d50e" providerId="LiveId" clId="{AB22FF4F-4A10-4E92-BEB0-DFD931921F1D}" dt="2022-11-21T11:59:47.962" v="1205" actId="21"/>
        <pc:sldMkLst>
          <pc:docMk/>
          <pc:sldMk cId="2186409943" sldId="1162"/>
        </pc:sldMkLst>
        <pc:spChg chg="add del mod">
          <ac:chgData name="Miroslav" userId="979fb52c6c39d50e" providerId="LiveId" clId="{AB22FF4F-4A10-4E92-BEB0-DFD931921F1D}" dt="2022-11-21T11:59:47.962" v="1205" actId="21"/>
          <ac:spMkLst>
            <pc:docMk/>
            <pc:sldMk cId="2186409943" sldId="1162"/>
            <ac:spMk id="4" creationId="{F14DD522-5A1C-CDAC-92C6-C9477F99AD97}"/>
          </ac:spMkLst>
        </pc:spChg>
      </pc:sldChg>
      <pc:sldChg chg="addSp delSp modSp mod">
        <pc:chgData name="Miroslav" userId="979fb52c6c39d50e" providerId="LiveId" clId="{AB22FF4F-4A10-4E92-BEB0-DFD931921F1D}" dt="2022-11-21T12:22:44.505" v="1912" actId="21"/>
        <pc:sldMkLst>
          <pc:docMk/>
          <pc:sldMk cId="3690251482" sldId="1163"/>
        </pc:sldMkLst>
        <pc:spChg chg="add del mod">
          <ac:chgData name="Miroslav" userId="979fb52c6c39d50e" providerId="LiveId" clId="{AB22FF4F-4A10-4E92-BEB0-DFD931921F1D}" dt="2022-11-21T12:22:44.505" v="1912" actId="21"/>
          <ac:spMkLst>
            <pc:docMk/>
            <pc:sldMk cId="3690251482" sldId="1163"/>
            <ac:spMk id="6" creationId="{2C29EDA4-6638-056F-82BC-6331749C2664}"/>
          </ac:spMkLst>
        </pc:spChg>
        <pc:spChg chg="mod">
          <ac:chgData name="Miroslav" userId="979fb52c6c39d50e" providerId="LiveId" clId="{AB22FF4F-4A10-4E92-BEB0-DFD931921F1D}" dt="2022-11-21T12:00:12.046" v="1215" actId="20577"/>
          <ac:spMkLst>
            <pc:docMk/>
            <pc:sldMk cId="3690251482" sldId="1163"/>
            <ac:spMk id="7" creationId="{00000000-0000-0000-0000-000000000000}"/>
          </ac:spMkLst>
        </pc:spChg>
      </pc:sldChg>
      <pc:sldChg chg="addSp delSp modSp mod">
        <pc:chgData name="Miroslav" userId="979fb52c6c39d50e" providerId="LiveId" clId="{AB22FF4F-4A10-4E92-BEB0-DFD931921F1D}" dt="2022-11-21T12:23:15.091" v="1914" actId="21"/>
        <pc:sldMkLst>
          <pc:docMk/>
          <pc:sldMk cId="4187065111" sldId="1164"/>
        </pc:sldMkLst>
        <pc:spChg chg="add del mod">
          <ac:chgData name="Miroslav" userId="979fb52c6c39d50e" providerId="LiveId" clId="{AB22FF4F-4A10-4E92-BEB0-DFD931921F1D}" dt="2022-11-21T12:23:15.091" v="1914" actId="21"/>
          <ac:spMkLst>
            <pc:docMk/>
            <pc:sldMk cId="4187065111" sldId="1164"/>
            <ac:spMk id="4" creationId="{76FC7459-A987-D041-8E6D-1D5384104B64}"/>
          </ac:spMkLst>
        </pc:spChg>
      </pc:sldChg>
      <pc:sldChg chg="addSp delSp modSp mod">
        <pc:chgData name="Miroslav" userId="979fb52c6c39d50e" providerId="LiveId" clId="{AB22FF4F-4A10-4E92-BEB0-DFD931921F1D}" dt="2022-11-21T14:16:07.750" v="3507" actId="21"/>
        <pc:sldMkLst>
          <pc:docMk/>
          <pc:sldMk cId="3137083049" sldId="1165"/>
        </pc:sldMkLst>
        <pc:spChg chg="add del mod">
          <ac:chgData name="Miroslav" userId="979fb52c6c39d50e" providerId="LiveId" clId="{AB22FF4F-4A10-4E92-BEB0-DFD931921F1D}" dt="2022-11-21T14:16:07.750" v="3507" actId="21"/>
          <ac:spMkLst>
            <pc:docMk/>
            <pc:sldMk cId="3137083049" sldId="1165"/>
            <ac:spMk id="4" creationId="{908200C9-00B3-025C-3BE3-964F763EDF3A}"/>
          </ac:spMkLst>
        </pc:spChg>
      </pc:sldChg>
      <pc:sldChg chg="addSp delSp modSp mod">
        <pc:chgData name="Miroslav" userId="979fb52c6c39d50e" providerId="LiveId" clId="{AB22FF4F-4A10-4E92-BEB0-DFD931921F1D}" dt="2022-11-21T14:19:11.862" v="3525" actId="21"/>
        <pc:sldMkLst>
          <pc:docMk/>
          <pc:sldMk cId="4058850552" sldId="1166"/>
        </pc:sldMkLst>
        <pc:spChg chg="add del mod">
          <ac:chgData name="Miroslav" userId="979fb52c6c39d50e" providerId="LiveId" clId="{AB22FF4F-4A10-4E92-BEB0-DFD931921F1D}" dt="2022-11-21T14:19:11.862" v="3525" actId="21"/>
          <ac:spMkLst>
            <pc:docMk/>
            <pc:sldMk cId="4058850552" sldId="1166"/>
            <ac:spMk id="4" creationId="{8D1F9A75-1538-5AE9-4F1D-1240133B100E}"/>
          </ac:spMkLst>
        </pc:spChg>
      </pc:sldChg>
      <pc:sldChg chg="addSp delSp modSp mod">
        <pc:chgData name="Miroslav" userId="979fb52c6c39d50e" providerId="LiveId" clId="{AB22FF4F-4A10-4E92-BEB0-DFD931921F1D}" dt="2022-11-21T14:24:48.473" v="3772" actId="21"/>
        <pc:sldMkLst>
          <pc:docMk/>
          <pc:sldMk cId="1590668607" sldId="1167"/>
        </pc:sldMkLst>
        <pc:spChg chg="add del mod">
          <ac:chgData name="Miroslav" userId="979fb52c6c39d50e" providerId="LiveId" clId="{AB22FF4F-4A10-4E92-BEB0-DFD931921F1D}" dt="2022-11-21T14:24:48.473" v="3772" actId="21"/>
          <ac:spMkLst>
            <pc:docMk/>
            <pc:sldMk cId="1590668607" sldId="1167"/>
            <ac:spMk id="4" creationId="{41166734-C7B8-B912-DB49-0A8C1949DC68}"/>
          </ac:spMkLst>
        </pc:spChg>
      </pc:sldChg>
      <pc:sldChg chg="addSp delSp modSp mod">
        <pc:chgData name="Miroslav" userId="979fb52c6c39d50e" providerId="LiveId" clId="{AB22FF4F-4A10-4E92-BEB0-DFD931921F1D}" dt="2022-11-21T14:14:05.163" v="3350" actId="21"/>
        <pc:sldMkLst>
          <pc:docMk/>
          <pc:sldMk cId="3240520246" sldId="1168"/>
        </pc:sldMkLst>
        <pc:spChg chg="add del mod">
          <ac:chgData name="Miroslav" userId="979fb52c6c39d50e" providerId="LiveId" clId="{AB22FF4F-4A10-4E92-BEB0-DFD931921F1D}" dt="2022-11-21T14:14:05.163" v="3350" actId="21"/>
          <ac:spMkLst>
            <pc:docMk/>
            <pc:sldMk cId="3240520246" sldId="1168"/>
            <ac:spMk id="5" creationId="{BC90E7FA-26A6-35BC-3EF5-745A6262A358}"/>
          </ac:spMkLst>
        </pc:spChg>
      </pc:sldChg>
      <pc:sldChg chg="modSp mod">
        <pc:chgData name="Miroslav" userId="979fb52c6c39d50e" providerId="LiveId" clId="{AB22FF4F-4A10-4E92-BEB0-DFD931921F1D}" dt="2022-11-21T14:17:02.331" v="3513" actId="20577"/>
        <pc:sldMkLst>
          <pc:docMk/>
          <pc:sldMk cId="2879238252" sldId="1169"/>
        </pc:sldMkLst>
        <pc:spChg chg="mod">
          <ac:chgData name="Miroslav" userId="979fb52c6c39d50e" providerId="LiveId" clId="{AB22FF4F-4A10-4E92-BEB0-DFD931921F1D}" dt="2022-11-21T14:17:02.331" v="3513" actId="20577"/>
          <ac:spMkLst>
            <pc:docMk/>
            <pc:sldMk cId="2879238252" sldId="1169"/>
            <ac:spMk id="7" creationId="{00000000-0000-0000-0000-000000000000}"/>
          </ac:spMkLst>
        </pc:spChg>
      </pc:sldChg>
      <pc:sldChg chg="addSp delSp modSp mod">
        <pc:chgData name="Miroslav" userId="979fb52c6c39d50e" providerId="LiveId" clId="{AB22FF4F-4A10-4E92-BEB0-DFD931921F1D}" dt="2022-11-21T14:29:21.457" v="3892" actId="21"/>
        <pc:sldMkLst>
          <pc:docMk/>
          <pc:sldMk cId="3195592348" sldId="1170"/>
        </pc:sldMkLst>
        <pc:spChg chg="add del mod">
          <ac:chgData name="Miroslav" userId="979fb52c6c39d50e" providerId="LiveId" clId="{AB22FF4F-4A10-4E92-BEB0-DFD931921F1D}" dt="2022-11-21T14:29:21.457" v="3892" actId="21"/>
          <ac:spMkLst>
            <pc:docMk/>
            <pc:sldMk cId="3195592348" sldId="1170"/>
            <ac:spMk id="4" creationId="{353658B1-4BBC-1A8B-A909-DBDF6AC712A5}"/>
          </ac:spMkLst>
        </pc:spChg>
      </pc:sldChg>
      <pc:sldChg chg="addSp delSp modSp mod">
        <pc:chgData name="Miroslav" userId="979fb52c6c39d50e" providerId="LiveId" clId="{AB22FF4F-4A10-4E92-BEB0-DFD931921F1D}" dt="2022-11-21T14:52:37.879" v="4563" actId="21"/>
        <pc:sldMkLst>
          <pc:docMk/>
          <pc:sldMk cId="613887223" sldId="1171"/>
        </pc:sldMkLst>
        <pc:spChg chg="add del mod">
          <ac:chgData name="Miroslav" userId="979fb52c6c39d50e" providerId="LiveId" clId="{AB22FF4F-4A10-4E92-BEB0-DFD931921F1D}" dt="2022-11-21T14:52:37.879" v="4563" actId="21"/>
          <ac:spMkLst>
            <pc:docMk/>
            <pc:sldMk cId="613887223" sldId="1171"/>
            <ac:spMk id="4" creationId="{98DF98FE-A1DF-69D3-21E8-D404C42605B7}"/>
          </ac:spMkLst>
        </pc:spChg>
        <pc:spChg chg="add mod">
          <ac:chgData name="Miroslav" userId="979fb52c6c39d50e" providerId="LiveId" clId="{AB22FF4F-4A10-4E92-BEB0-DFD931921F1D}" dt="2022-11-21T14:47:50.533" v="4192" actId="14100"/>
          <ac:spMkLst>
            <pc:docMk/>
            <pc:sldMk cId="613887223" sldId="1171"/>
            <ac:spMk id="5" creationId="{BE9E1276-354E-DFA1-D4CD-298AF903975F}"/>
          </ac:spMkLst>
        </pc:spChg>
        <pc:spChg chg="mod">
          <ac:chgData name="Miroslav" userId="979fb52c6c39d50e" providerId="LiveId" clId="{AB22FF4F-4A10-4E92-BEB0-DFD931921F1D}" dt="2022-11-21T14:52:02.315" v="4560" actId="20577"/>
          <ac:spMkLst>
            <pc:docMk/>
            <pc:sldMk cId="613887223" sldId="1171"/>
            <ac:spMk id="7" creationId="{00000000-0000-0000-0000-000000000000}"/>
          </ac:spMkLst>
        </pc:spChg>
        <pc:spChg chg="del mod">
          <ac:chgData name="Miroslav" userId="979fb52c6c39d50e" providerId="LiveId" clId="{AB22FF4F-4A10-4E92-BEB0-DFD931921F1D}" dt="2022-11-21T14:47:38.183" v="4171" actId="21"/>
          <ac:spMkLst>
            <pc:docMk/>
            <pc:sldMk cId="613887223" sldId="1171"/>
            <ac:spMk id="11" creationId="{00000000-0000-0000-0000-000000000000}"/>
          </ac:spMkLst>
        </pc:spChg>
      </pc:sldChg>
      <pc:sldChg chg="addSp delSp modSp mod">
        <pc:chgData name="Miroslav" userId="979fb52c6c39d50e" providerId="LiveId" clId="{AB22FF4F-4A10-4E92-BEB0-DFD931921F1D}" dt="2022-11-21T15:05:12.454" v="4737" actId="21"/>
        <pc:sldMkLst>
          <pc:docMk/>
          <pc:sldMk cId="220345596" sldId="1172"/>
        </pc:sldMkLst>
        <pc:spChg chg="add del mod">
          <ac:chgData name="Miroslav" userId="979fb52c6c39d50e" providerId="LiveId" clId="{AB22FF4F-4A10-4E92-BEB0-DFD931921F1D}" dt="2022-11-21T15:05:12.454" v="4737" actId="21"/>
          <ac:spMkLst>
            <pc:docMk/>
            <pc:sldMk cId="220345596" sldId="1172"/>
            <ac:spMk id="4" creationId="{7DBBE514-6410-F79A-2D92-056ABDA5C7B5}"/>
          </ac:spMkLst>
        </pc:spChg>
        <pc:spChg chg="mod">
          <ac:chgData name="Miroslav" userId="979fb52c6c39d50e" providerId="LiveId" clId="{AB22FF4F-4A10-4E92-BEB0-DFD931921F1D}" dt="2022-11-21T15:01:57.312" v="4602" actId="20577"/>
          <ac:spMkLst>
            <pc:docMk/>
            <pc:sldMk cId="220345596" sldId="1172"/>
            <ac:spMk id="7" creationId="{00000000-0000-0000-0000-000000000000}"/>
          </ac:spMkLst>
        </pc:spChg>
      </pc:sldChg>
      <pc:sldChg chg="addSp delSp modSp mod">
        <pc:chgData name="Miroslav" userId="979fb52c6c39d50e" providerId="LiveId" clId="{AB22FF4F-4A10-4E92-BEB0-DFD931921F1D}" dt="2022-11-21T15:09:45.523" v="4902" actId="20577"/>
        <pc:sldMkLst>
          <pc:docMk/>
          <pc:sldMk cId="3164340749" sldId="1173"/>
        </pc:sldMkLst>
        <pc:spChg chg="add del mod">
          <ac:chgData name="Miroslav" userId="979fb52c6c39d50e" providerId="LiveId" clId="{AB22FF4F-4A10-4E92-BEB0-DFD931921F1D}" dt="2022-11-21T15:09:41.015" v="4901" actId="21"/>
          <ac:spMkLst>
            <pc:docMk/>
            <pc:sldMk cId="3164340749" sldId="1173"/>
            <ac:spMk id="4" creationId="{DE7BAADF-2C63-E5C6-2755-2B604050DD04}"/>
          </ac:spMkLst>
        </pc:spChg>
        <pc:spChg chg="mod">
          <ac:chgData name="Miroslav" userId="979fb52c6c39d50e" providerId="LiveId" clId="{AB22FF4F-4A10-4E92-BEB0-DFD931921F1D}" dt="2022-11-21T15:09:45.523" v="4902" actId="20577"/>
          <ac:spMkLst>
            <pc:docMk/>
            <pc:sldMk cId="3164340749" sldId="1173"/>
            <ac:spMk id="7" creationId="{00000000-0000-0000-0000-000000000000}"/>
          </ac:spMkLst>
        </pc:spChg>
      </pc:sldChg>
      <pc:sldChg chg="addSp delSp modSp mod">
        <pc:chgData name="Miroslav" userId="979fb52c6c39d50e" providerId="LiveId" clId="{AB22FF4F-4A10-4E92-BEB0-DFD931921F1D}" dt="2022-11-21T15:10:57.838" v="4905" actId="21"/>
        <pc:sldMkLst>
          <pc:docMk/>
          <pc:sldMk cId="3554043951" sldId="1175"/>
        </pc:sldMkLst>
        <pc:spChg chg="add del mod">
          <ac:chgData name="Miroslav" userId="979fb52c6c39d50e" providerId="LiveId" clId="{AB22FF4F-4A10-4E92-BEB0-DFD931921F1D}" dt="2022-11-21T15:10:57.838" v="4905" actId="21"/>
          <ac:spMkLst>
            <pc:docMk/>
            <pc:sldMk cId="3554043951" sldId="1175"/>
            <ac:spMk id="5" creationId="{8FEA3BFF-A3D8-E84B-F3CF-419FED9CADC2}"/>
          </ac:spMkLst>
        </pc:spChg>
      </pc:sldChg>
      <pc:sldChg chg="addSp delSp modSp mod">
        <pc:chgData name="Miroslav" userId="979fb52c6c39d50e" providerId="LiveId" clId="{AB22FF4F-4A10-4E92-BEB0-DFD931921F1D}" dt="2022-11-21T15:52:04.605" v="6060" actId="21"/>
        <pc:sldMkLst>
          <pc:docMk/>
          <pc:sldMk cId="2896677417" sldId="1176"/>
        </pc:sldMkLst>
        <pc:spChg chg="add del mod">
          <ac:chgData name="Miroslav" userId="979fb52c6c39d50e" providerId="LiveId" clId="{AB22FF4F-4A10-4E92-BEB0-DFD931921F1D}" dt="2022-11-21T15:52:04.605" v="6060" actId="21"/>
          <ac:spMkLst>
            <pc:docMk/>
            <pc:sldMk cId="2896677417" sldId="1176"/>
            <ac:spMk id="4" creationId="{77E8EACC-B630-4788-EB5A-20260CA76E98}"/>
          </ac:spMkLst>
        </pc:spChg>
      </pc:sldChg>
      <pc:sldChg chg="addSp delSp modSp mod">
        <pc:chgData name="Miroslav" userId="979fb52c6c39d50e" providerId="LiveId" clId="{AB22FF4F-4A10-4E92-BEB0-DFD931921F1D}" dt="2022-11-21T15:55:13.157" v="6076" actId="21"/>
        <pc:sldMkLst>
          <pc:docMk/>
          <pc:sldMk cId="3459264389" sldId="1177"/>
        </pc:sldMkLst>
        <pc:spChg chg="add del mod">
          <ac:chgData name="Miroslav" userId="979fb52c6c39d50e" providerId="LiveId" clId="{AB22FF4F-4A10-4E92-BEB0-DFD931921F1D}" dt="2022-11-21T15:55:13.157" v="6076" actId="21"/>
          <ac:spMkLst>
            <pc:docMk/>
            <pc:sldMk cId="3459264389" sldId="1177"/>
            <ac:spMk id="5" creationId="{DAB6E0CE-6526-1737-952F-F94511B7AA9A}"/>
          </ac:spMkLst>
        </pc:spChg>
        <pc:spChg chg="mod">
          <ac:chgData name="Miroslav" userId="979fb52c6c39d50e" providerId="LiveId" clId="{AB22FF4F-4A10-4E92-BEB0-DFD931921F1D}" dt="2022-11-21T15:54:56.093" v="6075" actId="20577"/>
          <ac:spMkLst>
            <pc:docMk/>
            <pc:sldMk cId="3459264389" sldId="1177"/>
            <ac:spMk id="7" creationId="{00000000-0000-0000-0000-000000000000}"/>
          </ac:spMkLst>
        </pc:spChg>
      </pc:sldChg>
      <pc:sldChg chg="modSp mod">
        <pc:chgData name="Miroslav" userId="979fb52c6c39d50e" providerId="LiveId" clId="{AB22FF4F-4A10-4E92-BEB0-DFD931921F1D}" dt="2022-11-21T10:45:04.186" v="86" actId="20577"/>
        <pc:sldMkLst>
          <pc:docMk/>
          <pc:sldMk cId="431875140" sldId="1178"/>
        </pc:sldMkLst>
        <pc:spChg chg="mod">
          <ac:chgData name="Miroslav" userId="979fb52c6c39d50e" providerId="LiveId" clId="{AB22FF4F-4A10-4E92-BEB0-DFD931921F1D}" dt="2022-11-21T10:45:04.186" v="86" actId="20577"/>
          <ac:spMkLst>
            <pc:docMk/>
            <pc:sldMk cId="431875140" sldId="1178"/>
            <ac:spMk id="3" creationId="{00000000-0000-0000-0000-000000000000}"/>
          </ac:spMkLst>
        </pc:spChg>
        <pc:spChg chg="mod">
          <ac:chgData name="Miroslav" userId="979fb52c6c39d50e" providerId="LiveId" clId="{AB22FF4F-4A10-4E92-BEB0-DFD931921F1D}" dt="2022-11-21T10:43:17.025" v="2" actId="20577"/>
          <ac:spMkLst>
            <pc:docMk/>
            <pc:sldMk cId="431875140" sldId="1178"/>
            <ac:spMk id="13" creationId="{00000000-0000-0000-0000-000000000000}"/>
          </ac:spMkLst>
        </pc:spChg>
      </pc:sldChg>
      <pc:sldChg chg="addSp delSp modSp mod">
        <pc:chgData name="Miroslav" userId="979fb52c6c39d50e" providerId="LiveId" clId="{AB22FF4F-4A10-4E92-BEB0-DFD931921F1D}" dt="2022-11-21T11:26:03.748" v="611" actId="21"/>
        <pc:sldMkLst>
          <pc:docMk/>
          <pc:sldMk cId="4150233802" sldId="1179"/>
        </pc:sldMkLst>
        <pc:spChg chg="add del mod">
          <ac:chgData name="Miroslav" userId="979fb52c6c39d50e" providerId="LiveId" clId="{AB22FF4F-4A10-4E92-BEB0-DFD931921F1D}" dt="2022-11-21T11:26:03.748" v="611" actId="21"/>
          <ac:spMkLst>
            <pc:docMk/>
            <pc:sldMk cId="4150233802" sldId="1179"/>
            <ac:spMk id="4" creationId="{9385F74B-B475-0C33-4E2D-30DFB3638890}"/>
          </ac:spMkLst>
        </pc:spChg>
        <pc:spChg chg="mod">
          <ac:chgData name="Miroslav" userId="979fb52c6c39d50e" providerId="LiveId" clId="{AB22FF4F-4A10-4E92-BEB0-DFD931921F1D}" dt="2022-11-21T11:25:54.408" v="610" actId="20577"/>
          <ac:spMkLst>
            <pc:docMk/>
            <pc:sldMk cId="4150233802" sldId="1179"/>
            <ac:spMk id="9" creationId="{00000000-0000-0000-0000-000000000000}"/>
          </ac:spMkLst>
        </pc:spChg>
      </pc:sldChg>
      <pc:sldChg chg="addSp delSp modSp mod">
        <pc:chgData name="Miroslav" userId="979fb52c6c39d50e" providerId="LiveId" clId="{AB22FF4F-4A10-4E92-BEB0-DFD931921F1D}" dt="2022-11-21T12:47:33.360" v="2202" actId="21"/>
        <pc:sldMkLst>
          <pc:docMk/>
          <pc:sldMk cId="899866087" sldId="1180"/>
        </pc:sldMkLst>
        <pc:spChg chg="add del mod">
          <ac:chgData name="Miroslav" userId="979fb52c6c39d50e" providerId="LiveId" clId="{AB22FF4F-4A10-4E92-BEB0-DFD931921F1D}" dt="2022-11-21T12:47:33.360" v="2202" actId="21"/>
          <ac:spMkLst>
            <pc:docMk/>
            <pc:sldMk cId="899866087" sldId="1180"/>
            <ac:spMk id="5" creationId="{A50BF006-16F6-1ED1-C007-D90F578CAF59}"/>
          </ac:spMkLst>
        </pc:spChg>
      </pc:sldChg>
      <pc:sldChg chg="addSp delSp modSp mod">
        <pc:chgData name="Miroslav" userId="979fb52c6c39d50e" providerId="LiveId" clId="{AB22FF4F-4A10-4E92-BEB0-DFD931921F1D}" dt="2022-11-21T12:59:13.410" v="2602" actId="21"/>
        <pc:sldMkLst>
          <pc:docMk/>
          <pc:sldMk cId="3711160509" sldId="1181"/>
        </pc:sldMkLst>
        <pc:spChg chg="add del mod">
          <ac:chgData name="Miroslav" userId="979fb52c6c39d50e" providerId="LiveId" clId="{AB22FF4F-4A10-4E92-BEB0-DFD931921F1D}" dt="2022-11-21T12:59:13.410" v="2602" actId="21"/>
          <ac:spMkLst>
            <pc:docMk/>
            <pc:sldMk cId="3711160509" sldId="1181"/>
            <ac:spMk id="5" creationId="{15B1B3D4-F668-E8BD-03E7-4541890279CF}"/>
          </ac:spMkLst>
        </pc:spChg>
      </pc:sldChg>
      <pc:sldChg chg="addSp delSp modSp mod">
        <pc:chgData name="Miroslav" userId="979fb52c6c39d50e" providerId="LiveId" clId="{AB22FF4F-4A10-4E92-BEB0-DFD931921F1D}" dt="2022-11-21T13:46:21.960" v="2805" actId="21"/>
        <pc:sldMkLst>
          <pc:docMk/>
          <pc:sldMk cId="407857311" sldId="1182"/>
        </pc:sldMkLst>
        <pc:spChg chg="add del mod">
          <ac:chgData name="Miroslav" userId="979fb52c6c39d50e" providerId="LiveId" clId="{AB22FF4F-4A10-4E92-BEB0-DFD931921F1D}" dt="2022-11-21T13:46:21.960" v="2805" actId="21"/>
          <ac:spMkLst>
            <pc:docMk/>
            <pc:sldMk cId="407857311" sldId="1182"/>
            <ac:spMk id="6" creationId="{3213CDD8-C6DB-D34F-F1A7-2ECD2B978985}"/>
          </ac:spMkLst>
        </pc:spChg>
      </pc:sldChg>
      <pc:sldChg chg="addSp delSp modSp mod">
        <pc:chgData name="Miroslav" userId="979fb52c6c39d50e" providerId="LiveId" clId="{AB22FF4F-4A10-4E92-BEB0-DFD931921F1D}" dt="2022-11-21T14:46:50.603" v="4140" actId="21"/>
        <pc:sldMkLst>
          <pc:docMk/>
          <pc:sldMk cId="1625345579" sldId="1183"/>
        </pc:sldMkLst>
        <pc:spChg chg="add del mod">
          <ac:chgData name="Miroslav" userId="979fb52c6c39d50e" providerId="LiveId" clId="{AB22FF4F-4A10-4E92-BEB0-DFD931921F1D}" dt="2022-11-21T14:46:50.603" v="4140" actId="21"/>
          <ac:spMkLst>
            <pc:docMk/>
            <pc:sldMk cId="1625345579" sldId="1183"/>
            <ac:spMk id="6" creationId="{4670B963-B71F-1B76-A8EC-BD862A96FB9E}"/>
          </ac:spMkLst>
        </pc:spChg>
      </pc:sldChg>
      <pc:sldChg chg="addSp delSp modSp mod">
        <pc:chgData name="Miroslav" userId="979fb52c6c39d50e" providerId="LiveId" clId="{AB22FF4F-4A10-4E92-BEB0-DFD931921F1D}" dt="2022-11-21T14:59:18.430" v="4588" actId="21"/>
        <pc:sldMkLst>
          <pc:docMk/>
          <pc:sldMk cId="1574747740" sldId="1184"/>
        </pc:sldMkLst>
        <pc:spChg chg="add del mod">
          <ac:chgData name="Miroslav" userId="979fb52c6c39d50e" providerId="LiveId" clId="{AB22FF4F-4A10-4E92-BEB0-DFD931921F1D}" dt="2022-11-21T14:59:18.430" v="4588" actId="21"/>
          <ac:spMkLst>
            <pc:docMk/>
            <pc:sldMk cId="1574747740" sldId="1184"/>
            <ac:spMk id="4" creationId="{D054E01E-08D8-41EF-FBBF-CBFFFABCA31D}"/>
          </ac:spMkLst>
        </pc:spChg>
        <pc:spChg chg="mod">
          <ac:chgData name="Miroslav" userId="979fb52c6c39d50e" providerId="LiveId" clId="{AB22FF4F-4A10-4E92-BEB0-DFD931921F1D}" dt="2022-11-21T14:58:42.225" v="4587" actId="20577"/>
          <ac:spMkLst>
            <pc:docMk/>
            <pc:sldMk cId="1574747740" sldId="1184"/>
            <ac:spMk id="7" creationId="{00000000-0000-0000-0000-000000000000}"/>
          </ac:spMkLst>
        </pc:spChg>
      </pc:sldChg>
      <pc:sldChg chg="addSp delSp modSp mod">
        <pc:chgData name="Miroslav" userId="979fb52c6c39d50e" providerId="LiveId" clId="{AB22FF4F-4A10-4E92-BEB0-DFD931921F1D}" dt="2022-11-21T15:06:16.970" v="4741" actId="21"/>
        <pc:sldMkLst>
          <pc:docMk/>
          <pc:sldMk cId="3031265106" sldId="1185"/>
        </pc:sldMkLst>
        <pc:spChg chg="add del mod">
          <ac:chgData name="Miroslav" userId="979fb52c6c39d50e" providerId="LiveId" clId="{AB22FF4F-4A10-4E92-BEB0-DFD931921F1D}" dt="2022-11-21T15:06:16.970" v="4741" actId="21"/>
          <ac:spMkLst>
            <pc:docMk/>
            <pc:sldMk cId="3031265106" sldId="1185"/>
            <ac:spMk id="4" creationId="{D790C3C8-A243-0ED4-0892-EF2C15425F4A}"/>
          </ac:spMkLst>
        </pc:spChg>
        <pc:spChg chg="mod">
          <ac:chgData name="Miroslav" userId="979fb52c6c39d50e" providerId="LiveId" clId="{AB22FF4F-4A10-4E92-BEB0-DFD931921F1D}" dt="2022-11-21T15:06:07.774" v="4740" actId="20577"/>
          <ac:spMkLst>
            <pc:docMk/>
            <pc:sldMk cId="3031265106" sldId="1185"/>
            <ac:spMk id="7" creationId="{00000000-0000-0000-0000-000000000000}"/>
          </ac:spMkLst>
        </pc:spChg>
      </pc:sldChg>
      <pc:sldChg chg="modSp mod">
        <pc:chgData name="Miroslav" userId="979fb52c6c39d50e" providerId="LiveId" clId="{AB22FF4F-4A10-4E92-BEB0-DFD931921F1D}" dt="2022-11-21T15:53:51.844" v="6068" actId="20577"/>
        <pc:sldMkLst>
          <pc:docMk/>
          <pc:sldMk cId="2971116323" sldId="1186"/>
        </pc:sldMkLst>
        <pc:spChg chg="mod">
          <ac:chgData name="Miroslav" userId="979fb52c6c39d50e" providerId="LiveId" clId="{AB22FF4F-4A10-4E92-BEB0-DFD931921F1D}" dt="2022-11-21T15:53:51.844" v="6068" actId="20577"/>
          <ac:spMkLst>
            <pc:docMk/>
            <pc:sldMk cId="2971116323" sldId="1186"/>
            <ac:spMk id="7" creationId="{00000000-0000-0000-0000-000000000000}"/>
          </ac:spMkLst>
        </pc:spChg>
      </pc:sldChg>
      <pc:sldChg chg="addSp delSp modSp new mod">
        <pc:chgData name="Miroslav" userId="979fb52c6c39d50e" providerId="LiveId" clId="{AB22FF4F-4A10-4E92-BEB0-DFD931921F1D}" dt="2022-11-21T16:03:28.871" v="6228" actId="20577"/>
        <pc:sldMkLst>
          <pc:docMk/>
          <pc:sldMk cId="678301102" sldId="1188"/>
        </pc:sldMkLst>
        <pc:spChg chg="mod">
          <ac:chgData name="Miroslav" userId="979fb52c6c39d50e" providerId="LiveId" clId="{AB22FF4F-4A10-4E92-BEB0-DFD931921F1D}" dt="2022-11-21T12:24:49.838" v="1921" actId="20577"/>
          <ac:spMkLst>
            <pc:docMk/>
            <pc:sldMk cId="678301102" sldId="1188"/>
            <ac:spMk id="2" creationId="{52267E21-D078-D242-F22A-4D140E52E855}"/>
          </ac:spMkLst>
        </pc:spChg>
        <pc:spChg chg="del">
          <ac:chgData name="Miroslav" userId="979fb52c6c39d50e" providerId="LiveId" clId="{AB22FF4F-4A10-4E92-BEB0-DFD931921F1D}" dt="2022-11-21T12:24:38.491" v="1919" actId="478"/>
          <ac:spMkLst>
            <pc:docMk/>
            <pc:sldMk cId="678301102" sldId="1188"/>
            <ac:spMk id="3" creationId="{29F8D9F4-EBCB-6BCA-F7FD-3669A854FEFE}"/>
          </ac:spMkLst>
        </pc:spChg>
        <pc:spChg chg="del">
          <ac:chgData name="Miroslav" userId="979fb52c6c39d50e" providerId="LiveId" clId="{AB22FF4F-4A10-4E92-BEB0-DFD931921F1D}" dt="2022-11-21T12:24:27.257" v="1917"/>
          <ac:spMkLst>
            <pc:docMk/>
            <pc:sldMk cId="678301102" sldId="1188"/>
            <ac:spMk id="4" creationId="{0E47D19D-965E-9509-9DF4-4152326E8C3C}"/>
          </ac:spMkLst>
        </pc:spChg>
        <pc:spChg chg="add mod">
          <ac:chgData name="Miroslav" userId="979fb52c6c39d50e" providerId="LiveId" clId="{AB22FF4F-4A10-4E92-BEB0-DFD931921F1D}" dt="2022-11-21T16:03:28.871" v="6228" actId="20577"/>
          <ac:spMkLst>
            <pc:docMk/>
            <pc:sldMk cId="678301102" sldId="1188"/>
            <ac:spMk id="6" creationId="{178E4106-DE22-B146-051E-AB78C47C4B62}"/>
          </ac:spMkLst>
        </pc:spChg>
        <pc:picChg chg="add mod">
          <ac:chgData name="Miroslav" userId="979fb52c6c39d50e" providerId="LiveId" clId="{AB22FF4F-4A10-4E92-BEB0-DFD931921F1D}" dt="2022-11-21T12:32:07.278" v="2028"/>
          <ac:picMkLst>
            <pc:docMk/>
            <pc:sldMk cId="678301102" sldId="1188"/>
            <ac:picMk id="1026" creationId="{6B06FD56-3EDB-354F-4C1E-2791326A9D6F}"/>
          </ac:picMkLst>
        </pc:picChg>
      </pc:sldChg>
      <pc:sldChg chg="addSp delSp modSp add mod">
        <pc:chgData name="Miroslav" userId="979fb52c6c39d50e" providerId="LiveId" clId="{AB22FF4F-4A10-4E92-BEB0-DFD931921F1D}" dt="2022-11-21T15:32:30.333" v="5347" actId="113"/>
        <pc:sldMkLst>
          <pc:docMk/>
          <pc:sldMk cId="2287212743" sldId="1189"/>
        </pc:sldMkLst>
        <pc:spChg chg="mod">
          <ac:chgData name="Miroslav" userId="979fb52c6c39d50e" providerId="LiveId" clId="{AB22FF4F-4A10-4E92-BEB0-DFD931921F1D}" dt="2022-11-21T15:26:50.719" v="5089" actId="20577"/>
          <ac:spMkLst>
            <pc:docMk/>
            <pc:sldMk cId="2287212743" sldId="1189"/>
            <ac:spMk id="2" creationId="{52267E21-D078-D242-F22A-4D140E52E855}"/>
          </ac:spMkLst>
        </pc:spChg>
        <pc:spChg chg="add del mod">
          <ac:chgData name="Miroslav" userId="979fb52c6c39d50e" providerId="LiveId" clId="{AB22FF4F-4A10-4E92-BEB0-DFD931921F1D}" dt="2022-11-21T13:49:49.481" v="2812"/>
          <ac:spMkLst>
            <pc:docMk/>
            <pc:sldMk cId="2287212743" sldId="1189"/>
            <ac:spMk id="3" creationId="{7AE2F099-58A9-B999-FC23-48F7C1C08BC7}"/>
          </ac:spMkLst>
        </pc:spChg>
        <pc:spChg chg="add del mod">
          <ac:chgData name="Miroslav" userId="979fb52c6c39d50e" providerId="LiveId" clId="{AB22FF4F-4A10-4E92-BEB0-DFD931921F1D}" dt="2022-11-21T13:50:16.984" v="2818" actId="478"/>
          <ac:spMkLst>
            <pc:docMk/>
            <pc:sldMk cId="2287212743" sldId="1189"/>
            <ac:spMk id="4" creationId="{1663BC6B-72F8-29AE-5C30-F1CA9DBB5529}"/>
          </ac:spMkLst>
        </pc:spChg>
        <pc:spChg chg="del mod">
          <ac:chgData name="Miroslav" userId="979fb52c6c39d50e" providerId="LiveId" clId="{AB22FF4F-4A10-4E92-BEB0-DFD931921F1D}" dt="2022-11-21T13:49:59.163" v="2815"/>
          <ac:spMkLst>
            <pc:docMk/>
            <pc:sldMk cId="2287212743" sldId="1189"/>
            <ac:spMk id="6" creationId="{178E4106-DE22-B146-051E-AB78C47C4B62}"/>
          </ac:spMkLst>
        </pc:spChg>
        <pc:spChg chg="add mod">
          <ac:chgData name="Miroslav" userId="979fb52c6c39d50e" providerId="LiveId" clId="{AB22FF4F-4A10-4E92-BEB0-DFD931921F1D}" dt="2022-11-21T15:32:30.333" v="5347" actId="113"/>
          <ac:spMkLst>
            <pc:docMk/>
            <pc:sldMk cId="2287212743" sldId="1189"/>
            <ac:spMk id="7" creationId="{4D3CADA5-CF3D-9675-5F14-0267B25A8044}"/>
          </ac:spMkLst>
        </pc:spChg>
        <pc:picChg chg="del">
          <ac:chgData name="Miroslav" userId="979fb52c6c39d50e" providerId="LiveId" clId="{AB22FF4F-4A10-4E92-BEB0-DFD931921F1D}" dt="2022-11-21T13:56:12.109" v="3025" actId="478"/>
          <ac:picMkLst>
            <pc:docMk/>
            <pc:sldMk cId="2287212743" sldId="1189"/>
            <ac:picMk id="1026" creationId="{6B06FD56-3EDB-354F-4C1E-2791326A9D6F}"/>
          </ac:picMkLst>
        </pc:picChg>
        <pc:picChg chg="add del">
          <ac:chgData name="Miroslav" userId="979fb52c6c39d50e" providerId="LiveId" clId="{AB22FF4F-4A10-4E92-BEB0-DFD931921F1D}" dt="2022-11-21T13:55:23.799" v="3020" actId="478"/>
          <ac:picMkLst>
            <pc:docMk/>
            <pc:sldMk cId="2287212743" sldId="1189"/>
            <ac:picMk id="2050" creationId="{A9AD5C53-9CD7-619D-E662-4B3F1AC82E84}"/>
          </ac:picMkLst>
        </pc:picChg>
        <pc:picChg chg="add mod">
          <ac:chgData name="Miroslav" userId="979fb52c6c39d50e" providerId="LiveId" clId="{AB22FF4F-4A10-4E92-BEB0-DFD931921F1D}" dt="2022-11-21T13:56:10.104" v="3024" actId="1076"/>
          <ac:picMkLst>
            <pc:docMk/>
            <pc:sldMk cId="2287212743" sldId="1189"/>
            <ac:picMk id="2052" creationId="{FD3E9B2D-CAFE-126B-164B-11BE05E8CCB7}"/>
          </ac:picMkLst>
        </pc:picChg>
      </pc:sldChg>
      <pc:sldChg chg="modSp add mod">
        <pc:chgData name="Miroslav" userId="979fb52c6c39d50e" providerId="LiveId" clId="{AB22FF4F-4A10-4E92-BEB0-DFD931921F1D}" dt="2022-11-21T14:01:37.154" v="3121" actId="20577"/>
        <pc:sldMkLst>
          <pc:docMk/>
          <pc:sldMk cId="3204941603" sldId="1190"/>
        </pc:sldMkLst>
        <pc:spChg chg="mod">
          <ac:chgData name="Miroslav" userId="979fb52c6c39d50e" providerId="LiveId" clId="{AB22FF4F-4A10-4E92-BEB0-DFD931921F1D}" dt="2022-11-21T14:01:37.154" v="3121" actId="20577"/>
          <ac:spMkLst>
            <pc:docMk/>
            <pc:sldMk cId="3204941603" sldId="1190"/>
            <ac:spMk id="7" creationId="{00000000-0000-0000-0000-000000000000}"/>
          </ac:spMkLst>
        </pc:spChg>
      </pc:sldChg>
      <pc:sldChg chg="modSp add mod">
        <pc:chgData name="Miroslav" userId="979fb52c6c39d50e" providerId="LiveId" clId="{AB22FF4F-4A10-4E92-BEB0-DFD931921F1D}" dt="2022-11-21T16:01:32.187" v="6214" actId="20577"/>
        <pc:sldMkLst>
          <pc:docMk/>
          <pc:sldMk cId="1435572895" sldId="1191"/>
        </pc:sldMkLst>
        <pc:spChg chg="mod">
          <ac:chgData name="Miroslav" userId="979fb52c6c39d50e" providerId="LiveId" clId="{AB22FF4F-4A10-4E92-BEB0-DFD931921F1D}" dt="2022-11-21T16:01:32.187" v="6214" actId="20577"/>
          <ac:spMkLst>
            <pc:docMk/>
            <pc:sldMk cId="1435572895" sldId="1191"/>
            <ac:spMk id="10" creationId="{00000000-0000-0000-0000-000000000000}"/>
          </ac:spMkLst>
        </pc:spChg>
      </pc:sldChg>
      <pc:sldChg chg="addSp delSp modSp add mod">
        <pc:chgData name="Miroslav" userId="979fb52c6c39d50e" providerId="LiveId" clId="{AB22FF4F-4A10-4E92-BEB0-DFD931921F1D}" dt="2022-11-21T14:41:44.990" v="4110" actId="14100"/>
        <pc:sldMkLst>
          <pc:docMk/>
          <pc:sldMk cId="68211143" sldId="1192"/>
        </pc:sldMkLst>
        <pc:spChg chg="mod">
          <ac:chgData name="Miroslav" userId="979fb52c6c39d50e" providerId="LiveId" clId="{AB22FF4F-4A10-4E92-BEB0-DFD931921F1D}" dt="2022-11-21T14:33:03.857" v="3935" actId="20577"/>
          <ac:spMkLst>
            <pc:docMk/>
            <pc:sldMk cId="68211143" sldId="1192"/>
            <ac:spMk id="2" creationId="{52267E21-D078-D242-F22A-4D140E52E855}"/>
          </ac:spMkLst>
        </pc:spChg>
        <pc:spChg chg="add del mod">
          <ac:chgData name="Miroslav" userId="979fb52c6c39d50e" providerId="LiveId" clId="{AB22FF4F-4A10-4E92-BEB0-DFD931921F1D}" dt="2022-11-21T14:36:48.407" v="4081" actId="478"/>
          <ac:spMkLst>
            <pc:docMk/>
            <pc:sldMk cId="68211143" sldId="1192"/>
            <ac:spMk id="3" creationId="{0A1720ED-4207-98DD-F8C0-9F04C2E07D46}"/>
          </ac:spMkLst>
        </pc:spChg>
        <pc:spChg chg="add del mod">
          <ac:chgData name="Miroslav" userId="979fb52c6c39d50e" providerId="LiveId" clId="{AB22FF4F-4A10-4E92-BEB0-DFD931921F1D}" dt="2022-11-21T14:32:13.137" v="3907"/>
          <ac:spMkLst>
            <pc:docMk/>
            <pc:sldMk cId="68211143" sldId="1192"/>
            <ac:spMk id="4" creationId="{657094AA-E7EC-ED49-BAE5-9CBE31BA9DFA}"/>
          </ac:spMkLst>
        </pc:spChg>
        <pc:spChg chg="add del mod">
          <ac:chgData name="Miroslav" userId="979fb52c6c39d50e" providerId="LiveId" clId="{AB22FF4F-4A10-4E92-BEB0-DFD931921F1D}" dt="2022-11-21T14:36:46.610" v="4080" actId="478"/>
          <ac:spMkLst>
            <pc:docMk/>
            <pc:sldMk cId="68211143" sldId="1192"/>
            <ac:spMk id="6" creationId="{EE3D415A-A826-6B09-D2D0-7AA383D60F60}"/>
          </ac:spMkLst>
        </pc:spChg>
        <pc:spChg chg="mod">
          <ac:chgData name="Miroslav" userId="979fb52c6c39d50e" providerId="LiveId" clId="{AB22FF4F-4A10-4E92-BEB0-DFD931921F1D}" dt="2022-11-21T14:41:44.990" v="4110" actId="14100"/>
          <ac:spMkLst>
            <pc:docMk/>
            <pc:sldMk cId="68211143" sldId="1192"/>
            <ac:spMk id="7" creationId="{4D3CADA5-CF3D-9675-5F14-0267B25A8044}"/>
          </ac:spMkLst>
        </pc:spChg>
        <pc:picChg chg="del">
          <ac:chgData name="Miroslav" userId="979fb52c6c39d50e" providerId="LiveId" clId="{AB22FF4F-4A10-4E92-BEB0-DFD931921F1D}" dt="2022-11-21T14:37:52.487" v="4088" actId="478"/>
          <ac:picMkLst>
            <pc:docMk/>
            <pc:sldMk cId="68211143" sldId="1192"/>
            <ac:picMk id="2052" creationId="{FD3E9B2D-CAFE-126B-164B-11BE05E8CCB7}"/>
          </ac:picMkLst>
        </pc:picChg>
        <pc:picChg chg="add mod">
          <ac:chgData name="Miroslav" userId="979fb52c6c39d50e" providerId="LiveId" clId="{AB22FF4F-4A10-4E92-BEB0-DFD931921F1D}" dt="2022-11-21T14:38:00.138" v="4092"/>
          <ac:picMkLst>
            <pc:docMk/>
            <pc:sldMk cId="68211143" sldId="1192"/>
            <ac:picMk id="3074" creationId="{3FF19F7F-061D-FC06-5B77-BB3910D2BA5F}"/>
          </ac:picMkLst>
        </pc:picChg>
      </pc:sldChg>
      <pc:sldChg chg="addSp delSp modSp add mod">
        <pc:chgData name="Miroslav" userId="979fb52c6c39d50e" providerId="LiveId" clId="{AB22FF4F-4A10-4E92-BEB0-DFD931921F1D}" dt="2022-11-21T16:07:36.175" v="6238" actId="20577"/>
        <pc:sldMkLst>
          <pc:docMk/>
          <pc:sldMk cId="2142565837" sldId="1193"/>
        </pc:sldMkLst>
        <pc:spChg chg="mod">
          <ac:chgData name="Miroslav" userId="979fb52c6c39d50e" providerId="LiveId" clId="{AB22FF4F-4A10-4E92-BEB0-DFD931921F1D}" dt="2022-11-21T15:24:06.387" v="5064" actId="20577"/>
          <ac:spMkLst>
            <pc:docMk/>
            <pc:sldMk cId="2142565837" sldId="1193"/>
            <ac:spMk id="2" creationId="{52267E21-D078-D242-F22A-4D140E52E855}"/>
          </ac:spMkLst>
        </pc:spChg>
        <pc:spChg chg="add del mod">
          <ac:chgData name="Miroslav" userId="979fb52c6c39d50e" providerId="LiveId" clId="{AB22FF4F-4A10-4E92-BEB0-DFD931921F1D}" dt="2022-11-21T15:24:51.345" v="5072" actId="478"/>
          <ac:spMkLst>
            <pc:docMk/>
            <pc:sldMk cId="2142565837" sldId="1193"/>
            <ac:spMk id="3" creationId="{323300EB-6B97-A2B9-3882-CB6007841358}"/>
          </ac:spMkLst>
        </pc:spChg>
        <pc:spChg chg="mod">
          <ac:chgData name="Miroslav" userId="979fb52c6c39d50e" providerId="LiveId" clId="{AB22FF4F-4A10-4E92-BEB0-DFD931921F1D}" dt="2022-11-21T16:07:36.175" v="6238" actId="20577"/>
          <ac:spMkLst>
            <pc:docMk/>
            <pc:sldMk cId="2142565837" sldId="1193"/>
            <ac:spMk id="7" creationId="{4D3CADA5-CF3D-9675-5F14-0267B25A8044}"/>
          </ac:spMkLst>
        </pc:spChg>
        <pc:picChg chg="del">
          <ac:chgData name="Miroslav" userId="979fb52c6c39d50e" providerId="LiveId" clId="{AB22FF4F-4A10-4E92-BEB0-DFD931921F1D}" dt="2022-11-21T15:25:42.368" v="5076" actId="478"/>
          <ac:picMkLst>
            <pc:docMk/>
            <pc:sldMk cId="2142565837" sldId="1193"/>
            <ac:picMk id="3074" creationId="{3FF19F7F-061D-FC06-5B77-BB3910D2BA5F}"/>
          </ac:picMkLst>
        </pc:picChg>
        <pc:picChg chg="add mod">
          <ac:chgData name="Miroslav" userId="979fb52c6c39d50e" providerId="LiveId" clId="{AB22FF4F-4A10-4E92-BEB0-DFD931921F1D}" dt="2022-11-21T15:25:51.329" v="5077"/>
          <ac:picMkLst>
            <pc:docMk/>
            <pc:sldMk cId="2142565837" sldId="1193"/>
            <ac:picMk id="4098" creationId="{D96C8F14-6BA3-E567-9017-9A93840E8EC7}"/>
          </ac:picMkLst>
        </pc:picChg>
      </pc:sldChg>
      <pc:sldChg chg="addSp delSp modSp add mod">
        <pc:chgData name="Miroslav" userId="979fb52c6c39d50e" providerId="LiveId" clId="{AB22FF4F-4A10-4E92-BEB0-DFD931921F1D}" dt="2022-11-21T16:08:13.459" v="6239" actId="20578"/>
        <pc:sldMkLst>
          <pc:docMk/>
          <pc:sldMk cId="1734891365" sldId="1194"/>
        </pc:sldMkLst>
        <pc:spChg chg="mod">
          <ac:chgData name="Miroslav" userId="979fb52c6c39d50e" providerId="LiveId" clId="{AB22FF4F-4A10-4E92-BEB0-DFD931921F1D}" dt="2022-11-21T15:56:03.502" v="6130" actId="20577"/>
          <ac:spMkLst>
            <pc:docMk/>
            <pc:sldMk cId="1734891365" sldId="1194"/>
            <ac:spMk id="2" creationId="{52267E21-D078-D242-F22A-4D140E52E855}"/>
          </ac:spMkLst>
        </pc:spChg>
        <pc:spChg chg="add del mod">
          <ac:chgData name="Miroslav" userId="979fb52c6c39d50e" providerId="LiveId" clId="{AB22FF4F-4A10-4E92-BEB0-DFD931921F1D}" dt="2022-11-21T15:56:09.129" v="6131" actId="478"/>
          <ac:spMkLst>
            <pc:docMk/>
            <pc:sldMk cId="1734891365" sldId="1194"/>
            <ac:spMk id="3" creationId="{DF1C86F5-4225-64A4-039D-FF88A4D11CE5}"/>
          </ac:spMkLst>
        </pc:spChg>
        <pc:spChg chg="mod">
          <ac:chgData name="Miroslav" userId="979fb52c6c39d50e" providerId="LiveId" clId="{AB22FF4F-4A10-4E92-BEB0-DFD931921F1D}" dt="2022-11-21T16:08:13.459" v="6239" actId="20578"/>
          <ac:spMkLst>
            <pc:docMk/>
            <pc:sldMk cId="1734891365" sldId="1194"/>
            <ac:spMk id="7" creationId="{4D3CADA5-CF3D-9675-5F14-0267B25A8044}"/>
          </ac:spMkLst>
        </pc:spChg>
        <pc:picChg chg="del">
          <ac:chgData name="Miroslav" userId="979fb52c6c39d50e" providerId="LiveId" clId="{AB22FF4F-4A10-4E92-BEB0-DFD931921F1D}" dt="2022-11-21T15:57:26.641" v="6140" actId="478"/>
          <ac:picMkLst>
            <pc:docMk/>
            <pc:sldMk cId="1734891365" sldId="1194"/>
            <ac:picMk id="4098" creationId="{D96C8F14-6BA3-E567-9017-9A93840E8EC7}"/>
          </ac:picMkLst>
        </pc:picChg>
        <pc:picChg chg="add mod">
          <ac:chgData name="Miroslav" userId="979fb52c6c39d50e" providerId="LiveId" clId="{AB22FF4F-4A10-4E92-BEB0-DFD931921F1D}" dt="2022-11-21T15:57:33.242" v="6141"/>
          <ac:picMkLst>
            <pc:docMk/>
            <pc:sldMk cId="1734891365" sldId="1194"/>
            <ac:picMk id="5122" creationId="{B6B1E8A0-14B8-5843-E903-005EA6EDA11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2972393" cy="496732"/>
          </a:xfrm>
          <a:prstGeom prst="rect">
            <a:avLst/>
          </a:prstGeom>
        </p:spPr>
        <p:txBody>
          <a:bodyPr vert="horz" lIns="92982" tIns="46491" rIns="92982" bIns="46491" rtlCol="0"/>
          <a:lstStyle>
            <a:lvl1pPr algn="l">
              <a:defRPr sz="1200"/>
            </a:lvl1pPr>
          </a:lstStyle>
          <a:p>
            <a:endParaRPr lang="cs-CZ"/>
          </a:p>
        </p:txBody>
      </p:sp>
      <p:sp>
        <p:nvSpPr>
          <p:cNvPr id="3" name="Zástupný symbol pro datum 2"/>
          <p:cNvSpPr>
            <a:spLocks noGrp="1"/>
          </p:cNvSpPr>
          <p:nvPr>
            <p:ph type="dt" sz="quarter" idx="1"/>
          </p:nvPr>
        </p:nvSpPr>
        <p:spPr>
          <a:xfrm>
            <a:off x="3883991" y="1"/>
            <a:ext cx="2972392" cy="496732"/>
          </a:xfrm>
          <a:prstGeom prst="rect">
            <a:avLst/>
          </a:prstGeom>
        </p:spPr>
        <p:txBody>
          <a:bodyPr vert="horz" lIns="92982" tIns="46491" rIns="92982" bIns="46491" rtlCol="0"/>
          <a:lstStyle>
            <a:lvl1pPr algn="r">
              <a:defRPr sz="1200"/>
            </a:lvl1pPr>
          </a:lstStyle>
          <a:p>
            <a:fld id="{57D24BA8-18F5-4BDE-8F11-B8039600C71A}" type="datetimeFigureOut">
              <a:rPr lang="cs-CZ" smtClean="0"/>
              <a:pPr/>
              <a:t>22.11.2022</a:t>
            </a:fld>
            <a:endParaRPr lang="cs-CZ"/>
          </a:p>
        </p:txBody>
      </p:sp>
      <p:sp>
        <p:nvSpPr>
          <p:cNvPr id="4" name="Zástupný symbol pro zápatí 3"/>
          <p:cNvSpPr>
            <a:spLocks noGrp="1"/>
          </p:cNvSpPr>
          <p:nvPr>
            <p:ph type="ftr" sz="quarter" idx="2"/>
          </p:nvPr>
        </p:nvSpPr>
        <p:spPr>
          <a:xfrm>
            <a:off x="1" y="9428309"/>
            <a:ext cx="2972393" cy="496732"/>
          </a:xfrm>
          <a:prstGeom prst="rect">
            <a:avLst/>
          </a:prstGeom>
        </p:spPr>
        <p:txBody>
          <a:bodyPr vert="horz" lIns="92982" tIns="46491" rIns="92982" bIns="46491"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3991" y="9428309"/>
            <a:ext cx="2972392" cy="496732"/>
          </a:xfrm>
          <a:prstGeom prst="rect">
            <a:avLst/>
          </a:prstGeom>
        </p:spPr>
        <p:txBody>
          <a:bodyPr vert="horz" lIns="92982" tIns="46491" rIns="92982" bIns="46491" rtlCol="0" anchor="b"/>
          <a:lstStyle>
            <a:lvl1pPr algn="r">
              <a:defRPr sz="1200"/>
            </a:lvl1pPr>
          </a:lstStyle>
          <a:p>
            <a:fld id="{6E478B5C-B551-40CC-816C-AB8600828920}" type="slidenum">
              <a:rPr lang="cs-CZ" smtClean="0"/>
              <a:pPr/>
              <a:t>‹#›</a:t>
            </a:fld>
            <a:endParaRPr lang="cs-CZ"/>
          </a:p>
        </p:txBody>
      </p:sp>
    </p:spTree>
    <p:extLst>
      <p:ext uri="{BB962C8B-B14F-4D97-AF65-F5344CB8AC3E}">
        <p14:creationId xmlns:p14="http://schemas.microsoft.com/office/powerpoint/2010/main" val="3373332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1" cy="496332"/>
          </a:xfrm>
          <a:prstGeom prst="rect">
            <a:avLst/>
          </a:prstGeom>
        </p:spPr>
        <p:txBody>
          <a:bodyPr vert="horz" lIns="92183" tIns="46091" rIns="92183" bIns="46091" rtlCol="0"/>
          <a:lstStyle>
            <a:lvl1pPr algn="l">
              <a:defRPr sz="1200"/>
            </a:lvl1pPr>
          </a:lstStyle>
          <a:p>
            <a:endParaRPr lang="cs-CZ"/>
          </a:p>
        </p:txBody>
      </p:sp>
      <p:sp>
        <p:nvSpPr>
          <p:cNvPr id="3" name="Zástupný symbol pro datum 2"/>
          <p:cNvSpPr>
            <a:spLocks noGrp="1"/>
          </p:cNvSpPr>
          <p:nvPr>
            <p:ph type="dt" idx="1"/>
          </p:nvPr>
        </p:nvSpPr>
        <p:spPr>
          <a:xfrm>
            <a:off x="3884614" y="0"/>
            <a:ext cx="2971801" cy="496332"/>
          </a:xfrm>
          <a:prstGeom prst="rect">
            <a:avLst/>
          </a:prstGeom>
        </p:spPr>
        <p:txBody>
          <a:bodyPr vert="horz" lIns="92183" tIns="46091" rIns="92183" bIns="46091" rtlCol="0"/>
          <a:lstStyle>
            <a:lvl1pPr algn="r">
              <a:defRPr sz="1200"/>
            </a:lvl1pPr>
          </a:lstStyle>
          <a:p>
            <a:fld id="{D4E0FD27-06ED-4E5B-A9C3-2FA64C46007C}" type="datetimeFigureOut">
              <a:rPr lang="cs-CZ" smtClean="0"/>
              <a:pPr/>
              <a:t>22.11.2022</a:t>
            </a:fld>
            <a:endParaRPr lang="cs-CZ"/>
          </a:p>
        </p:txBody>
      </p:sp>
      <p:sp>
        <p:nvSpPr>
          <p:cNvPr id="4" name="Zástupný symbol pro obrázek snímku 3"/>
          <p:cNvSpPr>
            <a:spLocks noGrp="1" noRot="1" noChangeAspect="1"/>
          </p:cNvSpPr>
          <p:nvPr>
            <p:ph type="sldImg" idx="2"/>
          </p:nvPr>
        </p:nvSpPr>
        <p:spPr>
          <a:xfrm>
            <a:off x="125413" y="746125"/>
            <a:ext cx="6608762" cy="3717925"/>
          </a:xfrm>
          <a:prstGeom prst="rect">
            <a:avLst/>
          </a:prstGeom>
          <a:noFill/>
          <a:ln w="12700">
            <a:solidFill>
              <a:prstClr val="black"/>
            </a:solidFill>
          </a:ln>
        </p:spPr>
        <p:txBody>
          <a:bodyPr vert="horz" lIns="92183" tIns="46091" rIns="92183" bIns="46091" rtlCol="0" anchor="ctr"/>
          <a:lstStyle/>
          <a:p>
            <a:endParaRPr lang="cs-CZ"/>
          </a:p>
        </p:txBody>
      </p:sp>
      <p:sp>
        <p:nvSpPr>
          <p:cNvPr id="5" name="Zástupný symbol pro poznámky 4"/>
          <p:cNvSpPr>
            <a:spLocks noGrp="1"/>
          </p:cNvSpPr>
          <p:nvPr>
            <p:ph type="body" sz="quarter" idx="3"/>
          </p:nvPr>
        </p:nvSpPr>
        <p:spPr>
          <a:xfrm>
            <a:off x="685801" y="4715155"/>
            <a:ext cx="5486400" cy="4466987"/>
          </a:xfrm>
          <a:prstGeom prst="rect">
            <a:avLst/>
          </a:prstGeom>
        </p:spPr>
        <p:txBody>
          <a:bodyPr vert="horz" lIns="92183" tIns="46091" rIns="92183" bIns="46091"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71801" cy="496332"/>
          </a:xfrm>
          <a:prstGeom prst="rect">
            <a:avLst/>
          </a:prstGeom>
        </p:spPr>
        <p:txBody>
          <a:bodyPr vert="horz" lIns="92183" tIns="46091" rIns="92183" bIns="46091"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4" y="9428583"/>
            <a:ext cx="2971801" cy="496332"/>
          </a:xfrm>
          <a:prstGeom prst="rect">
            <a:avLst/>
          </a:prstGeom>
        </p:spPr>
        <p:txBody>
          <a:bodyPr vert="horz" lIns="92183" tIns="46091" rIns="92183" bIns="46091" rtlCol="0" anchor="b"/>
          <a:lstStyle>
            <a:lvl1pPr algn="r">
              <a:defRPr sz="1200"/>
            </a:lvl1pPr>
          </a:lstStyle>
          <a:p>
            <a:fld id="{A27FF8C5-5B07-4798-9E60-817C358A3CAC}" type="slidenum">
              <a:rPr lang="cs-CZ" smtClean="0"/>
              <a:pPr/>
              <a:t>‹#›</a:t>
            </a:fld>
            <a:endParaRPr lang="cs-CZ"/>
          </a:p>
        </p:txBody>
      </p:sp>
    </p:spTree>
    <p:extLst>
      <p:ext uri="{BB962C8B-B14F-4D97-AF65-F5344CB8AC3E}">
        <p14:creationId xmlns:p14="http://schemas.microsoft.com/office/powerpoint/2010/main" val="3929775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25413" y="746125"/>
            <a:ext cx="6608762" cy="3717925"/>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27FF8C5-5B07-4798-9E60-817C358A3CAC}" type="slidenum">
              <a:rPr lang="cs-CZ" smtClean="0"/>
              <a:pPr/>
              <a:t>66</a:t>
            </a:fld>
            <a:endParaRPr lang="cs-CZ"/>
          </a:p>
        </p:txBody>
      </p:sp>
    </p:spTree>
    <p:extLst>
      <p:ext uri="{BB962C8B-B14F-4D97-AF65-F5344CB8AC3E}">
        <p14:creationId xmlns:p14="http://schemas.microsoft.com/office/powerpoint/2010/main" val="100061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3" y="746125"/>
            <a:ext cx="6608762" cy="3717925"/>
          </a:xfrm>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A27FF8C5-5B07-4798-9E60-817C358A3CAC}" type="slidenum">
              <a:rPr lang="cs-CZ" smtClean="0"/>
              <a:pPr/>
              <a:t>90</a:t>
            </a:fld>
            <a:endParaRPr lang="cs-CZ"/>
          </a:p>
        </p:txBody>
      </p:sp>
    </p:spTree>
    <p:extLst>
      <p:ext uri="{BB962C8B-B14F-4D97-AF65-F5344CB8AC3E}">
        <p14:creationId xmlns:p14="http://schemas.microsoft.com/office/powerpoint/2010/main" val="2865352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9_Úvodní slide">
    <p:spTree>
      <p:nvGrpSpPr>
        <p:cNvPr id="1" name=""/>
        <p:cNvGrpSpPr/>
        <p:nvPr/>
      </p:nvGrpSpPr>
      <p:grpSpPr>
        <a:xfrm>
          <a:off x="0" y="0"/>
          <a:ext cx="0" cy="0"/>
          <a:chOff x="0" y="0"/>
          <a:chExt cx="0" cy="0"/>
        </a:xfrm>
      </p:grpSpPr>
      <p:pic>
        <p:nvPicPr>
          <p:cNvPr id="19" name="Picture 5"/>
          <p:cNvPicPr>
            <a:picLocks noChangeAspect="1" noChangeArrowheads="1"/>
          </p:cNvPicPr>
          <p:nvPr userDrawn="1"/>
        </p:nvPicPr>
        <p:blipFill>
          <a:blip r:embed="rId2" cstate="email">
            <a:lum bright="40000" contrast="-50000"/>
            <a:extLst>
              <a:ext uri="{28A0092B-C50C-407E-A947-70E740481C1C}">
                <a14:useLocalDpi xmlns:a14="http://schemas.microsoft.com/office/drawing/2010/main" val="0"/>
              </a:ext>
            </a:extLst>
          </a:blip>
          <a:srcRect/>
          <a:stretch>
            <a:fillRect/>
          </a:stretch>
        </p:blipFill>
        <p:spPr bwMode="auto">
          <a:xfrm>
            <a:off x="0" y="0"/>
            <a:ext cx="12192000"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Zástupný symbol pro text 24"/>
          <p:cNvSpPr>
            <a:spLocks noGrp="1"/>
          </p:cNvSpPr>
          <p:nvPr userDrawn="1">
            <p:ph type="body" sz="quarter" idx="11" hasCustomPrompt="1"/>
          </p:nvPr>
        </p:nvSpPr>
        <p:spPr>
          <a:xfrm>
            <a:off x="335360" y="5877273"/>
            <a:ext cx="11521280" cy="288032"/>
          </a:xfrm>
          <a:prstGeom prst="rect">
            <a:avLst/>
          </a:prstGeom>
        </p:spPr>
        <p:txBody>
          <a:bodyPr lIns="36000" tIns="0" rIns="36000" bIns="0"/>
          <a:lstStyle>
            <a:lvl1pPr algn="r">
              <a:buFontTx/>
              <a:buNone/>
              <a:defRPr sz="1600" b="1">
                <a:solidFill>
                  <a:schemeClr val="tx1"/>
                </a:solidFill>
              </a:defRPr>
            </a:lvl1pPr>
          </a:lstStyle>
          <a:p>
            <a:pPr lvl="0"/>
            <a:r>
              <a:rPr lang="cs-CZ" dirty="0"/>
              <a:t>Název klienta</a:t>
            </a:r>
          </a:p>
        </p:txBody>
      </p:sp>
      <p:sp>
        <p:nvSpPr>
          <p:cNvPr id="26" name="Zástupný symbol pro text 24"/>
          <p:cNvSpPr>
            <a:spLocks noGrp="1"/>
          </p:cNvSpPr>
          <p:nvPr userDrawn="1">
            <p:ph type="body" sz="quarter" idx="12" hasCustomPrompt="1"/>
          </p:nvPr>
        </p:nvSpPr>
        <p:spPr>
          <a:xfrm>
            <a:off x="335360" y="6165306"/>
            <a:ext cx="11521280" cy="288031"/>
          </a:xfrm>
          <a:prstGeom prst="rect">
            <a:avLst/>
          </a:prstGeom>
        </p:spPr>
        <p:txBody>
          <a:bodyPr lIns="36000" tIns="0" rIns="36000" bIns="0"/>
          <a:lstStyle>
            <a:lvl1pPr algn="r">
              <a:buFontTx/>
              <a:buNone/>
              <a:defRPr sz="1600" b="0">
                <a:solidFill>
                  <a:schemeClr val="tx1"/>
                </a:solidFill>
              </a:defRPr>
            </a:lvl1pPr>
          </a:lstStyle>
          <a:p>
            <a:pPr lvl="0"/>
            <a:r>
              <a:rPr lang="cs-CZ" dirty="0"/>
              <a:t>Datum</a:t>
            </a:r>
          </a:p>
        </p:txBody>
      </p:sp>
      <p:sp>
        <p:nvSpPr>
          <p:cNvPr id="23" name="Zástupný symbol pro text 22"/>
          <p:cNvSpPr>
            <a:spLocks noGrp="1"/>
          </p:cNvSpPr>
          <p:nvPr userDrawn="1">
            <p:ph type="body" sz="quarter" idx="10" hasCustomPrompt="1"/>
          </p:nvPr>
        </p:nvSpPr>
        <p:spPr>
          <a:xfrm>
            <a:off x="2832067" y="4941169"/>
            <a:ext cx="9024573" cy="720725"/>
          </a:xfrm>
          <a:prstGeom prst="rect">
            <a:avLst/>
          </a:prstGeom>
        </p:spPr>
        <p:txBody>
          <a:bodyPr lIns="36000" tIns="0" rIns="36000" bIns="0" anchor="ctr" anchorCtr="0"/>
          <a:lstStyle>
            <a:lvl1pPr marL="0" marR="0" indent="0" algn="r" defTabSz="914400" rtl="0" eaLnBrk="1" fontAlgn="base" latinLnBrk="0" hangingPunct="1">
              <a:lnSpc>
                <a:spcPct val="100000"/>
              </a:lnSpc>
              <a:spcBef>
                <a:spcPts val="0"/>
              </a:spcBef>
              <a:spcAft>
                <a:spcPct val="0"/>
              </a:spcAft>
              <a:buClrTx/>
              <a:buSzTx/>
              <a:buFont typeface="Arial" pitchFamily="34" charset="0"/>
              <a:buNone/>
              <a:tabLst/>
              <a:defRPr sz="2400" b="1" baseline="0">
                <a:solidFill>
                  <a:srgbClr val="5BB531"/>
                </a:solidFill>
                <a:latin typeface="+mn-lt"/>
              </a:defRPr>
            </a:lvl1pPr>
          </a:lstStyle>
          <a:p>
            <a:pPr marL="0" marR="0" lvl="0" indent="0" algn="r" defTabSz="914400" rtl="0" eaLnBrk="1" fontAlgn="base" latinLnBrk="0" hangingPunct="1">
              <a:lnSpc>
                <a:spcPct val="100000"/>
              </a:lnSpc>
              <a:spcBef>
                <a:spcPts val="0"/>
              </a:spcBef>
              <a:spcAft>
                <a:spcPct val="0"/>
              </a:spcAft>
              <a:buClrTx/>
              <a:buSzTx/>
              <a:buFont typeface="Arial" pitchFamily="34" charset="0"/>
              <a:buNone/>
              <a:tabLst/>
              <a:defRPr/>
            </a:pPr>
            <a:r>
              <a:rPr lang="cs-CZ" dirty="0"/>
              <a:t>Titul dokumentu</a:t>
            </a:r>
          </a:p>
        </p:txBody>
      </p:sp>
      <p:sp>
        <p:nvSpPr>
          <p:cNvPr id="16" name="Zástupný symbol pro obsah 3"/>
          <p:cNvSpPr>
            <a:spLocks noGrp="1"/>
          </p:cNvSpPr>
          <p:nvPr>
            <p:ph sz="half" idx="2" hasCustomPrompt="1"/>
          </p:nvPr>
        </p:nvSpPr>
        <p:spPr>
          <a:xfrm>
            <a:off x="290149" y="4941168"/>
            <a:ext cx="2544000" cy="720080"/>
          </a:xfrm>
          <a:prstGeom prst="rect">
            <a:avLst/>
          </a:prstGeom>
        </p:spPr>
        <p:txBody>
          <a:bodyPr lIns="0" tIns="0" rIns="0" bIns="0" anchor="ctr" anchorCtr="0"/>
          <a:lstStyle>
            <a:lvl1pPr marL="0" indent="0">
              <a:buClr>
                <a:srgbClr val="5BB531"/>
              </a:buClr>
              <a:buSzPct val="125000"/>
              <a:buFont typeface="Arial" pitchFamily="34" charset="0"/>
              <a:buNone/>
              <a:defRPr sz="1400" b="0">
                <a:solidFill>
                  <a:schemeClr val="tx1">
                    <a:lumMod val="65000"/>
                    <a:lumOff val="35000"/>
                  </a:schemeClr>
                </a:solidFill>
                <a:latin typeface="Calibri" pitchFamily="34" charset="0"/>
                <a:cs typeface="Calibri" pitchFamily="34" charset="0"/>
              </a:defRPr>
            </a:lvl1pPr>
            <a:lvl2pPr marL="361950"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2pPr>
            <a:lvl3pPr marL="542925"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3pPr>
            <a:lvl4pPr marL="895350" indent="-171450">
              <a:buSzPct val="125000"/>
              <a:buFont typeface="Arial" pitchFamily="34" charset="0"/>
              <a:buChar char="•"/>
              <a:defRPr sz="1400">
                <a:solidFill>
                  <a:schemeClr val="tx1">
                    <a:lumMod val="65000"/>
                    <a:lumOff val="35000"/>
                  </a:schemeClr>
                </a:solidFill>
                <a:latin typeface="Calibri" pitchFamily="34" charset="0"/>
                <a:cs typeface="Calibri" pitchFamily="34" charset="0"/>
              </a:defRPr>
            </a:lvl4pPr>
            <a:lvl5pPr marL="1076325"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logo klienta</a:t>
            </a:r>
          </a:p>
        </p:txBody>
      </p:sp>
      <p:pic>
        <p:nvPicPr>
          <p:cNvPr id="21" name="Picture 2"/>
          <p:cNvPicPr>
            <a:picLocks noChangeAspect="1" noChangeArrowheads="1"/>
          </p:cNvPicPr>
          <p:nvPr userDrawn="1"/>
        </p:nvPicPr>
        <p:blipFill>
          <a:blip r:embed="rId3" cstate="email"/>
          <a:srcRect/>
          <a:stretch>
            <a:fillRect/>
          </a:stretch>
        </p:blipFill>
        <p:spPr bwMode="auto">
          <a:xfrm>
            <a:off x="10992544" y="96442"/>
            <a:ext cx="1063228" cy="636881"/>
          </a:xfrm>
          <a:prstGeom prst="rect">
            <a:avLst/>
          </a:prstGeom>
          <a:noFill/>
          <a:ln w="9525">
            <a:noFill/>
            <a:miter lim="800000"/>
            <a:headEnd/>
            <a:tailEnd/>
          </a:ln>
        </p:spPr>
      </p:pic>
      <p:sp>
        <p:nvSpPr>
          <p:cNvPr id="12" name="Obdélník 11"/>
          <p:cNvSpPr/>
          <p:nvPr userDrawn="1"/>
        </p:nvSpPr>
        <p:spPr>
          <a:xfrm>
            <a:off x="216126" y="6534832"/>
            <a:ext cx="3982287" cy="261610"/>
          </a:xfrm>
          <a:prstGeom prst="rect">
            <a:avLst/>
          </a:prstGeom>
        </p:spPr>
        <p:txBody>
          <a:bodyPr wrap="none">
            <a:spAutoFit/>
          </a:bodyPr>
          <a:lstStyle/>
          <a:p>
            <a:pPr marL="0" lvl="1" algn="r">
              <a:spcBef>
                <a:spcPts val="1800"/>
              </a:spcBef>
            </a:pPr>
            <a:r>
              <a:rPr lang="en-US" sz="1100" i="0" kern="1200" noProof="0">
                <a:solidFill>
                  <a:schemeClr val="tx1">
                    <a:lumMod val="65000"/>
                    <a:lumOff val="35000"/>
                  </a:schemeClr>
                </a:solidFill>
                <a:latin typeface="+mn-lt"/>
                <a:ea typeface="+mn-ea"/>
                <a:cs typeface="Times New Roman" charset="0"/>
              </a:rPr>
              <a:t>Following standards of</a:t>
            </a:r>
            <a:r>
              <a:rPr lang="cs-CZ" sz="1100" i="0" kern="1200" noProof="0">
                <a:solidFill>
                  <a:schemeClr val="tx1">
                    <a:lumMod val="65000"/>
                    <a:lumOff val="35000"/>
                  </a:schemeClr>
                </a:solidFill>
                <a:latin typeface="+mn-lt"/>
                <a:ea typeface="+mn-ea"/>
                <a:cs typeface="Times New Roman" charset="0"/>
              </a:rPr>
              <a:t>	    		</a:t>
            </a:r>
            <a:r>
              <a:rPr lang="en-US" sz="1100" i="0" kern="1200" noProof="0">
                <a:solidFill>
                  <a:schemeClr val="tx1">
                    <a:lumMod val="65000"/>
                    <a:lumOff val="35000"/>
                  </a:schemeClr>
                </a:solidFill>
                <a:latin typeface="+mn-lt"/>
                <a:ea typeface="+mn-ea"/>
                <a:cs typeface="Times New Roman" charset="0"/>
              </a:rPr>
              <a:t> </a:t>
            </a:r>
            <a:endParaRPr lang="en-US" sz="1100" i="0" kern="1200" noProof="0">
              <a:solidFill>
                <a:schemeClr val="tx1">
                  <a:lumMod val="65000"/>
                  <a:lumOff val="35000"/>
                </a:schemeClr>
              </a:solidFill>
              <a:latin typeface="+mn-lt"/>
              <a:ea typeface="+mn-ea"/>
              <a:cs typeface="Arial" pitchFamily="34" charset="0"/>
            </a:endParaRPr>
          </a:p>
        </p:txBody>
      </p:sp>
      <p:sp>
        <p:nvSpPr>
          <p:cNvPr id="13" name="Obdélník 12"/>
          <p:cNvSpPr/>
          <p:nvPr userDrawn="1"/>
        </p:nvSpPr>
        <p:spPr>
          <a:xfrm>
            <a:off x="10081626" y="6533811"/>
            <a:ext cx="1871025" cy="261610"/>
          </a:xfrm>
          <a:prstGeom prst="rect">
            <a:avLst/>
          </a:prstGeom>
        </p:spPr>
        <p:txBody>
          <a:bodyPr wrap="none">
            <a:spAutoFit/>
          </a:bodyPr>
          <a:lstStyle/>
          <a:p>
            <a:pPr marL="0" lvl="1" algn="r">
              <a:spcBef>
                <a:spcPts val="1800"/>
              </a:spcBef>
            </a:pPr>
            <a:r>
              <a:rPr lang="cs-CZ" sz="1100" i="0" kern="1200" noProof="0">
                <a:solidFill>
                  <a:schemeClr val="tx1">
                    <a:lumMod val="65000"/>
                    <a:lumOff val="35000"/>
                  </a:schemeClr>
                </a:solidFill>
                <a:latin typeface="+mn-lt"/>
                <a:ea typeface="+mn-ea"/>
                <a:cs typeface="Times New Roman" charset="0"/>
              </a:rPr>
              <a:t>© ppm factum research s.r.o.</a:t>
            </a:r>
            <a:endParaRPr lang="en-US" sz="1100" i="0" kern="1200" noProof="0">
              <a:solidFill>
                <a:schemeClr val="tx1">
                  <a:lumMod val="65000"/>
                  <a:lumOff val="35000"/>
                </a:schemeClr>
              </a:solidFill>
              <a:latin typeface="+mn-lt"/>
              <a:ea typeface="+mn-ea"/>
              <a:cs typeface="Arial" pitchFamily="34" charset="0"/>
            </a:endParaRPr>
          </a:p>
        </p:txBody>
      </p:sp>
      <p:pic>
        <p:nvPicPr>
          <p:cNvPr id="15" name="Picture 10"/>
          <p:cNvPicPr>
            <a:picLocks noChangeAspect="1" noChangeArrowheads="1"/>
          </p:cNvPicPr>
          <p:nvPr userDrawn="1"/>
        </p:nvPicPr>
        <p:blipFill>
          <a:blip r:embed="rId4" cstate="email"/>
          <a:srcRect/>
          <a:stretch>
            <a:fillRect/>
          </a:stretch>
        </p:blipFill>
        <p:spPr bwMode="auto">
          <a:xfrm>
            <a:off x="3146357" y="6530077"/>
            <a:ext cx="741399" cy="274590"/>
          </a:xfrm>
          <a:prstGeom prst="rect">
            <a:avLst/>
          </a:prstGeom>
          <a:noFill/>
          <a:ln w="9525">
            <a:noFill/>
            <a:miter lim="800000"/>
            <a:headEnd/>
            <a:tailEnd/>
          </a:ln>
        </p:spPr>
      </p:pic>
      <p:pic>
        <p:nvPicPr>
          <p:cNvPr id="18" name="obrázek 3" descr="http://www.conversition.com/wp-content/uploads/2011/02/esomar-logo.png"/>
          <p:cNvPicPr>
            <a:picLocks noChangeAspect="1" noChangeArrowheads="1"/>
          </p:cNvPicPr>
          <p:nvPr userDrawn="1"/>
        </p:nvPicPr>
        <p:blipFill>
          <a:blip r:embed="rId5" cstate="email"/>
          <a:srcRect/>
          <a:stretch>
            <a:fillRect/>
          </a:stretch>
        </p:blipFill>
        <p:spPr bwMode="auto">
          <a:xfrm>
            <a:off x="2159563" y="6585201"/>
            <a:ext cx="764520" cy="1905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Předělový slide">
    <p:spTree>
      <p:nvGrpSpPr>
        <p:cNvPr id="1" name=""/>
        <p:cNvGrpSpPr/>
        <p:nvPr/>
      </p:nvGrpSpPr>
      <p:grpSpPr>
        <a:xfrm>
          <a:off x="0" y="0"/>
          <a:ext cx="0" cy="0"/>
          <a:chOff x="0" y="0"/>
          <a:chExt cx="0" cy="0"/>
        </a:xfrm>
      </p:grpSpPr>
      <p:sp>
        <p:nvSpPr>
          <p:cNvPr id="9" name="Nadpis 1"/>
          <p:cNvSpPr>
            <a:spLocks noGrp="1"/>
          </p:cNvSpPr>
          <p:nvPr>
            <p:ph type="title"/>
          </p:nvPr>
        </p:nvSpPr>
        <p:spPr>
          <a:xfrm>
            <a:off x="528501" y="5229200"/>
            <a:ext cx="11040107" cy="1224136"/>
          </a:xfrm>
          <a:prstGeom prst="rect">
            <a:avLst/>
          </a:prstGeom>
          <a:noFill/>
        </p:spPr>
        <p:txBody>
          <a:bodyPr lIns="36000" tIns="36000" rIns="36000" bIns="36000" anchor="t" anchorCtr="0"/>
          <a:lstStyle>
            <a:lvl1pPr algn="r">
              <a:defRPr lang="cs-CZ" sz="4000" b="1" kern="1200" noProof="0" dirty="0">
                <a:solidFill>
                  <a:schemeClr val="accent1"/>
                </a:solidFill>
                <a:latin typeface="+mj-lt"/>
                <a:ea typeface="+mn-ea"/>
                <a:cs typeface="Arial" pitchFamily="34" charset="0"/>
              </a:defRPr>
            </a:lvl1pPr>
          </a:lstStyle>
          <a:p>
            <a:r>
              <a:rPr lang="cs-CZ" noProof="0"/>
              <a:t>Klepnutím lze upravit styl předlohy nadpisů.</a:t>
            </a:r>
            <a:endParaRPr lang="cs-CZ" noProof="0" dirty="0"/>
          </a:p>
        </p:txBody>
      </p:sp>
      <p:pic>
        <p:nvPicPr>
          <p:cNvPr id="4" name="Obrázek 3" descr="Nový obrázek (36).jpg"/>
          <p:cNvPicPr>
            <a:picLocks noChangeAspect="1"/>
          </p:cNvPicPr>
          <p:nvPr userDrawn="1"/>
        </p:nvPicPr>
        <p:blipFill>
          <a:blip r:embed="rId2" cstate="email">
            <a:lum bright="34000" contrast="5000"/>
          </a:blip>
          <a:stretch>
            <a:fillRect/>
          </a:stretch>
        </p:blipFill>
        <p:spPr>
          <a:xfrm>
            <a:off x="7602144" y="2254352"/>
            <a:ext cx="3966464" cy="297484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Závěrečný slide">
    <p:spTree>
      <p:nvGrpSpPr>
        <p:cNvPr id="1" name=""/>
        <p:cNvGrpSpPr/>
        <p:nvPr/>
      </p:nvGrpSpPr>
      <p:grpSpPr>
        <a:xfrm>
          <a:off x="0" y="0"/>
          <a:ext cx="0" cy="0"/>
          <a:chOff x="0" y="0"/>
          <a:chExt cx="0" cy="0"/>
        </a:xfrm>
      </p:grpSpPr>
      <p:pic>
        <p:nvPicPr>
          <p:cNvPr id="14" name="Obrázek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19204" y="5085185"/>
            <a:ext cx="6968893" cy="1175793"/>
          </a:xfrm>
          <a:prstGeom prst="rect">
            <a:avLst/>
          </a:prstGeom>
        </p:spPr>
      </p:pic>
      <p:sp>
        <p:nvSpPr>
          <p:cNvPr id="23" name="Zástupný symbol pro text 22"/>
          <p:cNvSpPr>
            <a:spLocks noGrp="1"/>
          </p:cNvSpPr>
          <p:nvPr>
            <p:ph type="body" sz="quarter" idx="10"/>
          </p:nvPr>
        </p:nvSpPr>
        <p:spPr>
          <a:xfrm>
            <a:off x="143934" y="2780929"/>
            <a:ext cx="11808884" cy="720725"/>
          </a:xfrm>
          <a:prstGeom prst="rect">
            <a:avLst/>
          </a:prstGeom>
        </p:spPr>
        <p:txBody>
          <a:bodyPr anchor="b"/>
          <a:lstStyle>
            <a:lvl1pPr marL="0" indent="0">
              <a:buNone/>
              <a:defRPr sz="2400" b="1" baseline="0">
                <a:solidFill>
                  <a:schemeClr val="accent1"/>
                </a:solidFill>
                <a:latin typeface="+mn-lt"/>
              </a:defRPr>
            </a:lvl1pPr>
          </a:lstStyle>
          <a:p>
            <a:pPr lvl="0"/>
            <a:r>
              <a:rPr lang="cs-CZ"/>
              <a:t>Klepnutím lze upravit styly předlohy textu.</a:t>
            </a:r>
          </a:p>
        </p:txBody>
      </p:sp>
      <p:sp>
        <p:nvSpPr>
          <p:cNvPr id="25" name="Zástupný symbol pro text 24"/>
          <p:cNvSpPr>
            <a:spLocks noGrp="1"/>
          </p:cNvSpPr>
          <p:nvPr>
            <p:ph type="body" sz="quarter" idx="11"/>
          </p:nvPr>
        </p:nvSpPr>
        <p:spPr>
          <a:xfrm>
            <a:off x="143339" y="3645024"/>
            <a:ext cx="11808883" cy="2880320"/>
          </a:xfrm>
          <a:prstGeom prst="rect">
            <a:avLst/>
          </a:prstGeom>
        </p:spPr>
        <p:txBody>
          <a:bodyPr/>
          <a:lstStyle>
            <a:lvl1pPr algn="l">
              <a:buFontTx/>
              <a:buNone/>
              <a:defRPr sz="1200" b="0" baseline="0">
                <a:solidFill>
                  <a:schemeClr val="tx1"/>
                </a:solidFill>
              </a:defRPr>
            </a:lvl1pPr>
          </a:lstStyle>
          <a:p>
            <a:pPr lvl="0"/>
            <a:r>
              <a:rPr lang="cs-CZ"/>
              <a:t>Klepnutím lze upravit styly předlohy textu.</a:t>
            </a:r>
          </a:p>
        </p:txBody>
      </p:sp>
      <p:cxnSp>
        <p:nvCxnSpPr>
          <p:cNvPr id="15" name="Přímá spojnice 2"/>
          <p:cNvCxnSpPr/>
          <p:nvPr userDrawn="1"/>
        </p:nvCxnSpPr>
        <p:spPr>
          <a:xfrm>
            <a:off x="0" y="3573016"/>
            <a:ext cx="12192000" cy="0"/>
          </a:xfrm>
          <a:prstGeom prst="line">
            <a:avLst/>
          </a:prstGeom>
          <a:ln>
            <a:solidFill>
              <a:srgbClr val="5BB531"/>
            </a:solidFill>
          </a:ln>
        </p:spPr>
        <p:style>
          <a:lnRef idx="1">
            <a:schemeClr val="accent6"/>
          </a:lnRef>
          <a:fillRef idx="0">
            <a:schemeClr val="accent6"/>
          </a:fillRef>
          <a:effectRef idx="0">
            <a:schemeClr val="accent6"/>
          </a:effectRef>
          <a:fontRef idx="minor">
            <a:schemeClr val="tx1"/>
          </a:fontRef>
        </p:style>
      </p:cxnSp>
      <p:sp>
        <p:nvSpPr>
          <p:cNvPr id="10" name="Obdélník 9"/>
          <p:cNvSpPr/>
          <p:nvPr userDrawn="1"/>
        </p:nvSpPr>
        <p:spPr>
          <a:xfrm>
            <a:off x="335360" y="0"/>
            <a:ext cx="1920213"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Základní textové pole">
    <p:spTree>
      <p:nvGrpSpPr>
        <p:cNvPr id="1" name=""/>
        <p:cNvGrpSpPr/>
        <p:nvPr/>
      </p:nvGrpSpPr>
      <p:grpSpPr>
        <a:xfrm>
          <a:off x="0" y="0"/>
          <a:ext cx="0" cy="0"/>
          <a:chOff x="0" y="0"/>
          <a:chExt cx="0" cy="0"/>
        </a:xfrm>
      </p:grpSpPr>
      <p:sp>
        <p:nvSpPr>
          <p:cNvPr id="2" name="Nadpis 1"/>
          <p:cNvSpPr>
            <a:spLocks noGrp="1"/>
          </p:cNvSpPr>
          <p:nvPr>
            <p:ph type="title"/>
          </p:nvPr>
        </p:nvSpPr>
        <p:spPr>
          <a:xfrm>
            <a:off x="240000" y="116632"/>
            <a:ext cx="10080000" cy="720080"/>
          </a:xfrm>
          <a:prstGeom prst="rect">
            <a:avLst/>
          </a:prstGeom>
          <a:noFill/>
        </p:spPr>
        <p:txBody>
          <a:bodyPr lIns="36000" tIns="0" rIns="36000" bIns="0" anchor="b" anchorCtr="0"/>
          <a:lstStyle>
            <a:lvl1pPr algn="l">
              <a:defRPr kumimoji="0" lang="cs-CZ" sz="20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a:t>Klepnutím lze upravit styl předlohy nadpisů.</a:t>
            </a:r>
            <a:endParaRPr lang="cs-CZ" noProof="0" dirty="0"/>
          </a:p>
        </p:txBody>
      </p:sp>
      <p:sp>
        <p:nvSpPr>
          <p:cNvPr id="3" name="Zástupný symbol pro text 2"/>
          <p:cNvSpPr>
            <a:spLocks noGrp="1"/>
          </p:cNvSpPr>
          <p:nvPr>
            <p:ph type="body" idx="1"/>
          </p:nvPr>
        </p:nvSpPr>
        <p:spPr>
          <a:xfrm>
            <a:off x="240000" y="944760"/>
            <a:ext cx="11712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240000" y="1332000"/>
            <a:ext cx="11712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10854267" y="6670675"/>
            <a:ext cx="1289051"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a:p>
        </p:txBody>
      </p:sp>
      <p:cxnSp>
        <p:nvCxnSpPr>
          <p:cNvPr id="11" name="Přímá spojnice 2"/>
          <p:cNvCxnSpPr/>
          <p:nvPr userDrawn="1"/>
        </p:nvCxnSpPr>
        <p:spPr>
          <a:xfrm>
            <a:off x="0" y="908720"/>
            <a:ext cx="121920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Základní textové pole">
    <p:spTree>
      <p:nvGrpSpPr>
        <p:cNvPr id="1" name=""/>
        <p:cNvGrpSpPr/>
        <p:nvPr/>
      </p:nvGrpSpPr>
      <p:grpSpPr>
        <a:xfrm>
          <a:off x="0" y="0"/>
          <a:ext cx="0" cy="0"/>
          <a:chOff x="0" y="0"/>
          <a:chExt cx="0" cy="0"/>
        </a:xfrm>
      </p:grpSpPr>
      <p:sp>
        <p:nvSpPr>
          <p:cNvPr id="2" name="Nadpis 1"/>
          <p:cNvSpPr>
            <a:spLocks noGrp="1"/>
          </p:cNvSpPr>
          <p:nvPr>
            <p:ph type="title"/>
          </p:nvPr>
        </p:nvSpPr>
        <p:spPr>
          <a:xfrm>
            <a:off x="240000" y="116632"/>
            <a:ext cx="10080000" cy="720080"/>
          </a:xfrm>
          <a:prstGeom prst="rect">
            <a:avLst/>
          </a:prstGeom>
          <a:noFill/>
        </p:spPr>
        <p:txBody>
          <a:bodyPr lIns="36000" tIns="0" rIns="36000" bIns="0" anchor="b" anchorCtr="0"/>
          <a:lstStyle>
            <a:lvl1pPr algn="l">
              <a:defRPr kumimoji="0" lang="cs-CZ" sz="20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a:t>Klepnutím lze upravit styl předlohy nadpisů.</a:t>
            </a:r>
            <a:endParaRPr lang="cs-CZ" noProof="0" dirty="0"/>
          </a:p>
        </p:txBody>
      </p:sp>
      <p:sp>
        <p:nvSpPr>
          <p:cNvPr id="3" name="Zástupný symbol pro text 2"/>
          <p:cNvSpPr>
            <a:spLocks noGrp="1"/>
          </p:cNvSpPr>
          <p:nvPr>
            <p:ph type="body" idx="1"/>
          </p:nvPr>
        </p:nvSpPr>
        <p:spPr>
          <a:xfrm>
            <a:off x="240000" y="944760"/>
            <a:ext cx="11712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240000" y="1332000"/>
            <a:ext cx="11712000" cy="14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10854267" y="6670675"/>
            <a:ext cx="1289051"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a:p>
        </p:txBody>
      </p:sp>
      <p:cxnSp>
        <p:nvCxnSpPr>
          <p:cNvPr id="11" name="Přímá spojnice 2"/>
          <p:cNvCxnSpPr/>
          <p:nvPr userDrawn="1"/>
        </p:nvCxnSpPr>
        <p:spPr>
          <a:xfrm>
            <a:off x="0" y="908720"/>
            <a:ext cx="121920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9" name="Zástupný symbol pro obsah 3"/>
          <p:cNvSpPr>
            <a:spLocks noGrp="1"/>
          </p:cNvSpPr>
          <p:nvPr>
            <p:ph sz="half" idx="11"/>
          </p:nvPr>
        </p:nvSpPr>
        <p:spPr>
          <a:xfrm>
            <a:off x="240000" y="2952000"/>
            <a:ext cx="11712000" cy="342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Základní textové pole">
    <p:spTree>
      <p:nvGrpSpPr>
        <p:cNvPr id="1" name=""/>
        <p:cNvGrpSpPr/>
        <p:nvPr/>
      </p:nvGrpSpPr>
      <p:grpSpPr>
        <a:xfrm>
          <a:off x="0" y="0"/>
          <a:ext cx="0" cy="0"/>
          <a:chOff x="0" y="0"/>
          <a:chExt cx="0" cy="0"/>
        </a:xfrm>
      </p:grpSpPr>
      <p:sp>
        <p:nvSpPr>
          <p:cNvPr id="2" name="Nadpis 1"/>
          <p:cNvSpPr>
            <a:spLocks noGrp="1"/>
          </p:cNvSpPr>
          <p:nvPr>
            <p:ph type="title"/>
          </p:nvPr>
        </p:nvSpPr>
        <p:spPr>
          <a:xfrm>
            <a:off x="240000" y="116632"/>
            <a:ext cx="10080000" cy="720080"/>
          </a:xfrm>
          <a:prstGeom prst="rect">
            <a:avLst/>
          </a:prstGeom>
          <a:noFill/>
        </p:spPr>
        <p:txBody>
          <a:bodyPr lIns="36000" tIns="0" rIns="36000" bIns="0" anchor="b" anchorCtr="0"/>
          <a:lstStyle>
            <a:lvl1pPr algn="l">
              <a:defRPr kumimoji="0" lang="cs-CZ" sz="20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a:t>Klepnutím lze upravit styl předlohy nadpisů.</a:t>
            </a:r>
            <a:endParaRPr lang="cs-CZ" noProof="0" dirty="0"/>
          </a:p>
        </p:txBody>
      </p:sp>
      <p:sp>
        <p:nvSpPr>
          <p:cNvPr id="3" name="Zástupný symbol pro text 2"/>
          <p:cNvSpPr>
            <a:spLocks noGrp="1"/>
          </p:cNvSpPr>
          <p:nvPr>
            <p:ph type="body" idx="1"/>
          </p:nvPr>
        </p:nvSpPr>
        <p:spPr>
          <a:xfrm>
            <a:off x="240000" y="944760"/>
            <a:ext cx="11712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240000" y="1332000"/>
            <a:ext cx="11712000" cy="342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10854267" y="6670675"/>
            <a:ext cx="1289051"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a:p>
        </p:txBody>
      </p:sp>
      <p:cxnSp>
        <p:nvCxnSpPr>
          <p:cNvPr id="11" name="Přímá spojnice 2"/>
          <p:cNvCxnSpPr/>
          <p:nvPr userDrawn="1"/>
        </p:nvCxnSpPr>
        <p:spPr>
          <a:xfrm>
            <a:off x="0" y="908720"/>
            <a:ext cx="121920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9" name="Zástupný symbol pro obsah 3"/>
          <p:cNvSpPr>
            <a:spLocks noGrp="1"/>
          </p:cNvSpPr>
          <p:nvPr>
            <p:ph sz="half" idx="11"/>
          </p:nvPr>
        </p:nvSpPr>
        <p:spPr>
          <a:xfrm>
            <a:off x="240000" y="4932000"/>
            <a:ext cx="11712000" cy="14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Základní textové pole">
    <p:spTree>
      <p:nvGrpSpPr>
        <p:cNvPr id="1" name=""/>
        <p:cNvGrpSpPr/>
        <p:nvPr/>
      </p:nvGrpSpPr>
      <p:grpSpPr>
        <a:xfrm>
          <a:off x="0" y="0"/>
          <a:ext cx="0" cy="0"/>
          <a:chOff x="0" y="0"/>
          <a:chExt cx="0" cy="0"/>
        </a:xfrm>
      </p:grpSpPr>
      <p:sp>
        <p:nvSpPr>
          <p:cNvPr id="2" name="Nadpis 1"/>
          <p:cNvSpPr>
            <a:spLocks noGrp="1"/>
          </p:cNvSpPr>
          <p:nvPr>
            <p:ph type="title"/>
          </p:nvPr>
        </p:nvSpPr>
        <p:spPr>
          <a:xfrm>
            <a:off x="240000" y="116632"/>
            <a:ext cx="10080000" cy="720080"/>
          </a:xfrm>
          <a:prstGeom prst="rect">
            <a:avLst/>
          </a:prstGeom>
          <a:noFill/>
        </p:spPr>
        <p:txBody>
          <a:bodyPr lIns="36000" tIns="0" rIns="36000" bIns="0" anchor="b" anchorCtr="0"/>
          <a:lstStyle>
            <a:lvl1pPr algn="l">
              <a:defRPr kumimoji="0" lang="cs-CZ" sz="20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a:t>Klepnutím lze upravit styl předlohy nadpisů.</a:t>
            </a:r>
            <a:endParaRPr lang="cs-CZ" noProof="0" dirty="0"/>
          </a:p>
        </p:txBody>
      </p:sp>
      <p:sp>
        <p:nvSpPr>
          <p:cNvPr id="3" name="Zástupný symbol pro text 2"/>
          <p:cNvSpPr>
            <a:spLocks noGrp="1"/>
          </p:cNvSpPr>
          <p:nvPr>
            <p:ph type="body" idx="1"/>
          </p:nvPr>
        </p:nvSpPr>
        <p:spPr>
          <a:xfrm>
            <a:off x="240000" y="944760"/>
            <a:ext cx="11712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240000" y="1332000"/>
            <a:ext cx="816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10854267" y="6670675"/>
            <a:ext cx="1289051"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a:p>
        </p:txBody>
      </p:sp>
      <p:cxnSp>
        <p:nvCxnSpPr>
          <p:cNvPr id="11" name="Přímá spojnice 2"/>
          <p:cNvCxnSpPr/>
          <p:nvPr userDrawn="1"/>
        </p:nvCxnSpPr>
        <p:spPr>
          <a:xfrm>
            <a:off x="0" y="908720"/>
            <a:ext cx="121920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9" name="Zástupný symbol pro obsah 3"/>
          <p:cNvSpPr>
            <a:spLocks noGrp="1"/>
          </p:cNvSpPr>
          <p:nvPr>
            <p:ph sz="half" idx="11"/>
          </p:nvPr>
        </p:nvSpPr>
        <p:spPr>
          <a:xfrm>
            <a:off x="8592000" y="1332000"/>
            <a:ext cx="336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Základní textové pole">
    <p:spTree>
      <p:nvGrpSpPr>
        <p:cNvPr id="1" name=""/>
        <p:cNvGrpSpPr/>
        <p:nvPr/>
      </p:nvGrpSpPr>
      <p:grpSpPr>
        <a:xfrm>
          <a:off x="0" y="0"/>
          <a:ext cx="0" cy="0"/>
          <a:chOff x="0" y="0"/>
          <a:chExt cx="0" cy="0"/>
        </a:xfrm>
      </p:grpSpPr>
      <p:sp>
        <p:nvSpPr>
          <p:cNvPr id="2" name="Nadpis 1"/>
          <p:cNvSpPr>
            <a:spLocks noGrp="1"/>
          </p:cNvSpPr>
          <p:nvPr>
            <p:ph type="title"/>
          </p:nvPr>
        </p:nvSpPr>
        <p:spPr>
          <a:xfrm>
            <a:off x="240000" y="116632"/>
            <a:ext cx="10080000" cy="720080"/>
          </a:xfrm>
          <a:prstGeom prst="rect">
            <a:avLst/>
          </a:prstGeom>
          <a:noFill/>
        </p:spPr>
        <p:txBody>
          <a:bodyPr lIns="36000" tIns="0" rIns="36000" bIns="0" anchor="b" anchorCtr="0"/>
          <a:lstStyle>
            <a:lvl1pPr algn="l">
              <a:defRPr kumimoji="0" lang="cs-CZ" sz="20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a:t>Klepnutím lze upravit styl předlohy nadpisů.</a:t>
            </a:r>
            <a:endParaRPr lang="cs-CZ" noProof="0" dirty="0"/>
          </a:p>
        </p:txBody>
      </p:sp>
      <p:sp>
        <p:nvSpPr>
          <p:cNvPr id="3" name="Zástupný symbol pro text 2"/>
          <p:cNvSpPr>
            <a:spLocks noGrp="1"/>
          </p:cNvSpPr>
          <p:nvPr>
            <p:ph type="body" idx="1"/>
          </p:nvPr>
        </p:nvSpPr>
        <p:spPr>
          <a:xfrm>
            <a:off x="240000" y="944760"/>
            <a:ext cx="11712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240000" y="1332000"/>
            <a:ext cx="336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10854267" y="6670675"/>
            <a:ext cx="1289051"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a:p>
        </p:txBody>
      </p:sp>
      <p:cxnSp>
        <p:nvCxnSpPr>
          <p:cNvPr id="11" name="Přímá spojnice 2"/>
          <p:cNvCxnSpPr/>
          <p:nvPr userDrawn="1"/>
        </p:nvCxnSpPr>
        <p:spPr>
          <a:xfrm>
            <a:off x="0" y="908720"/>
            <a:ext cx="121920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9" name="Zástupný symbol pro obsah 3"/>
          <p:cNvSpPr>
            <a:spLocks noGrp="1"/>
          </p:cNvSpPr>
          <p:nvPr>
            <p:ph sz="half" idx="11"/>
          </p:nvPr>
        </p:nvSpPr>
        <p:spPr>
          <a:xfrm>
            <a:off x="3792000" y="1332000"/>
            <a:ext cx="816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Základní textové pole">
    <p:spTree>
      <p:nvGrpSpPr>
        <p:cNvPr id="1" name=""/>
        <p:cNvGrpSpPr/>
        <p:nvPr/>
      </p:nvGrpSpPr>
      <p:grpSpPr>
        <a:xfrm>
          <a:off x="0" y="0"/>
          <a:ext cx="0" cy="0"/>
          <a:chOff x="0" y="0"/>
          <a:chExt cx="0" cy="0"/>
        </a:xfrm>
      </p:grpSpPr>
      <p:sp>
        <p:nvSpPr>
          <p:cNvPr id="2" name="Nadpis 1"/>
          <p:cNvSpPr>
            <a:spLocks noGrp="1"/>
          </p:cNvSpPr>
          <p:nvPr>
            <p:ph type="title"/>
          </p:nvPr>
        </p:nvSpPr>
        <p:spPr>
          <a:xfrm>
            <a:off x="240000" y="116632"/>
            <a:ext cx="10080000" cy="720080"/>
          </a:xfrm>
          <a:prstGeom prst="rect">
            <a:avLst/>
          </a:prstGeom>
          <a:noFill/>
        </p:spPr>
        <p:txBody>
          <a:bodyPr lIns="36000" tIns="0" rIns="36000" bIns="0" anchor="b" anchorCtr="0"/>
          <a:lstStyle>
            <a:lvl1pPr algn="l">
              <a:defRPr kumimoji="0" lang="cs-CZ" sz="20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a:t>Klepnutím lze upravit styl předlohy nadpisů.</a:t>
            </a:r>
            <a:endParaRPr lang="cs-CZ" noProof="0" dirty="0"/>
          </a:p>
        </p:txBody>
      </p:sp>
      <p:sp>
        <p:nvSpPr>
          <p:cNvPr id="3" name="Zástupný symbol pro text 2"/>
          <p:cNvSpPr>
            <a:spLocks noGrp="1"/>
          </p:cNvSpPr>
          <p:nvPr>
            <p:ph type="body" idx="1"/>
          </p:nvPr>
        </p:nvSpPr>
        <p:spPr>
          <a:xfrm>
            <a:off x="240000" y="944760"/>
            <a:ext cx="11712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240000" y="1332000"/>
            <a:ext cx="576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10854267" y="6670675"/>
            <a:ext cx="1289051"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a:p>
        </p:txBody>
      </p:sp>
      <p:cxnSp>
        <p:nvCxnSpPr>
          <p:cNvPr id="11" name="Přímá spojnice 2"/>
          <p:cNvCxnSpPr/>
          <p:nvPr userDrawn="1"/>
        </p:nvCxnSpPr>
        <p:spPr>
          <a:xfrm>
            <a:off x="0" y="908720"/>
            <a:ext cx="121920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9" name="Zástupný symbol pro obsah 3"/>
          <p:cNvSpPr>
            <a:spLocks noGrp="1"/>
          </p:cNvSpPr>
          <p:nvPr>
            <p:ph sz="half" idx="11"/>
          </p:nvPr>
        </p:nvSpPr>
        <p:spPr>
          <a:xfrm>
            <a:off x="6192000" y="1332000"/>
            <a:ext cx="576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Základní textové pole">
    <p:spTree>
      <p:nvGrpSpPr>
        <p:cNvPr id="1" name=""/>
        <p:cNvGrpSpPr/>
        <p:nvPr/>
      </p:nvGrpSpPr>
      <p:grpSpPr>
        <a:xfrm>
          <a:off x="0" y="0"/>
          <a:ext cx="0" cy="0"/>
          <a:chOff x="0" y="0"/>
          <a:chExt cx="0" cy="0"/>
        </a:xfrm>
      </p:grpSpPr>
      <p:sp>
        <p:nvSpPr>
          <p:cNvPr id="14" name="Zástupný symbol pro text 13"/>
          <p:cNvSpPr>
            <a:spLocks noGrp="1"/>
          </p:cNvSpPr>
          <p:nvPr>
            <p:ph type="body" sz="quarter" idx="14"/>
          </p:nvPr>
        </p:nvSpPr>
        <p:spPr>
          <a:xfrm>
            <a:off x="240000" y="1332000"/>
            <a:ext cx="5760000" cy="576000"/>
          </a:xfrm>
          <a:prstGeom prst="rect">
            <a:avLst/>
          </a:prstGeom>
        </p:spPr>
        <p:txBody>
          <a:bodyPr lIns="36000" tIns="36000" rIns="36000" bIns="36000"/>
          <a:lstStyle>
            <a:lvl1pPr>
              <a:buNone/>
              <a:defRPr lang="cs-CZ" sz="1600" b="1" kern="120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2" name="Nadpis 1"/>
          <p:cNvSpPr>
            <a:spLocks noGrp="1"/>
          </p:cNvSpPr>
          <p:nvPr>
            <p:ph type="title"/>
          </p:nvPr>
        </p:nvSpPr>
        <p:spPr>
          <a:xfrm>
            <a:off x="240000" y="116632"/>
            <a:ext cx="10080000" cy="720080"/>
          </a:xfrm>
          <a:prstGeom prst="rect">
            <a:avLst/>
          </a:prstGeom>
          <a:noFill/>
        </p:spPr>
        <p:txBody>
          <a:bodyPr lIns="36000" tIns="0" rIns="36000" bIns="0" anchor="b" anchorCtr="0"/>
          <a:lstStyle>
            <a:lvl1pPr algn="l">
              <a:defRPr kumimoji="0" lang="cs-CZ" sz="20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a:t>Klepnutím lze upravit styl předlohy nadpisů.</a:t>
            </a:r>
            <a:endParaRPr lang="cs-CZ" noProof="0" dirty="0"/>
          </a:p>
        </p:txBody>
      </p:sp>
      <p:sp>
        <p:nvSpPr>
          <p:cNvPr id="3" name="Zástupný symbol pro text 2"/>
          <p:cNvSpPr>
            <a:spLocks noGrp="1"/>
          </p:cNvSpPr>
          <p:nvPr>
            <p:ph type="body" idx="1"/>
          </p:nvPr>
        </p:nvSpPr>
        <p:spPr>
          <a:xfrm>
            <a:off x="240000" y="944760"/>
            <a:ext cx="11712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240000" y="1908000"/>
            <a:ext cx="5760000" cy="4464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10854267" y="6670675"/>
            <a:ext cx="1289051"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a:p>
        </p:txBody>
      </p:sp>
      <p:cxnSp>
        <p:nvCxnSpPr>
          <p:cNvPr id="11" name="Přímá spojnice 2"/>
          <p:cNvCxnSpPr/>
          <p:nvPr userDrawn="1"/>
        </p:nvCxnSpPr>
        <p:spPr>
          <a:xfrm>
            <a:off x="0" y="908720"/>
            <a:ext cx="121920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9" name="Zástupný symbol pro obsah 3"/>
          <p:cNvSpPr>
            <a:spLocks noGrp="1"/>
          </p:cNvSpPr>
          <p:nvPr>
            <p:ph sz="half" idx="11"/>
          </p:nvPr>
        </p:nvSpPr>
        <p:spPr>
          <a:xfrm>
            <a:off x="6192000" y="1908000"/>
            <a:ext cx="5760000" cy="4464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5" name="Zástupný symbol pro text 13"/>
          <p:cNvSpPr>
            <a:spLocks noGrp="1"/>
          </p:cNvSpPr>
          <p:nvPr>
            <p:ph type="body" sz="quarter" idx="15"/>
          </p:nvPr>
        </p:nvSpPr>
        <p:spPr>
          <a:xfrm>
            <a:off x="6192000" y="1332000"/>
            <a:ext cx="5760000" cy="576000"/>
          </a:xfrm>
          <a:prstGeom prst="rect">
            <a:avLst/>
          </a:prstGeom>
        </p:spPr>
        <p:txBody>
          <a:bodyPr lIns="36000" tIns="36000" rIns="36000" bIns="36000"/>
          <a:lstStyle>
            <a:lvl1pPr>
              <a:buNone/>
              <a:defRPr lang="cs-CZ" sz="1600" b="1" kern="120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Základní textové pole">
    <p:spTree>
      <p:nvGrpSpPr>
        <p:cNvPr id="1" name=""/>
        <p:cNvGrpSpPr/>
        <p:nvPr/>
      </p:nvGrpSpPr>
      <p:grpSpPr>
        <a:xfrm>
          <a:off x="0" y="0"/>
          <a:ext cx="0" cy="0"/>
          <a:chOff x="0" y="0"/>
          <a:chExt cx="0" cy="0"/>
        </a:xfrm>
      </p:grpSpPr>
      <p:sp>
        <p:nvSpPr>
          <p:cNvPr id="2" name="Nadpis 1"/>
          <p:cNvSpPr>
            <a:spLocks noGrp="1"/>
          </p:cNvSpPr>
          <p:nvPr>
            <p:ph type="title"/>
          </p:nvPr>
        </p:nvSpPr>
        <p:spPr>
          <a:xfrm>
            <a:off x="240000" y="116632"/>
            <a:ext cx="10080000" cy="720080"/>
          </a:xfrm>
          <a:prstGeom prst="rect">
            <a:avLst/>
          </a:prstGeom>
          <a:noFill/>
        </p:spPr>
        <p:txBody>
          <a:bodyPr lIns="36000" tIns="0" rIns="36000" bIns="0" anchor="b" anchorCtr="0"/>
          <a:lstStyle>
            <a:lvl1pPr algn="l">
              <a:defRPr kumimoji="0" lang="cs-CZ" sz="20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a:t>Klepnutím lze upravit styl předlohy nadpisů.</a:t>
            </a:r>
            <a:endParaRPr lang="cs-CZ" noProof="0" dirty="0"/>
          </a:p>
        </p:txBody>
      </p:sp>
      <p:sp>
        <p:nvSpPr>
          <p:cNvPr id="3" name="Zástupný symbol pro text 2"/>
          <p:cNvSpPr>
            <a:spLocks noGrp="1"/>
          </p:cNvSpPr>
          <p:nvPr>
            <p:ph type="body" idx="1"/>
          </p:nvPr>
        </p:nvSpPr>
        <p:spPr>
          <a:xfrm>
            <a:off x="240000" y="944760"/>
            <a:ext cx="11712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7" name="Rectangle 9"/>
          <p:cNvSpPr>
            <a:spLocks noGrp="1" noChangeArrowheads="1"/>
          </p:cNvSpPr>
          <p:nvPr>
            <p:ph type="sldNum" sz="quarter" idx="10"/>
          </p:nvPr>
        </p:nvSpPr>
        <p:spPr>
          <a:xfrm>
            <a:off x="10854267" y="6670675"/>
            <a:ext cx="1289051"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a:p>
        </p:txBody>
      </p:sp>
      <p:cxnSp>
        <p:nvCxnSpPr>
          <p:cNvPr id="11" name="Přímá spojnice 2"/>
          <p:cNvCxnSpPr/>
          <p:nvPr userDrawn="1"/>
        </p:nvCxnSpPr>
        <p:spPr>
          <a:xfrm>
            <a:off x="0" y="908720"/>
            <a:ext cx="121920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10" name="Zástupný symbol pro obsah 3"/>
          <p:cNvSpPr>
            <a:spLocks noGrp="1"/>
          </p:cNvSpPr>
          <p:nvPr>
            <p:ph sz="half" idx="12"/>
          </p:nvPr>
        </p:nvSpPr>
        <p:spPr>
          <a:xfrm>
            <a:off x="240000" y="1332000"/>
            <a:ext cx="576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2" name="Zástupný symbol pro obsah 3"/>
          <p:cNvSpPr>
            <a:spLocks noGrp="1"/>
          </p:cNvSpPr>
          <p:nvPr>
            <p:ph sz="half" idx="13"/>
          </p:nvPr>
        </p:nvSpPr>
        <p:spPr>
          <a:xfrm>
            <a:off x="6192000" y="1332000"/>
            <a:ext cx="576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3" name="Zástupný symbol pro obsah 3"/>
          <p:cNvSpPr>
            <a:spLocks noGrp="1"/>
          </p:cNvSpPr>
          <p:nvPr>
            <p:ph sz="half" idx="14"/>
          </p:nvPr>
        </p:nvSpPr>
        <p:spPr>
          <a:xfrm>
            <a:off x="240000" y="4032000"/>
            <a:ext cx="576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4" name="Zástupný symbol pro obsah 3"/>
          <p:cNvSpPr>
            <a:spLocks noGrp="1"/>
          </p:cNvSpPr>
          <p:nvPr>
            <p:ph sz="half" idx="11"/>
          </p:nvPr>
        </p:nvSpPr>
        <p:spPr>
          <a:xfrm>
            <a:off x="6192000" y="4032000"/>
            <a:ext cx="576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Úvodní slide">
    <p:spTree>
      <p:nvGrpSpPr>
        <p:cNvPr id="1" name=""/>
        <p:cNvGrpSpPr/>
        <p:nvPr/>
      </p:nvGrpSpPr>
      <p:grpSpPr>
        <a:xfrm>
          <a:off x="0" y="0"/>
          <a:ext cx="0" cy="0"/>
          <a:chOff x="0" y="0"/>
          <a:chExt cx="0" cy="0"/>
        </a:xfrm>
      </p:grpSpPr>
      <p:pic>
        <p:nvPicPr>
          <p:cNvPr id="19" name="Obrázek 18" descr="Nový obrázek (27).jpg"/>
          <p:cNvPicPr>
            <a:picLocks noChangeAspect="1"/>
          </p:cNvPicPr>
          <p:nvPr userDrawn="1"/>
        </p:nvPicPr>
        <p:blipFill>
          <a:blip r:embed="rId2" cstate="email">
            <a:lum bright="40000" contrast="-50000"/>
          </a:blip>
          <a:stretch>
            <a:fillRect/>
          </a:stretch>
        </p:blipFill>
        <p:spPr>
          <a:xfrm>
            <a:off x="300524" y="789179"/>
            <a:ext cx="10814371" cy="4894982"/>
          </a:xfrm>
          <a:prstGeom prst="rect">
            <a:avLst/>
          </a:prstGeom>
        </p:spPr>
      </p:pic>
      <p:sp>
        <p:nvSpPr>
          <p:cNvPr id="13" name="Obdélník 12"/>
          <p:cNvSpPr/>
          <p:nvPr userDrawn="1"/>
        </p:nvSpPr>
        <p:spPr>
          <a:xfrm>
            <a:off x="2117" y="4869160"/>
            <a:ext cx="12192000" cy="1224136"/>
          </a:xfrm>
          <a:prstGeom prst="rect">
            <a:avLst/>
          </a:prstGeom>
          <a:solidFill>
            <a:srgbClr val="FFFFF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Zástupný symbol pro text 24"/>
          <p:cNvSpPr>
            <a:spLocks noGrp="1"/>
          </p:cNvSpPr>
          <p:nvPr userDrawn="1">
            <p:ph type="body" sz="quarter" idx="11" hasCustomPrompt="1"/>
          </p:nvPr>
        </p:nvSpPr>
        <p:spPr>
          <a:xfrm>
            <a:off x="335360" y="5877273"/>
            <a:ext cx="11521280" cy="288032"/>
          </a:xfrm>
          <a:prstGeom prst="rect">
            <a:avLst/>
          </a:prstGeom>
        </p:spPr>
        <p:txBody>
          <a:bodyPr lIns="36000" tIns="0" rIns="36000" bIns="0"/>
          <a:lstStyle>
            <a:lvl1pPr algn="r">
              <a:buFontTx/>
              <a:buNone/>
              <a:defRPr sz="1600" b="1">
                <a:solidFill>
                  <a:schemeClr val="tx1"/>
                </a:solidFill>
              </a:defRPr>
            </a:lvl1pPr>
          </a:lstStyle>
          <a:p>
            <a:pPr lvl="0"/>
            <a:r>
              <a:rPr lang="cs-CZ" dirty="0"/>
              <a:t>Název klienta</a:t>
            </a:r>
          </a:p>
        </p:txBody>
      </p:sp>
      <p:sp>
        <p:nvSpPr>
          <p:cNvPr id="26" name="Zástupný symbol pro text 24"/>
          <p:cNvSpPr>
            <a:spLocks noGrp="1"/>
          </p:cNvSpPr>
          <p:nvPr userDrawn="1">
            <p:ph type="body" sz="quarter" idx="12" hasCustomPrompt="1"/>
          </p:nvPr>
        </p:nvSpPr>
        <p:spPr>
          <a:xfrm>
            <a:off x="335360" y="6165306"/>
            <a:ext cx="11521280" cy="288031"/>
          </a:xfrm>
          <a:prstGeom prst="rect">
            <a:avLst/>
          </a:prstGeom>
        </p:spPr>
        <p:txBody>
          <a:bodyPr lIns="36000" tIns="0" rIns="36000" bIns="0"/>
          <a:lstStyle>
            <a:lvl1pPr algn="r">
              <a:buFontTx/>
              <a:buNone/>
              <a:defRPr sz="1600" b="0">
                <a:solidFill>
                  <a:schemeClr val="tx1"/>
                </a:solidFill>
              </a:defRPr>
            </a:lvl1pPr>
          </a:lstStyle>
          <a:p>
            <a:pPr lvl="0"/>
            <a:r>
              <a:rPr lang="cs-CZ" dirty="0"/>
              <a:t>Datum</a:t>
            </a:r>
          </a:p>
        </p:txBody>
      </p:sp>
      <p:sp>
        <p:nvSpPr>
          <p:cNvPr id="23" name="Zástupný symbol pro text 22"/>
          <p:cNvSpPr>
            <a:spLocks noGrp="1"/>
          </p:cNvSpPr>
          <p:nvPr userDrawn="1">
            <p:ph type="body" sz="quarter" idx="10" hasCustomPrompt="1"/>
          </p:nvPr>
        </p:nvSpPr>
        <p:spPr>
          <a:xfrm>
            <a:off x="2832067" y="4941169"/>
            <a:ext cx="9024573" cy="720725"/>
          </a:xfrm>
          <a:prstGeom prst="rect">
            <a:avLst/>
          </a:prstGeom>
        </p:spPr>
        <p:txBody>
          <a:bodyPr lIns="36000" tIns="0" rIns="36000" bIns="0" anchor="ctr" anchorCtr="0"/>
          <a:lstStyle>
            <a:lvl1pPr marL="0" marR="0" indent="0" algn="r" defTabSz="914400" rtl="0" eaLnBrk="1" fontAlgn="base" latinLnBrk="0" hangingPunct="1">
              <a:lnSpc>
                <a:spcPct val="100000"/>
              </a:lnSpc>
              <a:spcBef>
                <a:spcPts val="0"/>
              </a:spcBef>
              <a:spcAft>
                <a:spcPct val="0"/>
              </a:spcAft>
              <a:buClrTx/>
              <a:buSzTx/>
              <a:buFont typeface="Arial" pitchFamily="34" charset="0"/>
              <a:buNone/>
              <a:tabLst/>
              <a:defRPr sz="2400" b="1" baseline="0">
                <a:solidFill>
                  <a:srgbClr val="5BB531"/>
                </a:solidFill>
                <a:latin typeface="+mn-lt"/>
              </a:defRPr>
            </a:lvl1pPr>
          </a:lstStyle>
          <a:p>
            <a:pPr marL="0" marR="0" lvl="0" indent="0" algn="r" defTabSz="914400" rtl="0" eaLnBrk="1" fontAlgn="base" latinLnBrk="0" hangingPunct="1">
              <a:lnSpc>
                <a:spcPct val="100000"/>
              </a:lnSpc>
              <a:spcBef>
                <a:spcPts val="0"/>
              </a:spcBef>
              <a:spcAft>
                <a:spcPct val="0"/>
              </a:spcAft>
              <a:buClrTx/>
              <a:buSzTx/>
              <a:buFont typeface="Arial" pitchFamily="34" charset="0"/>
              <a:buNone/>
              <a:tabLst/>
              <a:defRPr/>
            </a:pPr>
            <a:r>
              <a:rPr lang="cs-CZ" dirty="0"/>
              <a:t>Titul dokumentu</a:t>
            </a:r>
          </a:p>
        </p:txBody>
      </p:sp>
      <p:sp>
        <p:nvSpPr>
          <p:cNvPr id="16" name="Zástupný symbol pro obsah 3"/>
          <p:cNvSpPr>
            <a:spLocks noGrp="1"/>
          </p:cNvSpPr>
          <p:nvPr>
            <p:ph sz="half" idx="2" hasCustomPrompt="1"/>
          </p:nvPr>
        </p:nvSpPr>
        <p:spPr>
          <a:xfrm>
            <a:off x="290149" y="4941168"/>
            <a:ext cx="2544000" cy="720080"/>
          </a:xfrm>
          <a:prstGeom prst="rect">
            <a:avLst/>
          </a:prstGeom>
        </p:spPr>
        <p:txBody>
          <a:bodyPr lIns="0" tIns="0" rIns="0" bIns="0" anchor="ctr" anchorCtr="0"/>
          <a:lstStyle>
            <a:lvl1pPr marL="0" indent="0">
              <a:buClr>
                <a:srgbClr val="5BB531"/>
              </a:buClr>
              <a:buSzPct val="125000"/>
              <a:buFont typeface="Arial" pitchFamily="34" charset="0"/>
              <a:buNone/>
              <a:defRPr sz="1400" b="0">
                <a:solidFill>
                  <a:schemeClr val="tx1">
                    <a:lumMod val="65000"/>
                    <a:lumOff val="35000"/>
                  </a:schemeClr>
                </a:solidFill>
                <a:latin typeface="Calibri" pitchFamily="34" charset="0"/>
                <a:cs typeface="Calibri" pitchFamily="34" charset="0"/>
              </a:defRPr>
            </a:lvl1pPr>
            <a:lvl2pPr marL="361950"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2pPr>
            <a:lvl3pPr marL="542925"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3pPr>
            <a:lvl4pPr marL="895350" indent="-171450">
              <a:buSzPct val="125000"/>
              <a:buFont typeface="Arial" pitchFamily="34" charset="0"/>
              <a:buChar char="•"/>
              <a:defRPr sz="1400">
                <a:solidFill>
                  <a:schemeClr val="tx1">
                    <a:lumMod val="65000"/>
                    <a:lumOff val="35000"/>
                  </a:schemeClr>
                </a:solidFill>
                <a:latin typeface="Calibri" pitchFamily="34" charset="0"/>
                <a:cs typeface="Calibri" pitchFamily="34" charset="0"/>
              </a:defRPr>
            </a:lvl4pPr>
            <a:lvl5pPr marL="1076325"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logo klienta</a:t>
            </a:r>
          </a:p>
        </p:txBody>
      </p:sp>
      <p:sp>
        <p:nvSpPr>
          <p:cNvPr id="24" name="Obdélník 23"/>
          <p:cNvSpPr/>
          <p:nvPr userDrawn="1"/>
        </p:nvSpPr>
        <p:spPr>
          <a:xfrm>
            <a:off x="10081626" y="6533811"/>
            <a:ext cx="1871025" cy="261610"/>
          </a:xfrm>
          <a:prstGeom prst="rect">
            <a:avLst/>
          </a:prstGeom>
        </p:spPr>
        <p:txBody>
          <a:bodyPr wrap="none">
            <a:spAutoFit/>
          </a:bodyPr>
          <a:lstStyle/>
          <a:p>
            <a:pPr marL="0" lvl="1" algn="r">
              <a:spcBef>
                <a:spcPts val="1800"/>
              </a:spcBef>
            </a:pPr>
            <a:r>
              <a:rPr lang="cs-CZ" sz="1100" i="0" kern="1200" noProof="0">
                <a:solidFill>
                  <a:schemeClr val="tx1">
                    <a:lumMod val="65000"/>
                    <a:lumOff val="35000"/>
                  </a:schemeClr>
                </a:solidFill>
                <a:latin typeface="+mn-lt"/>
                <a:ea typeface="+mn-ea"/>
                <a:cs typeface="Times New Roman" charset="0"/>
              </a:rPr>
              <a:t>© ppm factum research s.r.o.</a:t>
            </a:r>
            <a:endParaRPr lang="en-US" sz="1100" i="0" kern="1200" noProof="0">
              <a:solidFill>
                <a:schemeClr val="tx1">
                  <a:lumMod val="65000"/>
                  <a:lumOff val="35000"/>
                </a:schemeClr>
              </a:solidFill>
              <a:latin typeface="+mn-lt"/>
              <a:ea typeface="+mn-ea"/>
              <a:cs typeface="Arial" pitchFamily="34" charset="0"/>
            </a:endParaRPr>
          </a:p>
        </p:txBody>
      </p:sp>
      <p:sp>
        <p:nvSpPr>
          <p:cNvPr id="14" name="Obdélník 13"/>
          <p:cNvSpPr/>
          <p:nvPr userDrawn="1"/>
        </p:nvSpPr>
        <p:spPr>
          <a:xfrm>
            <a:off x="216126" y="6534832"/>
            <a:ext cx="3982287" cy="261610"/>
          </a:xfrm>
          <a:prstGeom prst="rect">
            <a:avLst/>
          </a:prstGeom>
        </p:spPr>
        <p:txBody>
          <a:bodyPr wrap="none">
            <a:spAutoFit/>
          </a:bodyPr>
          <a:lstStyle/>
          <a:p>
            <a:pPr marL="0" lvl="1" algn="r">
              <a:spcBef>
                <a:spcPts val="1800"/>
              </a:spcBef>
            </a:pPr>
            <a:r>
              <a:rPr lang="en-US" sz="1100" i="0" kern="1200" noProof="0">
                <a:solidFill>
                  <a:schemeClr val="tx1">
                    <a:lumMod val="65000"/>
                    <a:lumOff val="35000"/>
                  </a:schemeClr>
                </a:solidFill>
                <a:latin typeface="+mn-lt"/>
                <a:ea typeface="+mn-ea"/>
                <a:cs typeface="Times New Roman" charset="0"/>
              </a:rPr>
              <a:t>Following standards of</a:t>
            </a:r>
            <a:r>
              <a:rPr lang="cs-CZ" sz="1100" i="0" kern="1200" noProof="0">
                <a:solidFill>
                  <a:schemeClr val="tx1">
                    <a:lumMod val="65000"/>
                    <a:lumOff val="35000"/>
                  </a:schemeClr>
                </a:solidFill>
                <a:latin typeface="+mn-lt"/>
                <a:ea typeface="+mn-ea"/>
                <a:cs typeface="Times New Roman" charset="0"/>
              </a:rPr>
              <a:t>	    		</a:t>
            </a:r>
            <a:r>
              <a:rPr lang="en-US" sz="1100" i="0" kern="1200" noProof="0">
                <a:solidFill>
                  <a:schemeClr val="tx1">
                    <a:lumMod val="65000"/>
                    <a:lumOff val="35000"/>
                  </a:schemeClr>
                </a:solidFill>
                <a:latin typeface="+mn-lt"/>
                <a:ea typeface="+mn-ea"/>
                <a:cs typeface="Times New Roman" charset="0"/>
              </a:rPr>
              <a:t> </a:t>
            </a:r>
            <a:endParaRPr lang="en-US" sz="1100" i="0" kern="1200" noProof="0">
              <a:solidFill>
                <a:schemeClr val="tx1">
                  <a:lumMod val="65000"/>
                  <a:lumOff val="35000"/>
                </a:schemeClr>
              </a:solidFill>
              <a:latin typeface="+mn-lt"/>
              <a:ea typeface="+mn-ea"/>
              <a:cs typeface="Arial" pitchFamily="34" charset="0"/>
            </a:endParaRPr>
          </a:p>
        </p:txBody>
      </p:sp>
      <p:pic>
        <p:nvPicPr>
          <p:cNvPr id="17" name="Picture 10"/>
          <p:cNvPicPr>
            <a:picLocks noChangeAspect="1" noChangeArrowheads="1"/>
          </p:cNvPicPr>
          <p:nvPr userDrawn="1"/>
        </p:nvPicPr>
        <p:blipFill>
          <a:blip r:embed="rId3" cstate="email"/>
          <a:srcRect/>
          <a:stretch>
            <a:fillRect/>
          </a:stretch>
        </p:blipFill>
        <p:spPr bwMode="auto">
          <a:xfrm>
            <a:off x="3146357" y="6530077"/>
            <a:ext cx="741399" cy="274590"/>
          </a:xfrm>
          <a:prstGeom prst="rect">
            <a:avLst/>
          </a:prstGeom>
          <a:noFill/>
          <a:ln w="9525">
            <a:noFill/>
            <a:miter lim="800000"/>
            <a:headEnd/>
            <a:tailEnd/>
          </a:ln>
        </p:spPr>
      </p:pic>
      <p:pic>
        <p:nvPicPr>
          <p:cNvPr id="18" name="obrázek 3" descr="http://www.conversition.com/wp-content/uploads/2011/02/esomar-logo.png"/>
          <p:cNvPicPr>
            <a:picLocks noChangeAspect="1" noChangeArrowheads="1"/>
          </p:cNvPicPr>
          <p:nvPr userDrawn="1"/>
        </p:nvPicPr>
        <p:blipFill>
          <a:blip r:embed="rId4" cstate="email"/>
          <a:srcRect/>
          <a:stretch>
            <a:fillRect/>
          </a:stretch>
        </p:blipFill>
        <p:spPr bwMode="auto">
          <a:xfrm>
            <a:off x="2159563" y="6585201"/>
            <a:ext cx="764520" cy="1905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Základní textové pole">
    <p:spTree>
      <p:nvGrpSpPr>
        <p:cNvPr id="1" name=""/>
        <p:cNvGrpSpPr/>
        <p:nvPr/>
      </p:nvGrpSpPr>
      <p:grpSpPr>
        <a:xfrm>
          <a:off x="0" y="0"/>
          <a:ext cx="0" cy="0"/>
          <a:chOff x="0" y="0"/>
          <a:chExt cx="0" cy="0"/>
        </a:xfrm>
      </p:grpSpPr>
      <p:sp>
        <p:nvSpPr>
          <p:cNvPr id="14" name="Zástupný symbol pro text 13"/>
          <p:cNvSpPr>
            <a:spLocks noGrp="1"/>
          </p:cNvSpPr>
          <p:nvPr>
            <p:ph type="body" sz="quarter" idx="14"/>
          </p:nvPr>
        </p:nvSpPr>
        <p:spPr>
          <a:xfrm>
            <a:off x="240000" y="1332000"/>
            <a:ext cx="3840000" cy="576000"/>
          </a:xfrm>
          <a:prstGeom prst="rect">
            <a:avLst/>
          </a:prstGeom>
        </p:spPr>
        <p:txBody>
          <a:bodyPr lIns="36000" tIns="36000" rIns="36000" bIns="36000"/>
          <a:lstStyle>
            <a:lvl1pPr>
              <a:buNone/>
              <a:defRPr lang="cs-CZ" sz="1600" b="1" kern="120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2" name="Nadpis 1"/>
          <p:cNvSpPr>
            <a:spLocks noGrp="1"/>
          </p:cNvSpPr>
          <p:nvPr>
            <p:ph type="title"/>
          </p:nvPr>
        </p:nvSpPr>
        <p:spPr>
          <a:xfrm>
            <a:off x="240000" y="116632"/>
            <a:ext cx="10080000" cy="720080"/>
          </a:xfrm>
          <a:prstGeom prst="rect">
            <a:avLst/>
          </a:prstGeom>
          <a:noFill/>
        </p:spPr>
        <p:txBody>
          <a:bodyPr lIns="36000" tIns="0" rIns="36000" bIns="0" anchor="b" anchorCtr="0"/>
          <a:lstStyle>
            <a:lvl1pPr algn="l">
              <a:defRPr kumimoji="0" lang="cs-CZ" sz="20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a:t>Klepnutím lze upravit styl předlohy nadpisů.</a:t>
            </a:r>
            <a:endParaRPr lang="cs-CZ" noProof="0" dirty="0"/>
          </a:p>
        </p:txBody>
      </p:sp>
      <p:sp>
        <p:nvSpPr>
          <p:cNvPr id="3" name="Zástupný symbol pro text 2"/>
          <p:cNvSpPr>
            <a:spLocks noGrp="1"/>
          </p:cNvSpPr>
          <p:nvPr>
            <p:ph type="body" idx="1"/>
          </p:nvPr>
        </p:nvSpPr>
        <p:spPr>
          <a:xfrm>
            <a:off x="240000" y="944760"/>
            <a:ext cx="11712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240000" y="1908000"/>
            <a:ext cx="3840000" cy="4464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10854267" y="6670675"/>
            <a:ext cx="1289051"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a:p>
        </p:txBody>
      </p:sp>
      <p:cxnSp>
        <p:nvCxnSpPr>
          <p:cNvPr id="11" name="Přímá spojnice 2"/>
          <p:cNvCxnSpPr/>
          <p:nvPr userDrawn="1"/>
        </p:nvCxnSpPr>
        <p:spPr>
          <a:xfrm>
            <a:off x="0" y="908720"/>
            <a:ext cx="121920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9" name="Zástupný symbol pro obsah 3"/>
          <p:cNvSpPr>
            <a:spLocks noGrp="1"/>
          </p:cNvSpPr>
          <p:nvPr>
            <p:ph sz="half" idx="11"/>
          </p:nvPr>
        </p:nvSpPr>
        <p:spPr>
          <a:xfrm>
            <a:off x="8112000" y="1908000"/>
            <a:ext cx="3840000" cy="4464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5" name="Zástupný symbol pro text 13"/>
          <p:cNvSpPr>
            <a:spLocks noGrp="1"/>
          </p:cNvSpPr>
          <p:nvPr>
            <p:ph type="body" sz="quarter" idx="15"/>
          </p:nvPr>
        </p:nvSpPr>
        <p:spPr>
          <a:xfrm>
            <a:off x="8112000" y="1332000"/>
            <a:ext cx="3840000" cy="576000"/>
          </a:xfrm>
          <a:prstGeom prst="rect">
            <a:avLst/>
          </a:prstGeom>
        </p:spPr>
        <p:txBody>
          <a:bodyPr lIns="36000" tIns="36000" rIns="36000" bIns="36000"/>
          <a:lstStyle>
            <a:lvl1pPr>
              <a:buNone/>
              <a:defRPr lang="cs-CZ" sz="1600" b="1" kern="120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10" name="Zástupný symbol pro obsah 3"/>
          <p:cNvSpPr>
            <a:spLocks noGrp="1"/>
          </p:cNvSpPr>
          <p:nvPr>
            <p:ph sz="half" idx="16"/>
          </p:nvPr>
        </p:nvSpPr>
        <p:spPr>
          <a:xfrm>
            <a:off x="4176000" y="1908000"/>
            <a:ext cx="3840000" cy="4464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2" name="Zástupný symbol pro text 13"/>
          <p:cNvSpPr>
            <a:spLocks noGrp="1"/>
          </p:cNvSpPr>
          <p:nvPr>
            <p:ph type="body" sz="quarter" idx="17"/>
          </p:nvPr>
        </p:nvSpPr>
        <p:spPr>
          <a:xfrm>
            <a:off x="4176000" y="1332000"/>
            <a:ext cx="3840000" cy="576000"/>
          </a:xfrm>
          <a:prstGeom prst="rect">
            <a:avLst/>
          </a:prstGeom>
        </p:spPr>
        <p:txBody>
          <a:bodyPr lIns="36000" tIns="36000" rIns="36000" bIns="36000"/>
          <a:lstStyle>
            <a:lvl1pPr>
              <a:buNone/>
              <a:defRPr lang="cs-CZ" sz="1600" b="1" kern="120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Základní textové pole">
    <p:spTree>
      <p:nvGrpSpPr>
        <p:cNvPr id="1" name=""/>
        <p:cNvGrpSpPr/>
        <p:nvPr/>
      </p:nvGrpSpPr>
      <p:grpSpPr>
        <a:xfrm>
          <a:off x="0" y="0"/>
          <a:ext cx="0" cy="0"/>
          <a:chOff x="0" y="0"/>
          <a:chExt cx="0" cy="0"/>
        </a:xfrm>
      </p:grpSpPr>
      <p:sp>
        <p:nvSpPr>
          <p:cNvPr id="13" name="Zástupný symbol pro text 13"/>
          <p:cNvSpPr>
            <a:spLocks noGrp="1"/>
          </p:cNvSpPr>
          <p:nvPr>
            <p:ph type="body" sz="quarter" idx="18"/>
          </p:nvPr>
        </p:nvSpPr>
        <p:spPr>
          <a:xfrm>
            <a:off x="4176000" y="1332000"/>
            <a:ext cx="3840000" cy="252000"/>
          </a:xfrm>
          <a:prstGeom prst="rect">
            <a:avLst/>
          </a:prstGeom>
        </p:spPr>
        <p:txBody>
          <a:bodyPr lIns="36000" tIns="36000" rIns="36000" bIns="36000"/>
          <a:lstStyle>
            <a:lvl1pPr>
              <a:buNone/>
              <a:defRPr lang="cs-CZ" sz="1400" b="1" kern="120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14" name="Zástupný symbol pro text 13"/>
          <p:cNvSpPr>
            <a:spLocks noGrp="1"/>
          </p:cNvSpPr>
          <p:nvPr>
            <p:ph type="body" sz="quarter" idx="14"/>
          </p:nvPr>
        </p:nvSpPr>
        <p:spPr>
          <a:xfrm>
            <a:off x="240000" y="1332000"/>
            <a:ext cx="3840000" cy="252000"/>
          </a:xfrm>
          <a:prstGeom prst="rect">
            <a:avLst/>
          </a:prstGeom>
        </p:spPr>
        <p:txBody>
          <a:bodyPr lIns="36000" tIns="36000" rIns="36000" bIns="36000"/>
          <a:lstStyle>
            <a:lvl1pPr>
              <a:buNone/>
              <a:defRPr lang="cs-CZ" sz="1400" b="1" kern="120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2" name="Nadpis 1"/>
          <p:cNvSpPr>
            <a:spLocks noGrp="1"/>
          </p:cNvSpPr>
          <p:nvPr>
            <p:ph type="title"/>
          </p:nvPr>
        </p:nvSpPr>
        <p:spPr>
          <a:xfrm>
            <a:off x="240000" y="116632"/>
            <a:ext cx="10080000" cy="720080"/>
          </a:xfrm>
          <a:prstGeom prst="rect">
            <a:avLst/>
          </a:prstGeom>
          <a:noFill/>
        </p:spPr>
        <p:txBody>
          <a:bodyPr lIns="36000" tIns="0" rIns="36000" bIns="0" anchor="b" anchorCtr="0"/>
          <a:lstStyle>
            <a:lvl1pPr algn="l">
              <a:defRPr kumimoji="0" lang="cs-CZ" sz="20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a:t>Klepnutím lze upravit styl předlohy nadpisů.</a:t>
            </a:r>
            <a:endParaRPr lang="cs-CZ" noProof="0" dirty="0"/>
          </a:p>
        </p:txBody>
      </p:sp>
      <p:sp>
        <p:nvSpPr>
          <p:cNvPr id="3" name="Zástupný symbol pro text 2"/>
          <p:cNvSpPr>
            <a:spLocks noGrp="1"/>
          </p:cNvSpPr>
          <p:nvPr>
            <p:ph type="body" idx="1"/>
          </p:nvPr>
        </p:nvSpPr>
        <p:spPr>
          <a:xfrm>
            <a:off x="240000" y="944760"/>
            <a:ext cx="11712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240000" y="1584000"/>
            <a:ext cx="3840000" cy="216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10854267" y="6670675"/>
            <a:ext cx="1289051"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a:p>
        </p:txBody>
      </p:sp>
      <p:cxnSp>
        <p:nvCxnSpPr>
          <p:cNvPr id="11" name="Přímá spojnice 2"/>
          <p:cNvCxnSpPr/>
          <p:nvPr userDrawn="1"/>
        </p:nvCxnSpPr>
        <p:spPr>
          <a:xfrm>
            <a:off x="0" y="908720"/>
            <a:ext cx="121920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15" name="Zástupný symbol pro text 13"/>
          <p:cNvSpPr>
            <a:spLocks noGrp="1"/>
          </p:cNvSpPr>
          <p:nvPr>
            <p:ph type="body" sz="quarter" idx="15"/>
          </p:nvPr>
        </p:nvSpPr>
        <p:spPr>
          <a:xfrm>
            <a:off x="8112000" y="1332000"/>
            <a:ext cx="3840000" cy="252000"/>
          </a:xfrm>
          <a:prstGeom prst="rect">
            <a:avLst/>
          </a:prstGeom>
        </p:spPr>
        <p:txBody>
          <a:bodyPr lIns="36000" tIns="36000" rIns="36000" bIns="36000"/>
          <a:lstStyle>
            <a:lvl1pPr>
              <a:buNone/>
              <a:defRPr lang="cs-CZ" sz="1400" b="1" kern="120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17" name="Zástupný symbol pro obsah 3"/>
          <p:cNvSpPr>
            <a:spLocks noGrp="1"/>
          </p:cNvSpPr>
          <p:nvPr>
            <p:ph sz="half" idx="19"/>
          </p:nvPr>
        </p:nvSpPr>
        <p:spPr>
          <a:xfrm>
            <a:off x="4176000" y="1584000"/>
            <a:ext cx="3840000" cy="216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8" name="Zástupný symbol pro obsah 3"/>
          <p:cNvSpPr>
            <a:spLocks noGrp="1"/>
          </p:cNvSpPr>
          <p:nvPr>
            <p:ph sz="half" idx="20"/>
          </p:nvPr>
        </p:nvSpPr>
        <p:spPr>
          <a:xfrm>
            <a:off x="8112000" y="1584000"/>
            <a:ext cx="3840000" cy="216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20" name="Zástupný symbol pro text 13"/>
          <p:cNvSpPr>
            <a:spLocks noGrp="1"/>
          </p:cNvSpPr>
          <p:nvPr>
            <p:ph type="body" sz="quarter" idx="22"/>
          </p:nvPr>
        </p:nvSpPr>
        <p:spPr>
          <a:xfrm>
            <a:off x="4176000" y="3950038"/>
            <a:ext cx="3840000" cy="252000"/>
          </a:xfrm>
          <a:prstGeom prst="rect">
            <a:avLst/>
          </a:prstGeom>
        </p:spPr>
        <p:txBody>
          <a:bodyPr lIns="36000" tIns="36000" rIns="36000" bIns="36000"/>
          <a:lstStyle>
            <a:lvl1pPr>
              <a:buNone/>
              <a:defRPr lang="cs-CZ" sz="1400" b="1" kern="120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21" name="Zástupný symbol pro text 13"/>
          <p:cNvSpPr>
            <a:spLocks noGrp="1"/>
          </p:cNvSpPr>
          <p:nvPr>
            <p:ph type="body" sz="quarter" idx="23"/>
          </p:nvPr>
        </p:nvSpPr>
        <p:spPr>
          <a:xfrm>
            <a:off x="240000" y="3950038"/>
            <a:ext cx="3840000" cy="252000"/>
          </a:xfrm>
          <a:prstGeom prst="rect">
            <a:avLst/>
          </a:prstGeom>
        </p:spPr>
        <p:txBody>
          <a:bodyPr lIns="36000" tIns="36000" rIns="36000" bIns="36000"/>
          <a:lstStyle>
            <a:lvl1pPr>
              <a:buNone/>
              <a:defRPr lang="cs-CZ" sz="1400" b="1" kern="120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22" name="Zástupný symbol pro obsah 3"/>
          <p:cNvSpPr>
            <a:spLocks noGrp="1"/>
          </p:cNvSpPr>
          <p:nvPr>
            <p:ph sz="half" idx="24"/>
          </p:nvPr>
        </p:nvSpPr>
        <p:spPr>
          <a:xfrm>
            <a:off x="240000" y="4212000"/>
            <a:ext cx="3840000" cy="216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23" name="Zástupný symbol pro text 13"/>
          <p:cNvSpPr>
            <a:spLocks noGrp="1"/>
          </p:cNvSpPr>
          <p:nvPr>
            <p:ph type="body" sz="quarter" idx="25"/>
          </p:nvPr>
        </p:nvSpPr>
        <p:spPr>
          <a:xfrm>
            <a:off x="8112000" y="3950038"/>
            <a:ext cx="3840000" cy="252000"/>
          </a:xfrm>
          <a:prstGeom prst="rect">
            <a:avLst/>
          </a:prstGeom>
        </p:spPr>
        <p:txBody>
          <a:bodyPr lIns="36000" tIns="36000" rIns="36000" bIns="36000"/>
          <a:lstStyle>
            <a:lvl1pPr>
              <a:buNone/>
              <a:defRPr lang="cs-CZ" sz="1400" b="1" kern="120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24" name="Zástupný symbol pro obsah 3"/>
          <p:cNvSpPr>
            <a:spLocks noGrp="1"/>
          </p:cNvSpPr>
          <p:nvPr>
            <p:ph sz="half" idx="26"/>
          </p:nvPr>
        </p:nvSpPr>
        <p:spPr>
          <a:xfrm>
            <a:off x="4176000" y="4212000"/>
            <a:ext cx="3840000" cy="216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25" name="Zástupný symbol pro obsah 3"/>
          <p:cNvSpPr>
            <a:spLocks noGrp="1"/>
          </p:cNvSpPr>
          <p:nvPr>
            <p:ph sz="half" idx="27"/>
          </p:nvPr>
        </p:nvSpPr>
        <p:spPr>
          <a:xfrm>
            <a:off x="8112000" y="4212000"/>
            <a:ext cx="3840000" cy="216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Úvodní slide">
    <p:spTree>
      <p:nvGrpSpPr>
        <p:cNvPr id="1" name=""/>
        <p:cNvGrpSpPr/>
        <p:nvPr/>
      </p:nvGrpSpPr>
      <p:grpSpPr>
        <a:xfrm>
          <a:off x="0" y="0"/>
          <a:ext cx="0" cy="0"/>
          <a:chOff x="0" y="0"/>
          <a:chExt cx="0" cy="0"/>
        </a:xfrm>
      </p:grpSpPr>
      <p:pic>
        <p:nvPicPr>
          <p:cNvPr id="20" name="Obrázek 19" descr="Nový obrázek (26).jpg"/>
          <p:cNvPicPr>
            <a:picLocks noChangeAspect="1"/>
          </p:cNvPicPr>
          <p:nvPr userDrawn="1"/>
        </p:nvPicPr>
        <p:blipFill>
          <a:blip r:embed="rId2" cstate="email">
            <a:lum bright="40000" contrast="-50000"/>
          </a:blip>
          <a:stretch>
            <a:fillRect/>
          </a:stretch>
        </p:blipFill>
        <p:spPr>
          <a:xfrm>
            <a:off x="300523" y="816344"/>
            <a:ext cx="11556116" cy="5636992"/>
          </a:xfrm>
          <a:prstGeom prst="rect">
            <a:avLst/>
          </a:prstGeom>
        </p:spPr>
      </p:pic>
      <p:sp>
        <p:nvSpPr>
          <p:cNvPr id="13" name="Obdélník 12"/>
          <p:cNvSpPr/>
          <p:nvPr userDrawn="1"/>
        </p:nvSpPr>
        <p:spPr>
          <a:xfrm>
            <a:off x="2117" y="4869160"/>
            <a:ext cx="12192000" cy="1872208"/>
          </a:xfrm>
          <a:prstGeom prst="rect">
            <a:avLst/>
          </a:prstGeom>
          <a:solidFill>
            <a:srgbClr val="FFFFF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Zástupný symbol pro text 24"/>
          <p:cNvSpPr>
            <a:spLocks noGrp="1"/>
          </p:cNvSpPr>
          <p:nvPr userDrawn="1">
            <p:ph type="body" sz="quarter" idx="11" hasCustomPrompt="1"/>
          </p:nvPr>
        </p:nvSpPr>
        <p:spPr>
          <a:xfrm>
            <a:off x="335360" y="5877273"/>
            <a:ext cx="11521280" cy="288032"/>
          </a:xfrm>
          <a:prstGeom prst="rect">
            <a:avLst/>
          </a:prstGeom>
        </p:spPr>
        <p:txBody>
          <a:bodyPr lIns="36000" tIns="0" rIns="36000" bIns="0"/>
          <a:lstStyle>
            <a:lvl1pPr algn="r">
              <a:buFontTx/>
              <a:buNone/>
              <a:defRPr sz="1600" b="1">
                <a:solidFill>
                  <a:schemeClr val="tx1"/>
                </a:solidFill>
              </a:defRPr>
            </a:lvl1pPr>
          </a:lstStyle>
          <a:p>
            <a:pPr lvl="0"/>
            <a:r>
              <a:rPr lang="cs-CZ" dirty="0"/>
              <a:t>Název klienta</a:t>
            </a:r>
          </a:p>
        </p:txBody>
      </p:sp>
      <p:sp>
        <p:nvSpPr>
          <p:cNvPr id="26" name="Zástupný symbol pro text 24"/>
          <p:cNvSpPr>
            <a:spLocks noGrp="1"/>
          </p:cNvSpPr>
          <p:nvPr userDrawn="1">
            <p:ph type="body" sz="quarter" idx="12" hasCustomPrompt="1"/>
          </p:nvPr>
        </p:nvSpPr>
        <p:spPr>
          <a:xfrm>
            <a:off x="335360" y="6165306"/>
            <a:ext cx="11521280" cy="288031"/>
          </a:xfrm>
          <a:prstGeom prst="rect">
            <a:avLst/>
          </a:prstGeom>
        </p:spPr>
        <p:txBody>
          <a:bodyPr lIns="36000" tIns="0" rIns="36000" bIns="0"/>
          <a:lstStyle>
            <a:lvl1pPr algn="r">
              <a:buFontTx/>
              <a:buNone/>
              <a:defRPr sz="1600" b="0">
                <a:solidFill>
                  <a:schemeClr val="tx1"/>
                </a:solidFill>
              </a:defRPr>
            </a:lvl1pPr>
          </a:lstStyle>
          <a:p>
            <a:pPr lvl="0"/>
            <a:r>
              <a:rPr lang="cs-CZ" dirty="0"/>
              <a:t>Datum</a:t>
            </a:r>
          </a:p>
        </p:txBody>
      </p:sp>
      <p:sp>
        <p:nvSpPr>
          <p:cNvPr id="23" name="Zástupný symbol pro text 22"/>
          <p:cNvSpPr>
            <a:spLocks noGrp="1"/>
          </p:cNvSpPr>
          <p:nvPr userDrawn="1">
            <p:ph type="body" sz="quarter" idx="10" hasCustomPrompt="1"/>
          </p:nvPr>
        </p:nvSpPr>
        <p:spPr>
          <a:xfrm>
            <a:off x="2832067" y="4941169"/>
            <a:ext cx="9024573" cy="720725"/>
          </a:xfrm>
          <a:prstGeom prst="rect">
            <a:avLst/>
          </a:prstGeom>
        </p:spPr>
        <p:txBody>
          <a:bodyPr lIns="36000" tIns="0" rIns="36000" bIns="0" anchor="ctr" anchorCtr="0"/>
          <a:lstStyle>
            <a:lvl1pPr marL="0" marR="0" indent="0" algn="r" defTabSz="914400" rtl="0" eaLnBrk="1" fontAlgn="base" latinLnBrk="0" hangingPunct="1">
              <a:lnSpc>
                <a:spcPct val="100000"/>
              </a:lnSpc>
              <a:spcBef>
                <a:spcPts val="0"/>
              </a:spcBef>
              <a:spcAft>
                <a:spcPct val="0"/>
              </a:spcAft>
              <a:buClrTx/>
              <a:buSzTx/>
              <a:buFont typeface="Arial" pitchFamily="34" charset="0"/>
              <a:buNone/>
              <a:tabLst/>
              <a:defRPr sz="2400" b="1" baseline="0">
                <a:solidFill>
                  <a:srgbClr val="5BB531"/>
                </a:solidFill>
                <a:latin typeface="+mn-lt"/>
              </a:defRPr>
            </a:lvl1pPr>
          </a:lstStyle>
          <a:p>
            <a:pPr marL="0" marR="0" lvl="0" indent="0" algn="r" defTabSz="914400" rtl="0" eaLnBrk="1" fontAlgn="base" latinLnBrk="0" hangingPunct="1">
              <a:lnSpc>
                <a:spcPct val="100000"/>
              </a:lnSpc>
              <a:spcBef>
                <a:spcPts val="0"/>
              </a:spcBef>
              <a:spcAft>
                <a:spcPct val="0"/>
              </a:spcAft>
              <a:buClrTx/>
              <a:buSzTx/>
              <a:buFont typeface="Arial" pitchFamily="34" charset="0"/>
              <a:buNone/>
              <a:tabLst/>
              <a:defRPr/>
            </a:pPr>
            <a:r>
              <a:rPr lang="cs-CZ" dirty="0"/>
              <a:t>Titul dokumentu</a:t>
            </a:r>
          </a:p>
        </p:txBody>
      </p:sp>
      <p:sp>
        <p:nvSpPr>
          <p:cNvPr id="16" name="Zástupný symbol pro obsah 3"/>
          <p:cNvSpPr>
            <a:spLocks noGrp="1"/>
          </p:cNvSpPr>
          <p:nvPr>
            <p:ph sz="half" idx="2" hasCustomPrompt="1"/>
          </p:nvPr>
        </p:nvSpPr>
        <p:spPr>
          <a:xfrm>
            <a:off x="290149" y="4941168"/>
            <a:ext cx="2544000" cy="720080"/>
          </a:xfrm>
          <a:prstGeom prst="rect">
            <a:avLst/>
          </a:prstGeom>
        </p:spPr>
        <p:txBody>
          <a:bodyPr lIns="0" tIns="0" rIns="0" bIns="0" anchor="ctr" anchorCtr="0"/>
          <a:lstStyle>
            <a:lvl1pPr marL="0" indent="0">
              <a:buClr>
                <a:srgbClr val="5BB531"/>
              </a:buClr>
              <a:buSzPct val="125000"/>
              <a:buFont typeface="Arial" pitchFamily="34" charset="0"/>
              <a:buNone/>
              <a:defRPr sz="1400" b="0">
                <a:solidFill>
                  <a:schemeClr val="tx1">
                    <a:lumMod val="65000"/>
                    <a:lumOff val="35000"/>
                  </a:schemeClr>
                </a:solidFill>
                <a:latin typeface="Calibri" pitchFamily="34" charset="0"/>
                <a:cs typeface="Calibri" pitchFamily="34" charset="0"/>
              </a:defRPr>
            </a:lvl1pPr>
            <a:lvl2pPr marL="361950"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2pPr>
            <a:lvl3pPr marL="542925"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3pPr>
            <a:lvl4pPr marL="895350" indent="-171450">
              <a:buSzPct val="125000"/>
              <a:buFont typeface="Arial" pitchFamily="34" charset="0"/>
              <a:buChar char="•"/>
              <a:defRPr sz="1400">
                <a:solidFill>
                  <a:schemeClr val="tx1">
                    <a:lumMod val="65000"/>
                    <a:lumOff val="35000"/>
                  </a:schemeClr>
                </a:solidFill>
                <a:latin typeface="Calibri" pitchFamily="34" charset="0"/>
                <a:cs typeface="Calibri" pitchFamily="34" charset="0"/>
              </a:defRPr>
            </a:lvl4pPr>
            <a:lvl5pPr marL="1076325"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logo klienta</a:t>
            </a:r>
          </a:p>
        </p:txBody>
      </p:sp>
      <p:sp>
        <p:nvSpPr>
          <p:cNvPr id="22" name="Obdélník 21"/>
          <p:cNvSpPr/>
          <p:nvPr userDrawn="1"/>
        </p:nvSpPr>
        <p:spPr>
          <a:xfrm>
            <a:off x="10081626" y="6533811"/>
            <a:ext cx="1871025" cy="261610"/>
          </a:xfrm>
          <a:prstGeom prst="rect">
            <a:avLst/>
          </a:prstGeom>
        </p:spPr>
        <p:txBody>
          <a:bodyPr wrap="none">
            <a:spAutoFit/>
          </a:bodyPr>
          <a:lstStyle/>
          <a:p>
            <a:pPr marL="0" lvl="1" algn="r">
              <a:spcBef>
                <a:spcPts val="1800"/>
              </a:spcBef>
            </a:pPr>
            <a:r>
              <a:rPr lang="cs-CZ" sz="1100" i="0" kern="1200" noProof="0">
                <a:solidFill>
                  <a:schemeClr val="tx1">
                    <a:lumMod val="65000"/>
                    <a:lumOff val="35000"/>
                  </a:schemeClr>
                </a:solidFill>
                <a:latin typeface="+mn-lt"/>
                <a:ea typeface="+mn-ea"/>
                <a:cs typeface="Times New Roman" charset="0"/>
              </a:rPr>
              <a:t>© ppm factum research s.r.o.</a:t>
            </a:r>
            <a:endParaRPr lang="en-US" sz="1100" i="0" kern="1200" noProof="0">
              <a:solidFill>
                <a:schemeClr val="tx1">
                  <a:lumMod val="65000"/>
                  <a:lumOff val="35000"/>
                </a:schemeClr>
              </a:solidFill>
              <a:latin typeface="+mn-lt"/>
              <a:ea typeface="+mn-ea"/>
              <a:cs typeface="Arial" pitchFamily="34" charset="0"/>
            </a:endParaRPr>
          </a:p>
        </p:txBody>
      </p:sp>
      <p:sp>
        <p:nvSpPr>
          <p:cNvPr id="14" name="Obdélník 13"/>
          <p:cNvSpPr/>
          <p:nvPr userDrawn="1"/>
        </p:nvSpPr>
        <p:spPr>
          <a:xfrm>
            <a:off x="216126" y="6534832"/>
            <a:ext cx="3982287" cy="261610"/>
          </a:xfrm>
          <a:prstGeom prst="rect">
            <a:avLst/>
          </a:prstGeom>
        </p:spPr>
        <p:txBody>
          <a:bodyPr wrap="none">
            <a:spAutoFit/>
          </a:bodyPr>
          <a:lstStyle/>
          <a:p>
            <a:pPr marL="0" lvl="1" algn="r">
              <a:spcBef>
                <a:spcPts val="1800"/>
              </a:spcBef>
            </a:pPr>
            <a:r>
              <a:rPr lang="en-US" sz="1100" i="0" kern="1200" noProof="0">
                <a:solidFill>
                  <a:schemeClr val="tx1">
                    <a:lumMod val="65000"/>
                    <a:lumOff val="35000"/>
                  </a:schemeClr>
                </a:solidFill>
                <a:latin typeface="+mn-lt"/>
                <a:ea typeface="+mn-ea"/>
                <a:cs typeface="Times New Roman" charset="0"/>
              </a:rPr>
              <a:t>Following standards of</a:t>
            </a:r>
            <a:r>
              <a:rPr lang="cs-CZ" sz="1100" i="0" kern="1200" noProof="0">
                <a:solidFill>
                  <a:schemeClr val="tx1">
                    <a:lumMod val="65000"/>
                    <a:lumOff val="35000"/>
                  </a:schemeClr>
                </a:solidFill>
                <a:latin typeface="+mn-lt"/>
                <a:ea typeface="+mn-ea"/>
                <a:cs typeface="Times New Roman" charset="0"/>
              </a:rPr>
              <a:t>	    		</a:t>
            </a:r>
            <a:r>
              <a:rPr lang="en-US" sz="1100" i="0" kern="1200" noProof="0">
                <a:solidFill>
                  <a:schemeClr val="tx1">
                    <a:lumMod val="65000"/>
                    <a:lumOff val="35000"/>
                  </a:schemeClr>
                </a:solidFill>
                <a:latin typeface="+mn-lt"/>
                <a:ea typeface="+mn-ea"/>
                <a:cs typeface="Times New Roman" charset="0"/>
              </a:rPr>
              <a:t> </a:t>
            </a:r>
            <a:endParaRPr lang="en-US" sz="1100" i="0" kern="1200" noProof="0">
              <a:solidFill>
                <a:schemeClr val="tx1">
                  <a:lumMod val="65000"/>
                  <a:lumOff val="35000"/>
                </a:schemeClr>
              </a:solidFill>
              <a:latin typeface="+mn-lt"/>
              <a:ea typeface="+mn-ea"/>
              <a:cs typeface="Arial" pitchFamily="34" charset="0"/>
            </a:endParaRPr>
          </a:p>
        </p:txBody>
      </p:sp>
      <p:pic>
        <p:nvPicPr>
          <p:cNvPr id="17" name="Picture 10"/>
          <p:cNvPicPr>
            <a:picLocks noChangeAspect="1" noChangeArrowheads="1"/>
          </p:cNvPicPr>
          <p:nvPr userDrawn="1"/>
        </p:nvPicPr>
        <p:blipFill>
          <a:blip r:embed="rId3" cstate="email"/>
          <a:srcRect/>
          <a:stretch>
            <a:fillRect/>
          </a:stretch>
        </p:blipFill>
        <p:spPr bwMode="auto">
          <a:xfrm>
            <a:off x="3146357" y="6530077"/>
            <a:ext cx="741399" cy="274590"/>
          </a:xfrm>
          <a:prstGeom prst="rect">
            <a:avLst/>
          </a:prstGeom>
          <a:noFill/>
          <a:ln w="9525">
            <a:noFill/>
            <a:miter lim="800000"/>
            <a:headEnd/>
            <a:tailEnd/>
          </a:ln>
        </p:spPr>
      </p:pic>
      <p:pic>
        <p:nvPicPr>
          <p:cNvPr id="18" name="obrázek 3" descr="http://www.conversition.com/wp-content/uploads/2011/02/esomar-logo.png"/>
          <p:cNvPicPr>
            <a:picLocks noChangeAspect="1" noChangeArrowheads="1"/>
          </p:cNvPicPr>
          <p:nvPr userDrawn="1"/>
        </p:nvPicPr>
        <p:blipFill>
          <a:blip r:embed="rId4" cstate="email"/>
          <a:srcRect/>
          <a:stretch>
            <a:fillRect/>
          </a:stretch>
        </p:blipFill>
        <p:spPr bwMode="auto">
          <a:xfrm>
            <a:off x="2159563" y="6585201"/>
            <a:ext cx="764520" cy="1905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Úvodní slide">
    <p:spTree>
      <p:nvGrpSpPr>
        <p:cNvPr id="1" name=""/>
        <p:cNvGrpSpPr/>
        <p:nvPr/>
      </p:nvGrpSpPr>
      <p:grpSpPr>
        <a:xfrm>
          <a:off x="0" y="0"/>
          <a:ext cx="0" cy="0"/>
          <a:chOff x="0" y="0"/>
          <a:chExt cx="0" cy="0"/>
        </a:xfrm>
      </p:grpSpPr>
      <p:pic>
        <p:nvPicPr>
          <p:cNvPr id="13" name="Obrázek 12" descr="Nový obrázek (25).jpg"/>
          <p:cNvPicPr>
            <a:picLocks noChangeAspect="1"/>
          </p:cNvPicPr>
          <p:nvPr userDrawn="1"/>
        </p:nvPicPr>
        <p:blipFill>
          <a:blip r:embed="rId2" cstate="email">
            <a:lum bright="40000" contrast="-50000"/>
          </a:blip>
          <a:stretch>
            <a:fillRect/>
          </a:stretch>
        </p:blipFill>
        <p:spPr>
          <a:xfrm>
            <a:off x="285797" y="732259"/>
            <a:ext cx="11570843" cy="4127198"/>
          </a:xfrm>
          <a:prstGeom prst="rect">
            <a:avLst/>
          </a:prstGeom>
        </p:spPr>
      </p:pic>
      <p:sp>
        <p:nvSpPr>
          <p:cNvPr id="25" name="Zástupný symbol pro text 24"/>
          <p:cNvSpPr>
            <a:spLocks noGrp="1"/>
          </p:cNvSpPr>
          <p:nvPr userDrawn="1">
            <p:ph type="body" sz="quarter" idx="11" hasCustomPrompt="1"/>
          </p:nvPr>
        </p:nvSpPr>
        <p:spPr>
          <a:xfrm>
            <a:off x="335360" y="5877273"/>
            <a:ext cx="11521280" cy="288032"/>
          </a:xfrm>
          <a:prstGeom prst="rect">
            <a:avLst/>
          </a:prstGeom>
        </p:spPr>
        <p:txBody>
          <a:bodyPr lIns="36000" tIns="0" rIns="36000" bIns="0"/>
          <a:lstStyle>
            <a:lvl1pPr algn="r">
              <a:buFontTx/>
              <a:buNone/>
              <a:defRPr sz="1600" b="1">
                <a:solidFill>
                  <a:schemeClr val="tx1"/>
                </a:solidFill>
              </a:defRPr>
            </a:lvl1pPr>
          </a:lstStyle>
          <a:p>
            <a:pPr lvl="0"/>
            <a:r>
              <a:rPr lang="cs-CZ" dirty="0"/>
              <a:t>Název klienta</a:t>
            </a:r>
          </a:p>
        </p:txBody>
      </p:sp>
      <p:sp>
        <p:nvSpPr>
          <p:cNvPr id="26" name="Zástupný symbol pro text 24"/>
          <p:cNvSpPr>
            <a:spLocks noGrp="1"/>
          </p:cNvSpPr>
          <p:nvPr userDrawn="1">
            <p:ph type="body" sz="quarter" idx="12" hasCustomPrompt="1"/>
          </p:nvPr>
        </p:nvSpPr>
        <p:spPr>
          <a:xfrm>
            <a:off x="335360" y="6165306"/>
            <a:ext cx="11521280" cy="288031"/>
          </a:xfrm>
          <a:prstGeom prst="rect">
            <a:avLst/>
          </a:prstGeom>
        </p:spPr>
        <p:txBody>
          <a:bodyPr lIns="36000" tIns="0" rIns="36000" bIns="0"/>
          <a:lstStyle>
            <a:lvl1pPr algn="r">
              <a:buFontTx/>
              <a:buNone/>
              <a:defRPr sz="1600" b="0">
                <a:solidFill>
                  <a:schemeClr val="tx1"/>
                </a:solidFill>
              </a:defRPr>
            </a:lvl1pPr>
          </a:lstStyle>
          <a:p>
            <a:pPr lvl="0"/>
            <a:r>
              <a:rPr lang="cs-CZ" dirty="0"/>
              <a:t>Datum</a:t>
            </a:r>
          </a:p>
        </p:txBody>
      </p:sp>
      <p:sp>
        <p:nvSpPr>
          <p:cNvPr id="23" name="Zástupný symbol pro text 22"/>
          <p:cNvSpPr>
            <a:spLocks noGrp="1"/>
          </p:cNvSpPr>
          <p:nvPr userDrawn="1">
            <p:ph type="body" sz="quarter" idx="10" hasCustomPrompt="1"/>
          </p:nvPr>
        </p:nvSpPr>
        <p:spPr>
          <a:xfrm>
            <a:off x="2832067" y="4941169"/>
            <a:ext cx="9024573" cy="720725"/>
          </a:xfrm>
          <a:prstGeom prst="rect">
            <a:avLst/>
          </a:prstGeom>
        </p:spPr>
        <p:txBody>
          <a:bodyPr lIns="36000" tIns="0" rIns="36000" bIns="0" anchor="ctr" anchorCtr="0"/>
          <a:lstStyle>
            <a:lvl1pPr marL="0" marR="0" indent="0" algn="r" defTabSz="914400" rtl="0" eaLnBrk="1" fontAlgn="base" latinLnBrk="0" hangingPunct="1">
              <a:lnSpc>
                <a:spcPct val="100000"/>
              </a:lnSpc>
              <a:spcBef>
                <a:spcPts val="0"/>
              </a:spcBef>
              <a:spcAft>
                <a:spcPct val="0"/>
              </a:spcAft>
              <a:buClrTx/>
              <a:buSzTx/>
              <a:buFont typeface="Arial" pitchFamily="34" charset="0"/>
              <a:buNone/>
              <a:tabLst/>
              <a:defRPr sz="2400" b="1" baseline="0">
                <a:solidFill>
                  <a:srgbClr val="5BB531"/>
                </a:solidFill>
                <a:latin typeface="+mn-lt"/>
              </a:defRPr>
            </a:lvl1pPr>
          </a:lstStyle>
          <a:p>
            <a:pPr marL="0" marR="0" lvl="0" indent="0" algn="r" defTabSz="914400" rtl="0" eaLnBrk="1" fontAlgn="base" latinLnBrk="0" hangingPunct="1">
              <a:lnSpc>
                <a:spcPct val="100000"/>
              </a:lnSpc>
              <a:spcBef>
                <a:spcPts val="0"/>
              </a:spcBef>
              <a:spcAft>
                <a:spcPct val="0"/>
              </a:spcAft>
              <a:buClrTx/>
              <a:buSzTx/>
              <a:buFont typeface="Arial" pitchFamily="34" charset="0"/>
              <a:buNone/>
              <a:tabLst/>
              <a:defRPr/>
            </a:pPr>
            <a:r>
              <a:rPr lang="cs-CZ" dirty="0"/>
              <a:t>Titul dokumentu</a:t>
            </a:r>
          </a:p>
        </p:txBody>
      </p:sp>
      <p:sp>
        <p:nvSpPr>
          <p:cNvPr id="16" name="Zástupný symbol pro obsah 3"/>
          <p:cNvSpPr>
            <a:spLocks noGrp="1"/>
          </p:cNvSpPr>
          <p:nvPr>
            <p:ph sz="half" idx="2" hasCustomPrompt="1"/>
          </p:nvPr>
        </p:nvSpPr>
        <p:spPr>
          <a:xfrm>
            <a:off x="290149" y="4941168"/>
            <a:ext cx="2544000" cy="720080"/>
          </a:xfrm>
          <a:prstGeom prst="rect">
            <a:avLst/>
          </a:prstGeom>
        </p:spPr>
        <p:txBody>
          <a:bodyPr lIns="0" tIns="0" rIns="0" bIns="0" anchor="ctr" anchorCtr="0"/>
          <a:lstStyle>
            <a:lvl1pPr marL="0" indent="0">
              <a:buClr>
                <a:srgbClr val="5BB531"/>
              </a:buClr>
              <a:buSzPct val="125000"/>
              <a:buFont typeface="Arial" pitchFamily="34" charset="0"/>
              <a:buNone/>
              <a:defRPr sz="1400" b="0">
                <a:solidFill>
                  <a:schemeClr val="tx1">
                    <a:lumMod val="65000"/>
                    <a:lumOff val="35000"/>
                  </a:schemeClr>
                </a:solidFill>
                <a:latin typeface="Calibri" pitchFamily="34" charset="0"/>
                <a:cs typeface="Calibri" pitchFamily="34" charset="0"/>
              </a:defRPr>
            </a:lvl1pPr>
            <a:lvl2pPr marL="361950"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2pPr>
            <a:lvl3pPr marL="542925"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3pPr>
            <a:lvl4pPr marL="895350" indent="-171450">
              <a:buSzPct val="125000"/>
              <a:buFont typeface="Arial" pitchFamily="34" charset="0"/>
              <a:buChar char="•"/>
              <a:defRPr sz="1400">
                <a:solidFill>
                  <a:schemeClr val="tx1">
                    <a:lumMod val="65000"/>
                    <a:lumOff val="35000"/>
                  </a:schemeClr>
                </a:solidFill>
                <a:latin typeface="Calibri" pitchFamily="34" charset="0"/>
                <a:cs typeface="Calibri" pitchFamily="34" charset="0"/>
              </a:defRPr>
            </a:lvl4pPr>
            <a:lvl5pPr marL="1076325"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logo klienta</a:t>
            </a:r>
          </a:p>
        </p:txBody>
      </p:sp>
      <p:sp>
        <p:nvSpPr>
          <p:cNvPr id="20" name="Obdélník 19"/>
          <p:cNvSpPr/>
          <p:nvPr userDrawn="1"/>
        </p:nvSpPr>
        <p:spPr>
          <a:xfrm>
            <a:off x="10081626" y="6533811"/>
            <a:ext cx="1871025" cy="261610"/>
          </a:xfrm>
          <a:prstGeom prst="rect">
            <a:avLst/>
          </a:prstGeom>
        </p:spPr>
        <p:txBody>
          <a:bodyPr wrap="none">
            <a:spAutoFit/>
          </a:bodyPr>
          <a:lstStyle/>
          <a:p>
            <a:pPr marL="0" lvl="1" algn="r">
              <a:spcBef>
                <a:spcPts val="1800"/>
              </a:spcBef>
            </a:pPr>
            <a:r>
              <a:rPr lang="cs-CZ" sz="1100" i="0" kern="1200" noProof="0">
                <a:solidFill>
                  <a:schemeClr val="tx1">
                    <a:lumMod val="65000"/>
                    <a:lumOff val="35000"/>
                  </a:schemeClr>
                </a:solidFill>
                <a:latin typeface="+mn-lt"/>
                <a:ea typeface="+mn-ea"/>
                <a:cs typeface="Times New Roman" charset="0"/>
              </a:rPr>
              <a:t>© ppm factum research s.r.o.</a:t>
            </a:r>
            <a:endParaRPr lang="en-US" sz="1100" i="0" kern="1200" noProof="0">
              <a:solidFill>
                <a:schemeClr val="tx1">
                  <a:lumMod val="65000"/>
                  <a:lumOff val="35000"/>
                </a:schemeClr>
              </a:solidFill>
              <a:latin typeface="+mn-lt"/>
              <a:ea typeface="+mn-ea"/>
              <a:cs typeface="Arial" pitchFamily="34" charset="0"/>
            </a:endParaRPr>
          </a:p>
        </p:txBody>
      </p:sp>
      <p:sp>
        <p:nvSpPr>
          <p:cNvPr id="14" name="Obdélník 13"/>
          <p:cNvSpPr/>
          <p:nvPr userDrawn="1"/>
        </p:nvSpPr>
        <p:spPr>
          <a:xfrm>
            <a:off x="216126" y="6534832"/>
            <a:ext cx="3982287" cy="261610"/>
          </a:xfrm>
          <a:prstGeom prst="rect">
            <a:avLst/>
          </a:prstGeom>
        </p:spPr>
        <p:txBody>
          <a:bodyPr wrap="none">
            <a:spAutoFit/>
          </a:bodyPr>
          <a:lstStyle/>
          <a:p>
            <a:pPr marL="0" lvl="1" algn="r">
              <a:spcBef>
                <a:spcPts val="1800"/>
              </a:spcBef>
            </a:pPr>
            <a:r>
              <a:rPr lang="en-US" sz="1100" i="0" kern="1200" noProof="0">
                <a:solidFill>
                  <a:schemeClr val="tx1">
                    <a:lumMod val="65000"/>
                    <a:lumOff val="35000"/>
                  </a:schemeClr>
                </a:solidFill>
                <a:latin typeface="+mn-lt"/>
                <a:ea typeface="+mn-ea"/>
                <a:cs typeface="Times New Roman" charset="0"/>
              </a:rPr>
              <a:t>Following standards of</a:t>
            </a:r>
            <a:r>
              <a:rPr lang="cs-CZ" sz="1100" i="0" kern="1200" noProof="0">
                <a:solidFill>
                  <a:schemeClr val="tx1">
                    <a:lumMod val="65000"/>
                    <a:lumOff val="35000"/>
                  </a:schemeClr>
                </a:solidFill>
                <a:latin typeface="+mn-lt"/>
                <a:ea typeface="+mn-ea"/>
                <a:cs typeface="Times New Roman" charset="0"/>
              </a:rPr>
              <a:t>	    		</a:t>
            </a:r>
            <a:r>
              <a:rPr lang="en-US" sz="1100" i="0" kern="1200" noProof="0">
                <a:solidFill>
                  <a:schemeClr val="tx1">
                    <a:lumMod val="65000"/>
                    <a:lumOff val="35000"/>
                  </a:schemeClr>
                </a:solidFill>
                <a:latin typeface="+mn-lt"/>
                <a:ea typeface="+mn-ea"/>
                <a:cs typeface="Times New Roman" charset="0"/>
              </a:rPr>
              <a:t> </a:t>
            </a:r>
            <a:endParaRPr lang="en-US" sz="1100" i="0" kern="1200" noProof="0">
              <a:solidFill>
                <a:schemeClr val="tx1">
                  <a:lumMod val="65000"/>
                  <a:lumOff val="35000"/>
                </a:schemeClr>
              </a:solidFill>
              <a:latin typeface="+mn-lt"/>
              <a:ea typeface="+mn-ea"/>
              <a:cs typeface="Arial" pitchFamily="34" charset="0"/>
            </a:endParaRPr>
          </a:p>
        </p:txBody>
      </p:sp>
      <p:pic>
        <p:nvPicPr>
          <p:cNvPr id="17" name="Picture 10"/>
          <p:cNvPicPr>
            <a:picLocks noChangeAspect="1" noChangeArrowheads="1"/>
          </p:cNvPicPr>
          <p:nvPr userDrawn="1"/>
        </p:nvPicPr>
        <p:blipFill>
          <a:blip r:embed="rId3" cstate="email"/>
          <a:srcRect/>
          <a:stretch>
            <a:fillRect/>
          </a:stretch>
        </p:blipFill>
        <p:spPr bwMode="auto">
          <a:xfrm>
            <a:off x="3146357" y="6530077"/>
            <a:ext cx="741399" cy="274590"/>
          </a:xfrm>
          <a:prstGeom prst="rect">
            <a:avLst/>
          </a:prstGeom>
          <a:noFill/>
          <a:ln w="9525">
            <a:noFill/>
            <a:miter lim="800000"/>
            <a:headEnd/>
            <a:tailEnd/>
          </a:ln>
        </p:spPr>
      </p:pic>
      <p:pic>
        <p:nvPicPr>
          <p:cNvPr id="21" name="obrázek 3" descr="http://www.conversition.com/wp-content/uploads/2011/02/esomar-logo.png"/>
          <p:cNvPicPr>
            <a:picLocks noChangeAspect="1" noChangeArrowheads="1"/>
          </p:cNvPicPr>
          <p:nvPr userDrawn="1"/>
        </p:nvPicPr>
        <p:blipFill>
          <a:blip r:embed="rId4" cstate="email"/>
          <a:srcRect/>
          <a:stretch>
            <a:fillRect/>
          </a:stretch>
        </p:blipFill>
        <p:spPr bwMode="auto">
          <a:xfrm>
            <a:off x="2159563" y="6585201"/>
            <a:ext cx="764520" cy="1905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_Úvodní slide">
    <p:spTree>
      <p:nvGrpSpPr>
        <p:cNvPr id="1" name=""/>
        <p:cNvGrpSpPr/>
        <p:nvPr/>
      </p:nvGrpSpPr>
      <p:grpSpPr>
        <a:xfrm>
          <a:off x="0" y="0"/>
          <a:ext cx="0" cy="0"/>
          <a:chOff x="0" y="0"/>
          <a:chExt cx="0" cy="0"/>
        </a:xfrm>
      </p:grpSpPr>
      <p:sp>
        <p:nvSpPr>
          <p:cNvPr id="42" name="Elipsa 41"/>
          <p:cNvSpPr/>
          <p:nvPr userDrawn="1"/>
        </p:nvSpPr>
        <p:spPr>
          <a:xfrm>
            <a:off x="4391465" y="3429000"/>
            <a:ext cx="2688299" cy="2016224"/>
          </a:xfrm>
          <a:prstGeom prst="ellipse">
            <a:avLst/>
          </a:prstGeom>
          <a:solidFill>
            <a:srgbClr val="FFCC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Elipsa 14"/>
          <p:cNvSpPr/>
          <p:nvPr userDrawn="1"/>
        </p:nvSpPr>
        <p:spPr>
          <a:xfrm>
            <a:off x="6384032" y="2420888"/>
            <a:ext cx="2496277" cy="1872208"/>
          </a:xfrm>
          <a:prstGeom prst="ellipse">
            <a:avLst/>
          </a:prstGeom>
          <a:solidFill>
            <a:srgbClr val="99CC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Elipsa 10"/>
          <p:cNvSpPr/>
          <p:nvPr userDrawn="1"/>
        </p:nvSpPr>
        <p:spPr>
          <a:xfrm>
            <a:off x="8531103" y="2852936"/>
            <a:ext cx="3648405" cy="2736304"/>
          </a:xfrm>
          <a:prstGeom prst="ellipse">
            <a:avLst/>
          </a:prstGeom>
          <a:solidFill>
            <a:srgbClr val="33CC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7" name="Picture 22" descr="http://www.earlybird.com/img/icon-people-white.png"/>
          <p:cNvPicPr>
            <a:picLocks noChangeAspect="1" noChangeArrowheads="1"/>
          </p:cNvPicPr>
          <p:nvPr userDrawn="1"/>
        </p:nvPicPr>
        <p:blipFill>
          <a:blip r:embed="rId2" cstate="email"/>
          <a:srcRect/>
          <a:stretch>
            <a:fillRect/>
          </a:stretch>
        </p:blipFill>
        <p:spPr bwMode="auto">
          <a:xfrm>
            <a:off x="9447009" y="3539866"/>
            <a:ext cx="1816596" cy="1362447"/>
          </a:xfrm>
          <a:prstGeom prst="rect">
            <a:avLst/>
          </a:prstGeom>
          <a:noFill/>
        </p:spPr>
      </p:pic>
      <p:sp>
        <p:nvSpPr>
          <p:cNvPr id="14" name="Elipsa 13"/>
          <p:cNvSpPr/>
          <p:nvPr userDrawn="1"/>
        </p:nvSpPr>
        <p:spPr>
          <a:xfrm>
            <a:off x="7751839" y="4293096"/>
            <a:ext cx="1152128" cy="864096"/>
          </a:xfrm>
          <a:prstGeom prst="ellipse">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Elipsa 40"/>
          <p:cNvSpPr/>
          <p:nvPr userDrawn="1"/>
        </p:nvSpPr>
        <p:spPr>
          <a:xfrm>
            <a:off x="1319124" y="3933056"/>
            <a:ext cx="2208245" cy="165618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Elipsa 17"/>
          <p:cNvSpPr/>
          <p:nvPr userDrawn="1"/>
        </p:nvSpPr>
        <p:spPr>
          <a:xfrm flipV="1">
            <a:off x="335360" y="2420888"/>
            <a:ext cx="1536171" cy="1152128"/>
          </a:xfrm>
          <a:prstGeom prst="ellipse">
            <a:avLst/>
          </a:prstGeom>
          <a:solidFill>
            <a:schemeClr val="tx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Elipsa 18"/>
          <p:cNvSpPr/>
          <p:nvPr userDrawn="1"/>
        </p:nvSpPr>
        <p:spPr>
          <a:xfrm>
            <a:off x="2255573" y="1196752"/>
            <a:ext cx="1152128" cy="864096"/>
          </a:xfrm>
          <a:prstGeom prst="ellipse">
            <a:avLst/>
          </a:prstGeom>
          <a:solidFill>
            <a:srgbClr val="FF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Elipsa 19"/>
          <p:cNvSpPr/>
          <p:nvPr userDrawn="1"/>
        </p:nvSpPr>
        <p:spPr>
          <a:xfrm>
            <a:off x="10920191" y="2060848"/>
            <a:ext cx="672075" cy="504056"/>
          </a:xfrm>
          <a:prstGeom prst="ellipse">
            <a:avLst/>
          </a:prstGeom>
          <a:solidFill>
            <a:srgbClr val="66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Elipsa 20"/>
          <p:cNvSpPr/>
          <p:nvPr userDrawn="1"/>
        </p:nvSpPr>
        <p:spPr>
          <a:xfrm>
            <a:off x="9672052" y="980728"/>
            <a:ext cx="1152128" cy="864096"/>
          </a:xfrm>
          <a:prstGeom prst="ellipse">
            <a:avLst/>
          </a:prstGeom>
          <a:solidFill>
            <a:srgbClr val="0099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Elipsa 21"/>
          <p:cNvSpPr/>
          <p:nvPr userDrawn="1"/>
        </p:nvSpPr>
        <p:spPr>
          <a:xfrm>
            <a:off x="551039" y="4437112"/>
            <a:ext cx="384043" cy="288032"/>
          </a:xfrm>
          <a:prstGeom prst="ellipse">
            <a:avLst/>
          </a:prstGeom>
          <a:solidFill>
            <a:srgbClr val="FF33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Elipsa 23"/>
          <p:cNvSpPr/>
          <p:nvPr userDrawn="1"/>
        </p:nvSpPr>
        <p:spPr>
          <a:xfrm>
            <a:off x="1199456" y="1700808"/>
            <a:ext cx="480053" cy="360040"/>
          </a:xfrm>
          <a:prstGeom prst="ellipse">
            <a:avLst/>
          </a:prstGeom>
          <a:solidFill>
            <a:srgbClr val="FF00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Elipsa 26"/>
          <p:cNvSpPr/>
          <p:nvPr userDrawn="1"/>
        </p:nvSpPr>
        <p:spPr>
          <a:xfrm>
            <a:off x="2927648" y="404664"/>
            <a:ext cx="576064" cy="432048"/>
          </a:xfrm>
          <a:prstGeom prst="ellipse">
            <a:avLst/>
          </a:prstGeom>
          <a:solidFill>
            <a:srgbClr val="FF33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Elipsa 27"/>
          <p:cNvSpPr/>
          <p:nvPr userDrawn="1"/>
        </p:nvSpPr>
        <p:spPr>
          <a:xfrm>
            <a:off x="9264353" y="1700808"/>
            <a:ext cx="288031" cy="216024"/>
          </a:xfrm>
          <a:prstGeom prst="ellipse">
            <a:avLst/>
          </a:prstGeom>
          <a:solidFill>
            <a:srgbClr val="17888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Elipsa 28"/>
          <p:cNvSpPr/>
          <p:nvPr userDrawn="1"/>
        </p:nvSpPr>
        <p:spPr>
          <a:xfrm flipV="1">
            <a:off x="6480043" y="260648"/>
            <a:ext cx="2016224" cy="1512168"/>
          </a:xfrm>
          <a:prstGeom prst="ellipse">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Elipsa 29"/>
          <p:cNvSpPr/>
          <p:nvPr userDrawn="1"/>
        </p:nvSpPr>
        <p:spPr>
          <a:xfrm flipV="1">
            <a:off x="3695733" y="44624"/>
            <a:ext cx="864096" cy="648072"/>
          </a:xfrm>
          <a:prstGeom prst="ellipse">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Elipsa 30"/>
          <p:cNvSpPr/>
          <p:nvPr userDrawn="1"/>
        </p:nvSpPr>
        <p:spPr>
          <a:xfrm>
            <a:off x="3565320" y="4731517"/>
            <a:ext cx="192021" cy="144016"/>
          </a:xfrm>
          <a:prstGeom prst="ellipse">
            <a:avLst/>
          </a:prstGeom>
          <a:solidFill>
            <a:srgbClr val="FF33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2" name="Picture 10" descr="http://www.collisionreportapp.com/clock-512.png"/>
          <p:cNvPicPr>
            <a:picLocks noChangeAspect="1" noChangeArrowheads="1"/>
          </p:cNvPicPr>
          <p:nvPr userDrawn="1"/>
        </p:nvPicPr>
        <p:blipFill>
          <a:blip r:embed="rId3" cstate="email"/>
          <a:srcRect/>
          <a:stretch>
            <a:fillRect/>
          </a:stretch>
        </p:blipFill>
        <p:spPr bwMode="auto">
          <a:xfrm>
            <a:off x="719403" y="2708920"/>
            <a:ext cx="768085" cy="576064"/>
          </a:xfrm>
          <a:prstGeom prst="rect">
            <a:avLst/>
          </a:prstGeom>
          <a:noFill/>
        </p:spPr>
      </p:pic>
      <p:pic>
        <p:nvPicPr>
          <p:cNvPr id="33" name="Picture 12" descr="http://www.kaldiscoffeebar.com/img/icon_map_white.png"/>
          <p:cNvPicPr>
            <a:picLocks noChangeAspect="1" noChangeArrowheads="1"/>
          </p:cNvPicPr>
          <p:nvPr userDrawn="1"/>
        </p:nvPicPr>
        <p:blipFill>
          <a:blip r:embed="rId4" cstate="email"/>
          <a:srcRect/>
          <a:stretch>
            <a:fillRect/>
          </a:stretch>
        </p:blipFill>
        <p:spPr bwMode="auto">
          <a:xfrm>
            <a:off x="2567608" y="1430778"/>
            <a:ext cx="528059" cy="396044"/>
          </a:xfrm>
          <a:prstGeom prst="rect">
            <a:avLst/>
          </a:prstGeom>
          <a:noFill/>
        </p:spPr>
      </p:pic>
      <p:pic>
        <p:nvPicPr>
          <p:cNvPr id="34" name="Picture 14" descr="http://cdn1.crystalcommerce.com/themes/clients/categoryonegames/assets/img/ui/icon-cart.png"/>
          <p:cNvPicPr>
            <a:picLocks noChangeAspect="1" noChangeArrowheads="1"/>
          </p:cNvPicPr>
          <p:nvPr userDrawn="1"/>
        </p:nvPicPr>
        <p:blipFill>
          <a:blip r:embed="rId5" cstate="email">
            <a:lum bright="100000" contrast="100000"/>
          </a:blip>
          <a:srcRect/>
          <a:stretch>
            <a:fillRect/>
          </a:stretch>
        </p:blipFill>
        <p:spPr bwMode="auto">
          <a:xfrm>
            <a:off x="5135289" y="4030441"/>
            <a:ext cx="1200651" cy="813345"/>
          </a:xfrm>
          <a:prstGeom prst="rect">
            <a:avLst/>
          </a:prstGeom>
          <a:noFill/>
        </p:spPr>
      </p:pic>
      <p:pic>
        <p:nvPicPr>
          <p:cNvPr id="36" name="Picture 18" descr="http://static.iconsplace.com/icons/preview/white/combo-256.png"/>
          <p:cNvPicPr>
            <a:picLocks noChangeAspect="1" noChangeArrowheads="1"/>
          </p:cNvPicPr>
          <p:nvPr userDrawn="1"/>
        </p:nvPicPr>
        <p:blipFill>
          <a:blip r:embed="rId6" cstate="email"/>
          <a:srcRect/>
          <a:stretch>
            <a:fillRect/>
          </a:stretch>
        </p:blipFill>
        <p:spPr bwMode="auto">
          <a:xfrm>
            <a:off x="3071664" y="512676"/>
            <a:ext cx="288032" cy="216024"/>
          </a:xfrm>
          <a:prstGeom prst="rect">
            <a:avLst/>
          </a:prstGeom>
          <a:noFill/>
        </p:spPr>
      </p:pic>
      <p:pic>
        <p:nvPicPr>
          <p:cNvPr id="39" name="Picture 26" descr="http://www.iconsplace.com/download/white-idea-256.png"/>
          <p:cNvPicPr>
            <a:picLocks noChangeAspect="1" noChangeArrowheads="1"/>
          </p:cNvPicPr>
          <p:nvPr userDrawn="1"/>
        </p:nvPicPr>
        <p:blipFill>
          <a:blip r:embed="rId7" cstate="email"/>
          <a:srcRect/>
          <a:stretch>
            <a:fillRect/>
          </a:stretch>
        </p:blipFill>
        <p:spPr bwMode="auto">
          <a:xfrm>
            <a:off x="6912091" y="2816932"/>
            <a:ext cx="1440160" cy="1080120"/>
          </a:xfrm>
          <a:prstGeom prst="rect">
            <a:avLst/>
          </a:prstGeom>
          <a:noFill/>
        </p:spPr>
      </p:pic>
      <p:pic>
        <p:nvPicPr>
          <p:cNvPr id="40" name="Picture 28" descr="http://www.takehitch.com/img/leaf_white.png"/>
          <p:cNvPicPr>
            <a:picLocks noChangeAspect="1" noChangeArrowheads="1"/>
          </p:cNvPicPr>
          <p:nvPr userDrawn="1"/>
        </p:nvPicPr>
        <p:blipFill>
          <a:blip r:embed="rId8" cstate="email"/>
          <a:srcRect/>
          <a:stretch>
            <a:fillRect/>
          </a:stretch>
        </p:blipFill>
        <p:spPr bwMode="auto">
          <a:xfrm>
            <a:off x="9960084" y="1176231"/>
            <a:ext cx="576064" cy="473093"/>
          </a:xfrm>
          <a:prstGeom prst="rect">
            <a:avLst/>
          </a:prstGeom>
          <a:noFill/>
        </p:spPr>
      </p:pic>
      <p:sp>
        <p:nvSpPr>
          <p:cNvPr id="45" name="Obdélník 44"/>
          <p:cNvSpPr/>
          <p:nvPr userDrawn="1"/>
        </p:nvSpPr>
        <p:spPr>
          <a:xfrm rot="16200000">
            <a:off x="4968213" y="-4968214"/>
            <a:ext cx="251520" cy="10187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1202" name="Picture 2" descr="http://www.clker.com/cliparts/P/9/S/4/E/Y/white-phone-receiver-hi.png"/>
          <p:cNvPicPr>
            <a:picLocks noChangeAspect="1" noChangeArrowheads="1"/>
          </p:cNvPicPr>
          <p:nvPr userDrawn="1"/>
        </p:nvPicPr>
        <p:blipFill>
          <a:blip r:embed="rId9" cstate="email"/>
          <a:srcRect/>
          <a:stretch>
            <a:fillRect/>
          </a:stretch>
        </p:blipFill>
        <p:spPr bwMode="auto">
          <a:xfrm>
            <a:off x="1318813" y="1798020"/>
            <a:ext cx="241339" cy="165619"/>
          </a:xfrm>
          <a:prstGeom prst="rect">
            <a:avLst/>
          </a:prstGeom>
          <a:noFill/>
        </p:spPr>
      </p:pic>
      <p:sp>
        <p:nvSpPr>
          <p:cNvPr id="43" name="Obdélník 42"/>
          <p:cNvSpPr/>
          <p:nvPr userDrawn="1"/>
        </p:nvSpPr>
        <p:spPr>
          <a:xfrm>
            <a:off x="0" y="4941168"/>
            <a:ext cx="11856640" cy="1916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1204" name="Picture 4" descr="http://images.hemmings.com/redesign/search-icon.png"/>
          <p:cNvPicPr>
            <a:picLocks noChangeAspect="1" noChangeArrowheads="1"/>
          </p:cNvPicPr>
          <p:nvPr userDrawn="1"/>
        </p:nvPicPr>
        <p:blipFill>
          <a:blip r:embed="rId10" cstate="email"/>
          <a:srcRect/>
          <a:stretch>
            <a:fillRect/>
          </a:stretch>
        </p:blipFill>
        <p:spPr bwMode="auto">
          <a:xfrm>
            <a:off x="614258" y="4484526"/>
            <a:ext cx="257605" cy="193204"/>
          </a:xfrm>
          <a:prstGeom prst="rect">
            <a:avLst/>
          </a:prstGeom>
          <a:noFill/>
        </p:spPr>
      </p:pic>
      <p:pic>
        <p:nvPicPr>
          <p:cNvPr id="51206" name="Picture 6" descr="http://www.iconsplace.com/download/white-moneybox-256.png"/>
          <p:cNvPicPr>
            <a:picLocks noChangeAspect="1" noChangeArrowheads="1"/>
          </p:cNvPicPr>
          <p:nvPr userDrawn="1"/>
        </p:nvPicPr>
        <p:blipFill>
          <a:blip r:embed="rId11" cstate="email"/>
          <a:srcRect/>
          <a:stretch>
            <a:fillRect/>
          </a:stretch>
        </p:blipFill>
        <p:spPr bwMode="auto">
          <a:xfrm>
            <a:off x="7104112" y="728700"/>
            <a:ext cx="768085" cy="576064"/>
          </a:xfrm>
          <a:prstGeom prst="rect">
            <a:avLst/>
          </a:prstGeom>
          <a:noFill/>
        </p:spPr>
      </p:pic>
      <p:pic>
        <p:nvPicPr>
          <p:cNvPr id="51210" name="Picture 10" descr="http://uploads.webflow.com/531b94c1b221dcc24e000c76/5328e4296f63cd592700018f_globe-icon.png"/>
          <p:cNvPicPr>
            <a:picLocks noChangeAspect="1" noChangeArrowheads="1"/>
          </p:cNvPicPr>
          <p:nvPr userDrawn="1"/>
        </p:nvPicPr>
        <p:blipFill>
          <a:blip r:embed="rId12" cstate="email"/>
          <a:srcRect/>
          <a:stretch>
            <a:fillRect/>
          </a:stretch>
        </p:blipFill>
        <p:spPr bwMode="auto">
          <a:xfrm>
            <a:off x="11070788" y="2173796"/>
            <a:ext cx="370880" cy="278160"/>
          </a:xfrm>
          <a:prstGeom prst="rect">
            <a:avLst/>
          </a:prstGeom>
          <a:noFill/>
        </p:spPr>
      </p:pic>
      <p:sp>
        <p:nvSpPr>
          <p:cNvPr id="44" name="Obdélník 43"/>
          <p:cNvSpPr/>
          <p:nvPr userDrawn="1"/>
        </p:nvSpPr>
        <p:spPr>
          <a:xfrm>
            <a:off x="11856640" y="836712"/>
            <a:ext cx="335360" cy="6021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Zástupný symbol pro obsah 3"/>
          <p:cNvSpPr>
            <a:spLocks noGrp="1"/>
          </p:cNvSpPr>
          <p:nvPr>
            <p:ph sz="half" idx="2" hasCustomPrompt="1"/>
          </p:nvPr>
        </p:nvSpPr>
        <p:spPr>
          <a:xfrm>
            <a:off x="290149" y="4941168"/>
            <a:ext cx="2544000" cy="720080"/>
          </a:xfrm>
          <a:prstGeom prst="rect">
            <a:avLst/>
          </a:prstGeom>
        </p:spPr>
        <p:txBody>
          <a:bodyPr lIns="0" tIns="0" rIns="0" bIns="0" anchor="ctr" anchorCtr="0"/>
          <a:lstStyle>
            <a:lvl1pPr marL="0" indent="0">
              <a:buClr>
                <a:srgbClr val="5BB531"/>
              </a:buClr>
              <a:buSzPct val="125000"/>
              <a:buFont typeface="Arial" pitchFamily="34" charset="0"/>
              <a:buNone/>
              <a:defRPr sz="1400" b="0">
                <a:solidFill>
                  <a:schemeClr val="tx1"/>
                </a:solidFill>
                <a:latin typeface="+mn-lt"/>
                <a:cs typeface="Calibri" pitchFamily="34" charset="0"/>
              </a:defRPr>
            </a:lvl1pPr>
            <a:lvl2pPr marL="361950"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2pPr>
            <a:lvl3pPr marL="542925"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3pPr>
            <a:lvl4pPr marL="895350" indent="-171450">
              <a:buSzPct val="125000"/>
              <a:buFont typeface="Arial" pitchFamily="34" charset="0"/>
              <a:buChar char="•"/>
              <a:defRPr sz="1400">
                <a:solidFill>
                  <a:schemeClr val="tx1">
                    <a:lumMod val="65000"/>
                    <a:lumOff val="35000"/>
                  </a:schemeClr>
                </a:solidFill>
                <a:latin typeface="Calibri" pitchFamily="34" charset="0"/>
                <a:cs typeface="Calibri" pitchFamily="34" charset="0"/>
              </a:defRPr>
            </a:lvl4pPr>
            <a:lvl5pPr marL="1076325"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logo klienta</a:t>
            </a:r>
          </a:p>
        </p:txBody>
      </p:sp>
      <p:sp>
        <p:nvSpPr>
          <p:cNvPr id="25" name="Zástupný symbol pro text 24"/>
          <p:cNvSpPr>
            <a:spLocks noGrp="1"/>
          </p:cNvSpPr>
          <p:nvPr userDrawn="1">
            <p:ph type="body" sz="quarter" idx="11" hasCustomPrompt="1"/>
          </p:nvPr>
        </p:nvSpPr>
        <p:spPr>
          <a:xfrm>
            <a:off x="335360" y="5877273"/>
            <a:ext cx="11521280" cy="288032"/>
          </a:xfrm>
          <a:prstGeom prst="rect">
            <a:avLst/>
          </a:prstGeom>
        </p:spPr>
        <p:txBody>
          <a:bodyPr lIns="36000" tIns="0" rIns="36000" bIns="0"/>
          <a:lstStyle>
            <a:lvl1pPr algn="r">
              <a:buFontTx/>
              <a:buNone/>
              <a:defRPr sz="1600" b="1">
                <a:solidFill>
                  <a:schemeClr val="tx1"/>
                </a:solidFill>
                <a:latin typeface="+mn-lt"/>
              </a:defRPr>
            </a:lvl1pPr>
          </a:lstStyle>
          <a:p>
            <a:pPr lvl="0"/>
            <a:r>
              <a:rPr lang="cs-CZ" dirty="0"/>
              <a:t>Název klienta</a:t>
            </a:r>
          </a:p>
        </p:txBody>
      </p:sp>
      <p:sp>
        <p:nvSpPr>
          <p:cNvPr id="26" name="Zástupný symbol pro text 24"/>
          <p:cNvSpPr>
            <a:spLocks noGrp="1"/>
          </p:cNvSpPr>
          <p:nvPr userDrawn="1">
            <p:ph type="body" sz="quarter" idx="12" hasCustomPrompt="1"/>
          </p:nvPr>
        </p:nvSpPr>
        <p:spPr>
          <a:xfrm>
            <a:off x="335360" y="6165306"/>
            <a:ext cx="11521280" cy="288031"/>
          </a:xfrm>
          <a:prstGeom prst="rect">
            <a:avLst/>
          </a:prstGeom>
        </p:spPr>
        <p:txBody>
          <a:bodyPr lIns="36000" tIns="0" rIns="36000" bIns="0"/>
          <a:lstStyle>
            <a:lvl1pPr algn="r">
              <a:buFontTx/>
              <a:buNone/>
              <a:defRPr sz="1600" b="0">
                <a:solidFill>
                  <a:schemeClr val="tx1"/>
                </a:solidFill>
                <a:latin typeface="+mn-lt"/>
              </a:defRPr>
            </a:lvl1pPr>
          </a:lstStyle>
          <a:p>
            <a:pPr lvl="0"/>
            <a:r>
              <a:rPr lang="cs-CZ" dirty="0"/>
              <a:t>Datum</a:t>
            </a:r>
          </a:p>
        </p:txBody>
      </p:sp>
      <p:sp>
        <p:nvSpPr>
          <p:cNvPr id="23" name="Zástupný symbol pro text 22"/>
          <p:cNvSpPr>
            <a:spLocks noGrp="1"/>
          </p:cNvSpPr>
          <p:nvPr userDrawn="1">
            <p:ph type="body" sz="quarter" idx="10" hasCustomPrompt="1"/>
          </p:nvPr>
        </p:nvSpPr>
        <p:spPr>
          <a:xfrm>
            <a:off x="2832067" y="4941169"/>
            <a:ext cx="9024573" cy="720725"/>
          </a:xfrm>
          <a:prstGeom prst="rect">
            <a:avLst/>
          </a:prstGeom>
        </p:spPr>
        <p:txBody>
          <a:bodyPr lIns="36000" tIns="0" rIns="36000" bIns="0" anchor="ctr" anchorCtr="0"/>
          <a:lstStyle>
            <a:lvl1pPr marL="0" marR="0" indent="0" algn="r" defTabSz="914400" rtl="0" eaLnBrk="1" fontAlgn="base" latinLnBrk="0" hangingPunct="1">
              <a:lnSpc>
                <a:spcPct val="100000"/>
              </a:lnSpc>
              <a:spcBef>
                <a:spcPts val="0"/>
              </a:spcBef>
              <a:spcAft>
                <a:spcPct val="0"/>
              </a:spcAft>
              <a:buClrTx/>
              <a:buSzTx/>
              <a:buFont typeface="Arial" pitchFamily="34" charset="0"/>
              <a:buNone/>
              <a:tabLst/>
              <a:defRPr sz="2400" b="1" baseline="0">
                <a:solidFill>
                  <a:schemeClr val="accent1"/>
                </a:solidFill>
                <a:latin typeface="+mn-lt"/>
              </a:defRPr>
            </a:lvl1pPr>
          </a:lstStyle>
          <a:p>
            <a:pPr marL="0" marR="0" lvl="0" indent="0" algn="r" defTabSz="914400" rtl="0" eaLnBrk="1" fontAlgn="base" latinLnBrk="0" hangingPunct="1">
              <a:lnSpc>
                <a:spcPct val="100000"/>
              </a:lnSpc>
              <a:spcBef>
                <a:spcPts val="0"/>
              </a:spcBef>
              <a:spcAft>
                <a:spcPct val="0"/>
              </a:spcAft>
              <a:buClrTx/>
              <a:buSzTx/>
              <a:buFont typeface="Arial" pitchFamily="34" charset="0"/>
              <a:buNone/>
              <a:tabLst/>
              <a:defRPr/>
            </a:pPr>
            <a:r>
              <a:rPr lang="cs-CZ" dirty="0"/>
              <a:t>Titul dokumentu</a:t>
            </a:r>
          </a:p>
        </p:txBody>
      </p:sp>
      <p:sp>
        <p:nvSpPr>
          <p:cNvPr id="50" name="Obdélník 49"/>
          <p:cNvSpPr/>
          <p:nvPr userDrawn="1"/>
        </p:nvSpPr>
        <p:spPr>
          <a:xfrm>
            <a:off x="10081626" y="6533811"/>
            <a:ext cx="1871025" cy="261610"/>
          </a:xfrm>
          <a:prstGeom prst="rect">
            <a:avLst/>
          </a:prstGeom>
        </p:spPr>
        <p:txBody>
          <a:bodyPr wrap="none">
            <a:spAutoFit/>
          </a:bodyPr>
          <a:lstStyle/>
          <a:p>
            <a:pPr marL="0" lvl="1" algn="r">
              <a:spcBef>
                <a:spcPts val="1800"/>
              </a:spcBef>
            </a:pPr>
            <a:r>
              <a:rPr lang="cs-CZ" sz="1100" i="0" kern="1200" noProof="0">
                <a:solidFill>
                  <a:schemeClr val="tx1">
                    <a:lumMod val="65000"/>
                    <a:lumOff val="35000"/>
                  </a:schemeClr>
                </a:solidFill>
                <a:latin typeface="+mn-lt"/>
                <a:ea typeface="+mn-ea"/>
                <a:cs typeface="Times New Roman" charset="0"/>
              </a:rPr>
              <a:t>© ppm factum research s.r.o.</a:t>
            </a:r>
            <a:endParaRPr lang="en-US" sz="1100" i="0" kern="1200" noProof="0">
              <a:solidFill>
                <a:schemeClr val="tx1">
                  <a:lumMod val="65000"/>
                  <a:lumOff val="35000"/>
                </a:schemeClr>
              </a:solidFill>
              <a:latin typeface="+mn-lt"/>
              <a:ea typeface="+mn-ea"/>
              <a:cs typeface="Arial" pitchFamily="34" charset="0"/>
            </a:endParaRPr>
          </a:p>
        </p:txBody>
      </p:sp>
      <p:sp>
        <p:nvSpPr>
          <p:cNvPr id="51" name="Obdélník 50"/>
          <p:cNvSpPr/>
          <p:nvPr userDrawn="1"/>
        </p:nvSpPr>
        <p:spPr>
          <a:xfrm>
            <a:off x="216126" y="6534832"/>
            <a:ext cx="3982287" cy="261610"/>
          </a:xfrm>
          <a:prstGeom prst="rect">
            <a:avLst/>
          </a:prstGeom>
        </p:spPr>
        <p:txBody>
          <a:bodyPr wrap="none">
            <a:spAutoFit/>
          </a:bodyPr>
          <a:lstStyle/>
          <a:p>
            <a:pPr marL="0" lvl="1" algn="r">
              <a:spcBef>
                <a:spcPts val="1800"/>
              </a:spcBef>
            </a:pPr>
            <a:r>
              <a:rPr lang="en-US" sz="1100" i="0" kern="1200" noProof="0">
                <a:solidFill>
                  <a:schemeClr val="tx1">
                    <a:lumMod val="65000"/>
                    <a:lumOff val="35000"/>
                  </a:schemeClr>
                </a:solidFill>
                <a:latin typeface="+mn-lt"/>
                <a:ea typeface="+mn-ea"/>
                <a:cs typeface="Times New Roman" charset="0"/>
              </a:rPr>
              <a:t>Following standards of</a:t>
            </a:r>
            <a:r>
              <a:rPr lang="cs-CZ" sz="1100" i="0" kern="1200" noProof="0">
                <a:solidFill>
                  <a:schemeClr val="tx1">
                    <a:lumMod val="65000"/>
                    <a:lumOff val="35000"/>
                  </a:schemeClr>
                </a:solidFill>
                <a:latin typeface="+mn-lt"/>
                <a:ea typeface="+mn-ea"/>
                <a:cs typeface="Times New Roman" charset="0"/>
              </a:rPr>
              <a:t>	    		</a:t>
            </a:r>
            <a:r>
              <a:rPr lang="en-US" sz="1100" i="0" kern="1200" noProof="0">
                <a:solidFill>
                  <a:schemeClr val="tx1">
                    <a:lumMod val="65000"/>
                    <a:lumOff val="35000"/>
                  </a:schemeClr>
                </a:solidFill>
                <a:latin typeface="+mn-lt"/>
                <a:ea typeface="+mn-ea"/>
                <a:cs typeface="Times New Roman" charset="0"/>
              </a:rPr>
              <a:t> </a:t>
            </a:r>
            <a:endParaRPr lang="en-US" sz="1100" i="0" kern="1200" noProof="0">
              <a:solidFill>
                <a:schemeClr val="tx1">
                  <a:lumMod val="65000"/>
                  <a:lumOff val="35000"/>
                </a:schemeClr>
              </a:solidFill>
              <a:latin typeface="+mn-lt"/>
              <a:ea typeface="+mn-ea"/>
              <a:cs typeface="Arial" pitchFamily="34" charset="0"/>
            </a:endParaRPr>
          </a:p>
        </p:txBody>
      </p:sp>
      <p:pic>
        <p:nvPicPr>
          <p:cNvPr id="52" name="Picture 10"/>
          <p:cNvPicPr>
            <a:picLocks noChangeAspect="1" noChangeArrowheads="1"/>
          </p:cNvPicPr>
          <p:nvPr userDrawn="1"/>
        </p:nvPicPr>
        <p:blipFill>
          <a:blip r:embed="rId13" cstate="email"/>
          <a:srcRect/>
          <a:stretch>
            <a:fillRect/>
          </a:stretch>
        </p:blipFill>
        <p:spPr bwMode="auto">
          <a:xfrm>
            <a:off x="3146357" y="6530077"/>
            <a:ext cx="741399" cy="274590"/>
          </a:xfrm>
          <a:prstGeom prst="rect">
            <a:avLst/>
          </a:prstGeom>
          <a:noFill/>
          <a:ln w="9525">
            <a:noFill/>
            <a:miter lim="800000"/>
            <a:headEnd/>
            <a:tailEnd/>
          </a:ln>
        </p:spPr>
      </p:pic>
      <p:pic>
        <p:nvPicPr>
          <p:cNvPr id="53" name="obrázek 3" descr="http://www.conversition.com/wp-content/uploads/2011/02/esomar-logo.png"/>
          <p:cNvPicPr>
            <a:picLocks noChangeAspect="1" noChangeArrowheads="1"/>
          </p:cNvPicPr>
          <p:nvPr userDrawn="1"/>
        </p:nvPicPr>
        <p:blipFill>
          <a:blip r:embed="rId14" cstate="email"/>
          <a:srcRect/>
          <a:stretch>
            <a:fillRect/>
          </a:stretch>
        </p:blipFill>
        <p:spPr bwMode="auto">
          <a:xfrm>
            <a:off x="2159563" y="6585201"/>
            <a:ext cx="764520" cy="1905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Úvodní slide">
    <p:spTree>
      <p:nvGrpSpPr>
        <p:cNvPr id="1" name=""/>
        <p:cNvGrpSpPr/>
        <p:nvPr/>
      </p:nvGrpSpPr>
      <p:grpSpPr>
        <a:xfrm>
          <a:off x="0" y="0"/>
          <a:ext cx="0" cy="0"/>
          <a:chOff x="0" y="0"/>
          <a:chExt cx="0" cy="0"/>
        </a:xfrm>
      </p:grpSpPr>
      <p:sp>
        <p:nvSpPr>
          <p:cNvPr id="25" name="Zástupný symbol pro text 24"/>
          <p:cNvSpPr>
            <a:spLocks noGrp="1"/>
          </p:cNvSpPr>
          <p:nvPr userDrawn="1">
            <p:ph type="body" sz="quarter" idx="11" hasCustomPrompt="1"/>
          </p:nvPr>
        </p:nvSpPr>
        <p:spPr>
          <a:xfrm>
            <a:off x="335360" y="5877273"/>
            <a:ext cx="11521280" cy="288032"/>
          </a:xfrm>
          <a:prstGeom prst="rect">
            <a:avLst/>
          </a:prstGeom>
        </p:spPr>
        <p:txBody>
          <a:bodyPr lIns="36000" tIns="0" rIns="36000" bIns="0"/>
          <a:lstStyle>
            <a:lvl1pPr algn="r">
              <a:buFontTx/>
              <a:buNone/>
              <a:defRPr sz="1600" b="1">
                <a:solidFill>
                  <a:schemeClr val="tx1"/>
                </a:solidFill>
              </a:defRPr>
            </a:lvl1pPr>
          </a:lstStyle>
          <a:p>
            <a:pPr lvl="0"/>
            <a:r>
              <a:rPr lang="cs-CZ" dirty="0"/>
              <a:t>Název klienta</a:t>
            </a:r>
          </a:p>
        </p:txBody>
      </p:sp>
      <p:sp>
        <p:nvSpPr>
          <p:cNvPr id="26" name="Zástupný symbol pro text 24"/>
          <p:cNvSpPr>
            <a:spLocks noGrp="1"/>
          </p:cNvSpPr>
          <p:nvPr userDrawn="1">
            <p:ph type="body" sz="quarter" idx="12" hasCustomPrompt="1"/>
          </p:nvPr>
        </p:nvSpPr>
        <p:spPr>
          <a:xfrm>
            <a:off x="335360" y="6165306"/>
            <a:ext cx="11521280" cy="288031"/>
          </a:xfrm>
          <a:prstGeom prst="rect">
            <a:avLst/>
          </a:prstGeom>
        </p:spPr>
        <p:txBody>
          <a:bodyPr lIns="36000" tIns="0" rIns="36000" bIns="0"/>
          <a:lstStyle>
            <a:lvl1pPr algn="r">
              <a:buFontTx/>
              <a:buNone/>
              <a:defRPr sz="1600" b="0">
                <a:solidFill>
                  <a:schemeClr val="tx1"/>
                </a:solidFill>
              </a:defRPr>
            </a:lvl1pPr>
          </a:lstStyle>
          <a:p>
            <a:pPr lvl="0"/>
            <a:r>
              <a:rPr lang="cs-CZ" dirty="0"/>
              <a:t>Datum</a:t>
            </a:r>
          </a:p>
        </p:txBody>
      </p:sp>
      <p:sp>
        <p:nvSpPr>
          <p:cNvPr id="23" name="Zástupný symbol pro text 22"/>
          <p:cNvSpPr>
            <a:spLocks noGrp="1"/>
          </p:cNvSpPr>
          <p:nvPr userDrawn="1">
            <p:ph type="body" sz="quarter" idx="10" hasCustomPrompt="1"/>
          </p:nvPr>
        </p:nvSpPr>
        <p:spPr>
          <a:xfrm>
            <a:off x="2832067" y="4941169"/>
            <a:ext cx="9024573" cy="720725"/>
          </a:xfrm>
          <a:prstGeom prst="rect">
            <a:avLst/>
          </a:prstGeom>
        </p:spPr>
        <p:txBody>
          <a:bodyPr lIns="36000" tIns="0" rIns="36000" bIns="0" anchor="ctr" anchorCtr="0"/>
          <a:lstStyle>
            <a:lvl1pPr marL="0" marR="0" indent="0" algn="r" defTabSz="914400" rtl="0" eaLnBrk="1" fontAlgn="base" latinLnBrk="0" hangingPunct="1">
              <a:lnSpc>
                <a:spcPct val="100000"/>
              </a:lnSpc>
              <a:spcBef>
                <a:spcPts val="0"/>
              </a:spcBef>
              <a:spcAft>
                <a:spcPct val="0"/>
              </a:spcAft>
              <a:buClrTx/>
              <a:buSzTx/>
              <a:buFont typeface="Arial" pitchFamily="34" charset="0"/>
              <a:buNone/>
              <a:tabLst/>
              <a:defRPr sz="2400" b="1" baseline="0">
                <a:solidFill>
                  <a:srgbClr val="5BB531"/>
                </a:solidFill>
                <a:latin typeface="+mn-lt"/>
              </a:defRPr>
            </a:lvl1pPr>
          </a:lstStyle>
          <a:p>
            <a:pPr marL="0" marR="0" lvl="0" indent="0" algn="r" defTabSz="914400" rtl="0" eaLnBrk="1" fontAlgn="base" latinLnBrk="0" hangingPunct="1">
              <a:lnSpc>
                <a:spcPct val="100000"/>
              </a:lnSpc>
              <a:spcBef>
                <a:spcPts val="0"/>
              </a:spcBef>
              <a:spcAft>
                <a:spcPct val="0"/>
              </a:spcAft>
              <a:buClrTx/>
              <a:buSzTx/>
              <a:buFont typeface="Arial" pitchFamily="34" charset="0"/>
              <a:buNone/>
              <a:tabLst/>
              <a:defRPr/>
            </a:pPr>
            <a:r>
              <a:rPr lang="cs-CZ" dirty="0"/>
              <a:t>Titul dokumentu</a:t>
            </a:r>
          </a:p>
        </p:txBody>
      </p:sp>
      <p:sp>
        <p:nvSpPr>
          <p:cNvPr id="16" name="Zástupný symbol pro obsah 3"/>
          <p:cNvSpPr>
            <a:spLocks noGrp="1"/>
          </p:cNvSpPr>
          <p:nvPr>
            <p:ph sz="half" idx="2" hasCustomPrompt="1"/>
          </p:nvPr>
        </p:nvSpPr>
        <p:spPr>
          <a:xfrm>
            <a:off x="290149" y="4941168"/>
            <a:ext cx="2544000" cy="720080"/>
          </a:xfrm>
          <a:prstGeom prst="rect">
            <a:avLst/>
          </a:prstGeom>
        </p:spPr>
        <p:txBody>
          <a:bodyPr lIns="0" tIns="0" rIns="0" bIns="0" anchor="ctr" anchorCtr="0"/>
          <a:lstStyle>
            <a:lvl1pPr marL="0" indent="0">
              <a:buClr>
                <a:srgbClr val="5BB531"/>
              </a:buClr>
              <a:buSzPct val="125000"/>
              <a:buFont typeface="Arial" pitchFamily="34" charset="0"/>
              <a:buNone/>
              <a:defRPr sz="1400" b="0">
                <a:solidFill>
                  <a:schemeClr val="tx1">
                    <a:lumMod val="65000"/>
                    <a:lumOff val="35000"/>
                  </a:schemeClr>
                </a:solidFill>
                <a:latin typeface="Calibri" pitchFamily="34" charset="0"/>
                <a:cs typeface="Calibri" pitchFamily="34" charset="0"/>
              </a:defRPr>
            </a:lvl1pPr>
            <a:lvl2pPr marL="361950"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2pPr>
            <a:lvl3pPr marL="542925"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3pPr>
            <a:lvl4pPr marL="895350" indent="-171450">
              <a:buSzPct val="125000"/>
              <a:buFont typeface="Arial" pitchFamily="34" charset="0"/>
              <a:buChar char="•"/>
              <a:defRPr sz="1400">
                <a:solidFill>
                  <a:schemeClr val="tx1">
                    <a:lumMod val="65000"/>
                    <a:lumOff val="35000"/>
                  </a:schemeClr>
                </a:solidFill>
                <a:latin typeface="Calibri" pitchFamily="34" charset="0"/>
                <a:cs typeface="Calibri" pitchFamily="34" charset="0"/>
              </a:defRPr>
            </a:lvl4pPr>
            <a:lvl5pPr marL="1076325"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logo klienta</a:t>
            </a:r>
          </a:p>
        </p:txBody>
      </p:sp>
      <p:pic>
        <p:nvPicPr>
          <p:cNvPr id="17" name="Obrázek 16" descr="Nový obrázek (21)a.jpg"/>
          <p:cNvPicPr>
            <a:picLocks noChangeAspect="1"/>
          </p:cNvPicPr>
          <p:nvPr userDrawn="1"/>
        </p:nvPicPr>
        <p:blipFill>
          <a:blip r:embed="rId2" cstate="email">
            <a:lum bright="40000" contrast="-50000"/>
          </a:blip>
          <a:stretch>
            <a:fillRect/>
          </a:stretch>
        </p:blipFill>
        <p:spPr>
          <a:xfrm>
            <a:off x="274185" y="853339"/>
            <a:ext cx="11582455" cy="4032327"/>
          </a:xfrm>
          <a:prstGeom prst="rect">
            <a:avLst/>
          </a:prstGeom>
        </p:spPr>
      </p:pic>
      <p:sp>
        <p:nvSpPr>
          <p:cNvPr id="21" name="Obdélník 20"/>
          <p:cNvSpPr/>
          <p:nvPr userDrawn="1"/>
        </p:nvSpPr>
        <p:spPr>
          <a:xfrm>
            <a:off x="10081626" y="6533811"/>
            <a:ext cx="1871025" cy="261610"/>
          </a:xfrm>
          <a:prstGeom prst="rect">
            <a:avLst/>
          </a:prstGeom>
        </p:spPr>
        <p:txBody>
          <a:bodyPr wrap="none">
            <a:spAutoFit/>
          </a:bodyPr>
          <a:lstStyle/>
          <a:p>
            <a:pPr marL="0" lvl="1" algn="r">
              <a:spcBef>
                <a:spcPts val="1800"/>
              </a:spcBef>
            </a:pPr>
            <a:r>
              <a:rPr lang="cs-CZ" sz="1100" i="0" kern="1200" noProof="0">
                <a:solidFill>
                  <a:schemeClr val="tx1">
                    <a:lumMod val="65000"/>
                    <a:lumOff val="35000"/>
                  </a:schemeClr>
                </a:solidFill>
                <a:latin typeface="+mn-lt"/>
                <a:ea typeface="+mn-ea"/>
                <a:cs typeface="Times New Roman" charset="0"/>
              </a:rPr>
              <a:t>© ppm factum research s.r.o.</a:t>
            </a:r>
            <a:endParaRPr lang="en-US" sz="1100" i="0" kern="1200" noProof="0">
              <a:solidFill>
                <a:schemeClr val="tx1">
                  <a:lumMod val="65000"/>
                  <a:lumOff val="35000"/>
                </a:schemeClr>
              </a:solidFill>
              <a:latin typeface="+mn-lt"/>
              <a:ea typeface="+mn-ea"/>
              <a:cs typeface="Arial" pitchFamily="34" charset="0"/>
            </a:endParaRPr>
          </a:p>
        </p:txBody>
      </p:sp>
      <p:sp>
        <p:nvSpPr>
          <p:cNvPr id="12" name="Obdélník 11"/>
          <p:cNvSpPr/>
          <p:nvPr userDrawn="1"/>
        </p:nvSpPr>
        <p:spPr>
          <a:xfrm>
            <a:off x="216126" y="6534832"/>
            <a:ext cx="3982287" cy="261610"/>
          </a:xfrm>
          <a:prstGeom prst="rect">
            <a:avLst/>
          </a:prstGeom>
        </p:spPr>
        <p:txBody>
          <a:bodyPr wrap="none">
            <a:spAutoFit/>
          </a:bodyPr>
          <a:lstStyle/>
          <a:p>
            <a:pPr marL="0" lvl="1" algn="r">
              <a:spcBef>
                <a:spcPts val="1800"/>
              </a:spcBef>
            </a:pPr>
            <a:r>
              <a:rPr lang="en-US" sz="1100" i="0" kern="1200" noProof="0">
                <a:solidFill>
                  <a:schemeClr val="tx1">
                    <a:lumMod val="65000"/>
                    <a:lumOff val="35000"/>
                  </a:schemeClr>
                </a:solidFill>
                <a:latin typeface="+mn-lt"/>
                <a:ea typeface="+mn-ea"/>
                <a:cs typeface="Times New Roman" charset="0"/>
              </a:rPr>
              <a:t>Following standards of</a:t>
            </a:r>
            <a:r>
              <a:rPr lang="cs-CZ" sz="1100" i="0" kern="1200" noProof="0">
                <a:solidFill>
                  <a:schemeClr val="tx1">
                    <a:lumMod val="65000"/>
                    <a:lumOff val="35000"/>
                  </a:schemeClr>
                </a:solidFill>
                <a:latin typeface="+mn-lt"/>
                <a:ea typeface="+mn-ea"/>
                <a:cs typeface="Times New Roman" charset="0"/>
              </a:rPr>
              <a:t>	    		</a:t>
            </a:r>
            <a:r>
              <a:rPr lang="en-US" sz="1100" i="0" kern="1200" noProof="0">
                <a:solidFill>
                  <a:schemeClr val="tx1">
                    <a:lumMod val="65000"/>
                    <a:lumOff val="35000"/>
                  </a:schemeClr>
                </a:solidFill>
                <a:latin typeface="+mn-lt"/>
                <a:ea typeface="+mn-ea"/>
                <a:cs typeface="Times New Roman" charset="0"/>
              </a:rPr>
              <a:t> </a:t>
            </a:r>
            <a:endParaRPr lang="en-US" sz="1100" i="0" kern="1200" noProof="0">
              <a:solidFill>
                <a:schemeClr val="tx1">
                  <a:lumMod val="65000"/>
                  <a:lumOff val="35000"/>
                </a:schemeClr>
              </a:solidFill>
              <a:latin typeface="+mn-lt"/>
              <a:ea typeface="+mn-ea"/>
              <a:cs typeface="Arial" pitchFamily="34" charset="0"/>
            </a:endParaRPr>
          </a:p>
        </p:txBody>
      </p:sp>
      <p:pic>
        <p:nvPicPr>
          <p:cNvPr id="13" name="Picture 10"/>
          <p:cNvPicPr>
            <a:picLocks noChangeAspect="1" noChangeArrowheads="1"/>
          </p:cNvPicPr>
          <p:nvPr userDrawn="1"/>
        </p:nvPicPr>
        <p:blipFill>
          <a:blip r:embed="rId3" cstate="email"/>
          <a:srcRect/>
          <a:stretch>
            <a:fillRect/>
          </a:stretch>
        </p:blipFill>
        <p:spPr bwMode="auto">
          <a:xfrm>
            <a:off x="3146357" y="6530077"/>
            <a:ext cx="741399" cy="274590"/>
          </a:xfrm>
          <a:prstGeom prst="rect">
            <a:avLst/>
          </a:prstGeom>
          <a:noFill/>
          <a:ln w="9525">
            <a:noFill/>
            <a:miter lim="800000"/>
            <a:headEnd/>
            <a:tailEnd/>
          </a:ln>
        </p:spPr>
      </p:pic>
      <p:pic>
        <p:nvPicPr>
          <p:cNvPr id="14" name="obrázek 3" descr="http://www.conversition.com/wp-content/uploads/2011/02/esomar-logo.png"/>
          <p:cNvPicPr>
            <a:picLocks noChangeAspect="1" noChangeArrowheads="1"/>
          </p:cNvPicPr>
          <p:nvPr userDrawn="1"/>
        </p:nvPicPr>
        <p:blipFill>
          <a:blip r:embed="rId4" cstate="email"/>
          <a:srcRect/>
          <a:stretch>
            <a:fillRect/>
          </a:stretch>
        </p:blipFill>
        <p:spPr bwMode="auto">
          <a:xfrm>
            <a:off x="2159563" y="6585201"/>
            <a:ext cx="764520" cy="1905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ředělový slide">
    <p:spTree>
      <p:nvGrpSpPr>
        <p:cNvPr id="1" name=""/>
        <p:cNvGrpSpPr/>
        <p:nvPr/>
      </p:nvGrpSpPr>
      <p:grpSpPr>
        <a:xfrm>
          <a:off x="0" y="0"/>
          <a:ext cx="0" cy="0"/>
          <a:chOff x="0" y="0"/>
          <a:chExt cx="0" cy="0"/>
        </a:xfrm>
      </p:grpSpPr>
      <p:sp>
        <p:nvSpPr>
          <p:cNvPr id="7" name="Ovál 5"/>
          <p:cNvSpPr/>
          <p:nvPr userDrawn="1"/>
        </p:nvSpPr>
        <p:spPr>
          <a:xfrm>
            <a:off x="7824608" y="2348880"/>
            <a:ext cx="3744000" cy="280831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Nadpis 1"/>
          <p:cNvSpPr>
            <a:spLocks noGrp="1"/>
          </p:cNvSpPr>
          <p:nvPr>
            <p:ph type="title"/>
          </p:nvPr>
        </p:nvSpPr>
        <p:spPr>
          <a:xfrm>
            <a:off x="528501" y="5229200"/>
            <a:ext cx="11040107" cy="1224136"/>
          </a:xfrm>
          <a:prstGeom prst="rect">
            <a:avLst/>
          </a:prstGeom>
          <a:noFill/>
        </p:spPr>
        <p:txBody>
          <a:bodyPr lIns="36000" tIns="36000" rIns="36000" bIns="36000" anchor="t" anchorCtr="0"/>
          <a:lstStyle>
            <a:lvl1pPr algn="r">
              <a:defRPr lang="cs-CZ" sz="4000" b="1" kern="1200" noProof="0" dirty="0">
                <a:solidFill>
                  <a:schemeClr val="accent1"/>
                </a:solidFill>
                <a:latin typeface="+mj-lt"/>
                <a:ea typeface="+mn-ea"/>
                <a:cs typeface="Arial" pitchFamily="34" charset="0"/>
              </a:defRPr>
            </a:lvl1pPr>
          </a:lstStyle>
          <a:p>
            <a:r>
              <a:rPr lang="cs-CZ" noProof="0"/>
              <a:t>Klepnutím lze upravit styl předlohy nadpisů.</a:t>
            </a:r>
            <a:endParaRPr lang="cs-CZ"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ředělový slide">
    <p:spTree>
      <p:nvGrpSpPr>
        <p:cNvPr id="1" name=""/>
        <p:cNvGrpSpPr/>
        <p:nvPr/>
      </p:nvGrpSpPr>
      <p:grpSpPr>
        <a:xfrm>
          <a:off x="0" y="0"/>
          <a:ext cx="0" cy="0"/>
          <a:chOff x="0" y="0"/>
          <a:chExt cx="0" cy="0"/>
        </a:xfrm>
      </p:grpSpPr>
      <p:sp>
        <p:nvSpPr>
          <p:cNvPr id="7" name="Ovál 5"/>
          <p:cNvSpPr/>
          <p:nvPr userDrawn="1"/>
        </p:nvSpPr>
        <p:spPr>
          <a:xfrm>
            <a:off x="8904312" y="2348880"/>
            <a:ext cx="2664296" cy="2808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1"/>
              </a:solidFill>
            </a:endParaRPr>
          </a:p>
        </p:txBody>
      </p:sp>
      <p:sp>
        <p:nvSpPr>
          <p:cNvPr id="9" name="Nadpis 1"/>
          <p:cNvSpPr>
            <a:spLocks noGrp="1"/>
          </p:cNvSpPr>
          <p:nvPr>
            <p:ph type="title"/>
          </p:nvPr>
        </p:nvSpPr>
        <p:spPr>
          <a:xfrm>
            <a:off x="528501" y="5229200"/>
            <a:ext cx="11040107" cy="1224136"/>
          </a:xfrm>
          <a:prstGeom prst="rect">
            <a:avLst/>
          </a:prstGeom>
          <a:noFill/>
        </p:spPr>
        <p:txBody>
          <a:bodyPr lIns="36000" tIns="36000" rIns="36000" bIns="36000" anchor="t" anchorCtr="0"/>
          <a:lstStyle>
            <a:lvl1pPr algn="r">
              <a:defRPr lang="cs-CZ" sz="4000" b="1" kern="1200" noProof="0" dirty="0">
                <a:solidFill>
                  <a:schemeClr val="accent1"/>
                </a:solidFill>
                <a:latin typeface="+mj-lt"/>
                <a:ea typeface="+mn-ea"/>
                <a:cs typeface="Arial" pitchFamily="34" charset="0"/>
              </a:defRPr>
            </a:lvl1pPr>
          </a:lstStyle>
          <a:p>
            <a:r>
              <a:rPr lang="cs-CZ" noProof="0"/>
              <a:t>Klepnutím lze upravit styl předlohy nadpisů.</a:t>
            </a:r>
            <a:endParaRPr lang="cs-CZ" noProof="0" dirty="0"/>
          </a:p>
        </p:txBody>
      </p:sp>
      <p:sp>
        <p:nvSpPr>
          <p:cNvPr id="6" name="Zástupný symbol pro text 2"/>
          <p:cNvSpPr>
            <a:spLocks noGrp="1"/>
          </p:cNvSpPr>
          <p:nvPr>
            <p:ph type="body" idx="1"/>
          </p:nvPr>
        </p:nvSpPr>
        <p:spPr>
          <a:xfrm>
            <a:off x="7824192" y="2348880"/>
            <a:ext cx="3744416" cy="2808312"/>
          </a:xfrm>
          <a:prstGeom prst="rect">
            <a:avLst/>
          </a:prstGeom>
        </p:spPr>
        <p:txBody>
          <a:bodyPr lIns="36000" tIns="36000" rIns="36000" bIns="36000" anchor="ctr" anchorCtr="0"/>
          <a:lstStyle>
            <a:lvl1pPr marL="0" indent="0" algn="ctr">
              <a:buNone/>
              <a:tabLst>
                <a:tab pos="8697913" algn="r"/>
              </a:tabLst>
              <a:defRPr lang="cs-CZ" sz="3200" kern="1200" noProof="0" dirty="0" smtClean="0">
                <a:solidFill>
                  <a:schemeClr val="bg1"/>
                </a:solidFill>
                <a:latin typeface="+mj-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ředělový slide">
    <p:spTree>
      <p:nvGrpSpPr>
        <p:cNvPr id="1" name=""/>
        <p:cNvGrpSpPr/>
        <p:nvPr/>
      </p:nvGrpSpPr>
      <p:grpSpPr>
        <a:xfrm>
          <a:off x="0" y="0"/>
          <a:ext cx="0" cy="0"/>
          <a:chOff x="0" y="0"/>
          <a:chExt cx="0" cy="0"/>
        </a:xfrm>
      </p:grpSpPr>
      <p:sp>
        <p:nvSpPr>
          <p:cNvPr id="9" name="Nadpis 1"/>
          <p:cNvSpPr>
            <a:spLocks noGrp="1"/>
          </p:cNvSpPr>
          <p:nvPr>
            <p:ph type="title"/>
          </p:nvPr>
        </p:nvSpPr>
        <p:spPr>
          <a:xfrm>
            <a:off x="528501" y="5229200"/>
            <a:ext cx="11040107" cy="1224136"/>
          </a:xfrm>
          <a:prstGeom prst="rect">
            <a:avLst/>
          </a:prstGeom>
          <a:noFill/>
        </p:spPr>
        <p:txBody>
          <a:bodyPr lIns="36000" tIns="36000" rIns="36000" bIns="36000" anchor="t" anchorCtr="0"/>
          <a:lstStyle>
            <a:lvl1pPr algn="r">
              <a:defRPr lang="cs-CZ" sz="4000" b="1" kern="1200" noProof="0" dirty="0">
                <a:solidFill>
                  <a:schemeClr val="accent1"/>
                </a:solidFill>
                <a:latin typeface="+mj-lt"/>
                <a:ea typeface="+mn-ea"/>
                <a:cs typeface="Arial" pitchFamily="34" charset="0"/>
              </a:defRPr>
            </a:lvl1pPr>
          </a:lstStyle>
          <a:p>
            <a:r>
              <a:rPr lang="cs-CZ" noProof="0"/>
              <a:t>Klepnutím lze upravit styl předlohy nadpisů.</a:t>
            </a:r>
            <a:endParaRPr lang="cs-CZ" noProof="0" dirty="0"/>
          </a:p>
        </p:txBody>
      </p:sp>
      <p:sp>
        <p:nvSpPr>
          <p:cNvPr id="8" name="Zástupný symbol pro obsah 3"/>
          <p:cNvSpPr>
            <a:spLocks noGrp="1"/>
          </p:cNvSpPr>
          <p:nvPr>
            <p:ph sz="half" idx="2" hasCustomPrompt="1"/>
          </p:nvPr>
        </p:nvSpPr>
        <p:spPr>
          <a:xfrm>
            <a:off x="7536160" y="2276872"/>
            <a:ext cx="4153859" cy="3096344"/>
          </a:xfrm>
          <a:prstGeom prst="rect">
            <a:avLst/>
          </a:prstGeom>
        </p:spPr>
        <p:txBody>
          <a:bodyPr lIns="0" tIns="0" rIns="0" bIns="0" anchor="ctr" anchorCtr="0"/>
          <a:lstStyle>
            <a:lvl1pPr marL="0" indent="0" algn="ctr">
              <a:buClr>
                <a:srgbClr val="5BB531"/>
              </a:buClr>
              <a:buSzPct val="125000"/>
              <a:buFont typeface="Arial" pitchFamily="34" charset="0"/>
              <a:buNone/>
              <a:defRPr sz="1400" b="0">
                <a:solidFill>
                  <a:schemeClr val="tx1">
                    <a:lumMod val="65000"/>
                    <a:lumOff val="35000"/>
                  </a:schemeClr>
                </a:solidFill>
                <a:latin typeface="Calibri" pitchFamily="34" charset="0"/>
                <a:cs typeface="Calibri" pitchFamily="34" charset="0"/>
              </a:defRPr>
            </a:lvl1pPr>
            <a:lvl2pPr marL="361950"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2pPr>
            <a:lvl3pPr marL="542925"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3pPr>
            <a:lvl4pPr marL="895350" indent="-171450">
              <a:buSzPct val="125000"/>
              <a:buFont typeface="Arial" pitchFamily="34" charset="0"/>
              <a:buChar char="•"/>
              <a:defRPr sz="1400">
                <a:solidFill>
                  <a:schemeClr val="tx1">
                    <a:lumMod val="65000"/>
                    <a:lumOff val="35000"/>
                  </a:schemeClr>
                </a:solidFill>
                <a:latin typeface="Calibri" pitchFamily="34" charset="0"/>
                <a:cs typeface="Calibri" pitchFamily="34" charset="0"/>
              </a:defRPr>
            </a:lvl4pPr>
            <a:lvl5pPr marL="1076325"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obrázek</a:t>
            </a:r>
          </a:p>
        </p:txBody>
      </p:sp>
      <p:sp>
        <p:nvSpPr>
          <p:cNvPr id="6" name="Zástupný symbol pro text 22"/>
          <p:cNvSpPr>
            <a:spLocks noGrp="1"/>
          </p:cNvSpPr>
          <p:nvPr userDrawn="1">
            <p:ph type="body" sz="quarter" idx="11"/>
          </p:nvPr>
        </p:nvSpPr>
        <p:spPr>
          <a:xfrm>
            <a:off x="6781415" y="1591180"/>
            <a:ext cx="5760000" cy="4320000"/>
          </a:xfrm>
          <a:prstGeom prst="donut">
            <a:avLst>
              <a:gd name="adj" fmla="val 17941"/>
            </a:avLst>
          </a:prstGeom>
          <a:gradFill flip="none" rotWithShape="1">
            <a:gsLst>
              <a:gs pos="0">
                <a:srgbClr val="5BB531"/>
              </a:gs>
              <a:gs pos="45000">
                <a:schemeClr val="bg1"/>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r>
              <a:rPr lang="cs-CZ"/>
              <a:t>Klepnutím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descr="C:\Users\fous\Desktop\ppm-factum_logo.png"/>
          <p:cNvPicPr>
            <a:picLocks noChangeAspect="1" noChangeArrowheads="1"/>
          </p:cNvPicPr>
          <p:nvPr/>
        </p:nvPicPr>
        <p:blipFill>
          <a:blip r:embed="rId23" cstate="email"/>
          <a:srcRect/>
          <a:stretch>
            <a:fillRect/>
          </a:stretch>
        </p:blipFill>
        <p:spPr bwMode="auto">
          <a:xfrm>
            <a:off x="10848528" y="116632"/>
            <a:ext cx="1200133" cy="604310"/>
          </a:xfrm>
          <a:prstGeom prst="rect">
            <a:avLst/>
          </a:prstGeom>
          <a:noFill/>
        </p:spPr>
      </p:pic>
    </p:spTree>
  </p:cSld>
  <p:clrMap bg1="lt1" tx1="dk1" bg2="lt2" tx2="dk2" accent1="accent1" accent2="accent2" accent3="accent3" accent4="accent4" accent5="accent5" accent6="accent6" hlink="hlink" folHlink="folHlink"/>
  <p:sldLayoutIdLst>
    <p:sldLayoutId id="2147483942" r:id="rId1"/>
    <p:sldLayoutId id="2147483803" r:id="rId2"/>
    <p:sldLayoutId id="2147483937" r:id="rId3"/>
    <p:sldLayoutId id="2147483938" r:id="rId4"/>
    <p:sldLayoutId id="2147483922" r:id="rId5"/>
    <p:sldLayoutId id="2147483802" r:id="rId6"/>
    <p:sldLayoutId id="2147483943" r:id="rId7"/>
    <p:sldLayoutId id="2147483944" r:id="rId8"/>
    <p:sldLayoutId id="2147483960" r:id="rId9"/>
    <p:sldLayoutId id="2147483947"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58" r:id="rId20"/>
    <p:sldLayoutId id="2147483959" r:id="rId2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google.cz/url?sa=i&amp;rct=j&amp;q=&amp;esrc=s&amp;source=images&amp;cd=&amp;cad=rja&amp;uact=8&amp;ved=2ahUKEwiSj7Wtx_HbAhVN6aQKHbuODj0QjRx6BAgBEAU&amp;url=http://www.iprpraha.cz/clanek/380/logo-ke-stazeni&amp;psig=AOvVaw3ZG8oCEVKPdC38_w6_N1pZ&amp;ust=153011033472234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86.png"/></Relationships>
</file>

<file path=ppt/slides/_rels/slide6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7.xml"/><Relationship Id="rId4" Type="http://schemas.openxmlformats.org/officeDocument/2006/relationships/image" Target="../media/image94.png"/></Relationships>
</file>

<file path=ppt/slides/_rels/slide7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8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Zástupný symbol pro text 1"/>
          <p:cNvSpPr>
            <a:spLocks noGrp="1"/>
          </p:cNvSpPr>
          <p:nvPr>
            <p:ph type="body" sz="quarter" idx="11"/>
          </p:nvPr>
        </p:nvSpPr>
        <p:spPr>
          <a:xfrm>
            <a:off x="3287687" y="5877273"/>
            <a:ext cx="8712967" cy="288032"/>
          </a:xfrm>
        </p:spPr>
        <p:txBody>
          <a:bodyPr/>
          <a:lstStyle/>
          <a:p>
            <a:r>
              <a:rPr lang="cs-CZ" dirty="0">
                <a:solidFill>
                  <a:schemeClr val="tx2"/>
                </a:solidFill>
              </a:rPr>
              <a:t>Institut plánování a rozvoje hl. m. Prahy</a:t>
            </a:r>
          </a:p>
        </p:txBody>
      </p:sp>
      <p:sp>
        <p:nvSpPr>
          <p:cNvPr id="3" name="Zástupný symbol pro text 2"/>
          <p:cNvSpPr>
            <a:spLocks noGrp="1"/>
          </p:cNvSpPr>
          <p:nvPr>
            <p:ph type="body" sz="quarter" idx="12"/>
          </p:nvPr>
        </p:nvSpPr>
        <p:spPr>
          <a:xfrm>
            <a:off x="3287687" y="6165306"/>
            <a:ext cx="8712966" cy="288031"/>
          </a:xfrm>
        </p:spPr>
        <p:txBody>
          <a:bodyPr/>
          <a:lstStyle/>
          <a:p>
            <a:r>
              <a:rPr lang="cs-CZ" dirty="0" smtClean="0">
                <a:solidFill>
                  <a:schemeClr val="tx2"/>
                </a:solidFill>
              </a:rPr>
              <a:t>22. </a:t>
            </a:r>
            <a:r>
              <a:rPr lang="cs-CZ" dirty="0">
                <a:solidFill>
                  <a:schemeClr val="tx2"/>
                </a:solidFill>
              </a:rPr>
              <a:t>11. 2022</a:t>
            </a:r>
          </a:p>
          <a:p>
            <a:endParaRPr lang="cs-CZ" dirty="0"/>
          </a:p>
        </p:txBody>
      </p:sp>
      <p:sp>
        <p:nvSpPr>
          <p:cNvPr id="9" name="Zástupný symbol pro text 3"/>
          <p:cNvSpPr>
            <a:spLocks noGrp="1"/>
          </p:cNvSpPr>
          <p:nvPr>
            <p:ph type="body" sz="quarter" idx="10"/>
          </p:nvPr>
        </p:nvSpPr>
        <p:spPr>
          <a:xfrm>
            <a:off x="4727848" y="5085184"/>
            <a:ext cx="7272807" cy="792088"/>
          </a:xfrm>
        </p:spPr>
        <p:txBody>
          <a:bodyPr/>
          <a:lstStyle/>
          <a:p>
            <a:r>
              <a:rPr lang="cs-CZ" sz="2000" dirty="0">
                <a:solidFill>
                  <a:srgbClr val="5AB432"/>
                </a:solidFill>
              </a:rPr>
              <a:t>Spokojenost obyvatel hl. m. Prahy</a:t>
            </a:r>
            <a:endParaRPr lang="cs-CZ" sz="1800" dirty="0">
              <a:solidFill>
                <a:srgbClr val="5AB432"/>
              </a:solidFill>
            </a:endParaRPr>
          </a:p>
        </p:txBody>
      </p:sp>
      <p:pic>
        <p:nvPicPr>
          <p:cNvPr id="5" name="Picture 2" descr="Výsledek obrázku pro ipr praha logo">
            <a:hlinkClick r:id="rId2"/>
          </p:cNvPr>
          <p:cNvPicPr>
            <a:picLocks noChangeAspect="1" noChangeArrowheads="1"/>
          </p:cNvPicPr>
          <p:nvPr/>
        </p:nvPicPr>
        <p:blipFill>
          <a:blip r:embed="rId3" cstate="print"/>
          <a:srcRect/>
          <a:stretch>
            <a:fillRect/>
          </a:stretch>
        </p:blipFill>
        <p:spPr bwMode="auto">
          <a:xfrm>
            <a:off x="1631505" y="5167607"/>
            <a:ext cx="1957333" cy="704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idx="1"/>
          </p:nvPr>
        </p:nvSpPr>
        <p:spPr>
          <a:xfrm>
            <a:off x="8832304" y="2348880"/>
            <a:ext cx="2736304" cy="2808312"/>
          </a:xfrm>
        </p:spPr>
        <p:txBody>
          <a:bodyPr/>
          <a:lstStyle/>
          <a:p>
            <a:r>
              <a:rPr lang="cs-CZ" b="1" dirty="0"/>
              <a:t>Hlavní zjištění</a:t>
            </a:r>
          </a:p>
        </p:txBody>
      </p:sp>
    </p:spTree>
    <p:extLst>
      <p:ext uri="{BB962C8B-B14F-4D97-AF65-F5344CB8AC3E}">
        <p14:creationId xmlns:p14="http://schemas.microsoft.com/office/powerpoint/2010/main" val="3889444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52267E21-D078-D242-F22A-4D140E52E855}"/>
              </a:ext>
            </a:extLst>
          </p:cNvPr>
          <p:cNvSpPr>
            <a:spLocks noGrp="1"/>
          </p:cNvSpPr>
          <p:nvPr>
            <p:ph type="title"/>
          </p:nvPr>
        </p:nvSpPr>
        <p:spPr/>
        <p:txBody>
          <a:bodyPr/>
          <a:lstStyle/>
          <a:p>
            <a:r>
              <a:rPr lang="cs-CZ" sz="2000" b="1" dirty="0">
                <a:solidFill>
                  <a:schemeClr val="accent1"/>
                </a:solidFill>
                <a:latin typeface="+mn-lt"/>
              </a:rPr>
              <a:t>KVALITA  A DOSTUPNOST BYDLENÍ</a:t>
            </a:r>
            <a:endParaRPr lang="cs-CZ" dirty="0"/>
          </a:p>
        </p:txBody>
      </p:sp>
      <p:sp>
        <p:nvSpPr>
          <p:cNvPr id="5" name="Zástupný symbol pro číslo snímku 4">
            <a:extLst>
              <a:ext uri="{FF2B5EF4-FFF2-40B4-BE49-F238E27FC236}">
                <a16:creationId xmlns="" xmlns:a16="http://schemas.microsoft.com/office/drawing/2014/main" id="{FC2A1E89-383A-12C8-77B7-3F01D1E2573C}"/>
              </a:ext>
            </a:extLst>
          </p:cNvPr>
          <p:cNvSpPr>
            <a:spLocks noGrp="1"/>
          </p:cNvSpPr>
          <p:nvPr>
            <p:ph type="sldNum" sz="quarter" idx="10"/>
          </p:nvPr>
        </p:nvSpPr>
        <p:spPr/>
        <p:txBody>
          <a:bodyPr/>
          <a:lstStyle/>
          <a:p>
            <a:pPr>
              <a:defRPr/>
            </a:pPr>
            <a:fld id="{58D35917-B70F-4C8C-B8FD-191AA96C360F}" type="slidenum">
              <a:rPr lang="cs-CZ" smtClean="0"/>
              <a:pPr>
                <a:defRPr/>
              </a:pPr>
              <a:t>11</a:t>
            </a:fld>
            <a:endParaRPr lang="cs-CZ"/>
          </a:p>
        </p:txBody>
      </p:sp>
      <p:sp>
        <p:nvSpPr>
          <p:cNvPr id="6" name="Zástupný obsah 5">
            <a:extLst>
              <a:ext uri="{FF2B5EF4-FFF2-40B4-BE49-F238E27FC236}">
                <a16:creationId xmlns="" xmlns:a16="http://schemas.microsoft.com/office/drawing/2014/main" id="{178E4106-DE22-B146-051E-AB78C47C4B62}"/>
              </a:ext>
            </a:extLst>
          </p:cNvPr>
          <p:cNvSpPr txBox="1">
            <a:spLocks noGrp="1"/>
          </p:cNvSpPr>
          <p:nvPr>
            <p:ph sz="half" idx="2"/>
          </p:nvPr>
        </p:nvSpPr>
        <p:spPr>
          <a:xfrm>
            <a:off x="240000" y="1079708"/>
            <a:ext cx="8880623" cy="5193431"/>
          </a:xfrm>
          <a:prstGeom prst="rect">
            <a:avLst/>
          </a:prstGeom>
          <a:noFill/>
        </p:spPr>
        <p:txBody>
          <a:bodyPr wrap="square" rtlCol="0">
            <a:noAutofit/>
          </a:bodyPr>
          <a:lstStyle/>
          <a:p>
            <a:pPr marL="182563" indent="-182563" algn="just">
              <a:buFont typeface="Arial" pitchFamily="34" charset="0"/>
              <a:buChar char="•"/>
            </a:pPr>
            <a:r>
              <a:rPr lang="cs-CZ" sz="1600" b="1" dirty="0">
                <a:solidFill>
                  <a:schemeClr val="tx2">
                    <a:lumMod val="50000"/>
                  </a:schemeClr>
                </a:solidFill>
                <a:latin typeface="+mn-lt"/>
              </a:rPr>
              <a:t>Spokojenost Pražanů s bydlením je vysoká </a:t>
            </a:r>
            <a:r>
              <a:rPr lang="cs-CZ" sz="1600" dirty="0">
                <a:solidFill>
                  <a:schemeClr val="tx2">
                    <a:lumMod val="50000"/>
                  </a:schemeClr>
                </a:solidFill>
                <a:latin typeface="+mn-lt"/>
              </a:rPr>
              <a:t>(celkově i s velikostí bytu). Více než polovina (54 %) Pražanů považuje své aktuální bydliště za ideální. Výhrady se pojí hlavně s dopravním přetížením lokality bydliště.</a:t>
            </a:r>
          </a:p>
          <a:p>
            <a:pPr marL="182563" indent="-182563" algn="just">
              <a:buFont typeface="Arial" pitchFamily="34" charset="0"/>
              <a:buChar char="•"/>
            </a:pPr>
            <a:r>
              <a:rPr lang="cs-CZ" sz="1600" dirty="0">
                <a:solidFill>
                  <a:schemeClr val="tx2">
                    <a:lumMod val="50000"/>
                  </a:schemeClr>
                </a:solidFill>
                <a:latin typeface="+mn-lt"/>
              </a:rPr>
              <a:t>Míra </a:t>
            </a:r>
            <a:r>
              <a:rPr lang="cs-CZ" sz="1600" b="1" dirty="0">
                <a:solidFill>
                  <a:schemeClr val="tx2">
                    <a:lumMod val="50000"/>
                  </a:schemeClr>
                </a:solidFill>
                <a:latin typeface="+mn-lt"/>
              </a:rPr>
              <a:t>spokojenosti s náklady na bydlení se citelně zhoršila </a:t>
            </a:r>
            <a:r>
              <a:rPr lang="cs-CZ" sz="1600" dirty="0">
                <a:solidFill>
                  <a:schemeClr val="tx2">
                    <a:lumMod val="50000"/>
                  </a:schemeClr>
                </a:solidFill>
                <a:latin typeface="+mn-lt"/>
              </a:rPr>
              <a:t>oproti roku 2020 (zasahuje hlavně nízkopříjmové domácnosti vč. seniorů).</a:t>
            </a:r>
          </a:p>
          <a:p>
            <a:pPr marL="182563" indent="-182563" algn="just">
              <a:buFont typeface="Arial" pitchFamily="34" charset="0"/>
              <a:buChar char="•"/>
            </a:pPr>
            <a:r>
              <a:rPr lang="cs-CZ" sz="1600" b="1" dirty="0">
                <a:solidFill>
                  <a:schemeClr val="tx2">
                    <a:lumMod val="50000"/>
                  </a:schemeClr>
                </a:solidFill>
                <a:latin typeface="+mn-lt"/>
              </a:rPr>
              <a:t>Lidí, jejichž spokojenost se životem v Praze za poslední rok poklesla, je tudíž 4x více</a:t>
            </a:r>
            <a:r>
              <a:rPr lang="cs-CZ" sz="1600" dirty="0">
                <a:solidFill>
                  <a:schemeClr val="tx2">
                    <a:lumMod val="50000"/>
                  </a:schemeClr>
                </a:solidFill>
                <a:latin typeface="+mn-lt"/>
              </a:rPr>
              <a:t>, než těch, jejichž spokojenost vzrostla.</a:t>
            </a:r>
          </a:p>
          <a:p>
            <a:pPr marL="182563" indent="-182563" algn="just">
              <a:buFont typeface="Arial" pitchFamily="34" charset="0"/>
              <a:buChar char="•"/>
            </a:pPr>
            <a:r>
              <a:rPr lang="cs-CZ" sz="1600" b="1" dirty="0">
                <a:solidFill>
                  <a:schemeClr val="tx2">
                    <a:lumMod val="50000"/>
                  </a:schemeClr>
                </a:solidFill>
                <a:latin typeface="+mn-lt"/>
              </a:rPr>
              <a:t>Citelně oslabil zájem Pražanů o ideální bydlení v RD </a:t>
            </a:r>
            <a:r>
              <a:rPr lang="cs-CZ" sz="1600" dirty="0">
                <a:solidFill>
                  <a:schemeClr val="tx2">
                    <a:lumMod val="50000"/>
                  </a:schemeClr>
                </a:solidFill>
                <a:latin typeface="+mn-lt"/>
              </a:rPr>
              <a:t>– jasně se do toho propisuje růst cen energií.</a:t>
            </a:r>
          </a:p>
          <a:p>
            <a:pPr marL="182563" indent="-182563" algn="just">
              <a:buFont typeface="Arial" pitchFamily="34" charset="0"/>
              <a:buChar char="•"/>
            </a:pPr>
            <a:r>
              <a:rPr lang="cs-CZ" sz="1600" b="1" dirty="0">
                <a:solidFill>
                  <a:schemeClr val="tx2">
                    <a:lumMod val="50000"/>
                  </a:schemeClr>
                </a:solidFill>
                <a:latin typeface="+mn-lt"/>
              </a:rPr>
              <a:t>Trh s nemovitostmi selhává </a:t>
            </a:r>
            <a:r>
              <a:rPr lang="cs-CZ" sz="1600" dirty="0">
                <a:solidFill>
                  <a:schemeClr val="tx2">
                    <a:lumMod val="50000"/>
                  </a:schemeClr>
                </a:solidFill>
                <a:latin typeface="+mn-lt"/>
              </a:rPr>
              <a:t>a bez regulace povede k vysídlení středně a nízkopříjmových domácností, ale také mladých rodin. </a:t>
            </a:r>
            <a:r>
              <a:rPr lang="cs-CZ" sz="1600" b="1" dirty="0">
                <a:solidFill>
                  <a:schemeClr val="tx2">
                    <a:lumMod val="50000"/>
                  </a:schemeClr>
                </a:solidFill>
                <a:latin typeface="+mn-lt"/>
              </a:rPr>
              <a:t>Vedení Prahy má proto za úkol se </a:t>
            </a:r>
            <a:r>
              <a:rPr lang="cs-CZ" sz="1600" b="1" u="sng" dirty="0">
                <a:solidFill>
                  <a:schemeClr val="tx2">
                    <a:lumMod val="50000"/>
                  </a:schemeClr>
                </a:solidFill>
                <a:latin typeface="+mn-lt"/>
              </a:rPr>
              <a:t>urychleně a dostatečně </a:t>
            </a:r>
            <a:r>
              <a:rPr lang="cs-CZ" sz="1600" b="1" dirty="0">
                <a:solidFill>
                  <a:schemeClr val="tx2">
                    <a:lumMod val="50000"/>
                  </a:schemeClr>
                </a:solidFill>
                <a:latin typeface="+mn-lt"/>
              </a:rPr>
              <a:t>angažovat na trhu </a:t>
            </a:r>
            <a:br>
              <a:rPr lang="cs-CZ" sz="1600" b="1" dirty="0">
                <a:solidFill>
                  <a:schemeClr val="tx2">
                    <a:lumMod val="50000"/>
                  </a:schemeClr>
                </a:solidFill>
                <a:latin typeface="+mn-lt"/>
              </a:rPr>
            </a:br>
            <a:r>
              <a:rPr lang="cs-CZ" sz="1600" b="1" dirty="0">
                <a:solidFill>
                  <a:schemeClr val="tx2">
                    <a:lumMod val="50000"/>
                  </a:schemeClr>
                </a:solidFill>
                <a:latin typeface="+mn-lt"/>
              </a:rPr>
              <a:t>s byty</a:t>
            </a:r>
            <a:r>
              <a:rPr lang="cs-CZ" sz="1600" dirty="0">
                <a:solidFill>
                  <a:schemeClr val="tx2">
                    <a:lumMod val="50000"/>
                  </a:schemeClr>
                </a:solidFill>
                <a:latin typeface="+mn-lt"/>
              </a:rPr>
              <a:t>. Tím využít škálu možností, jak rozšířit vlastní bytový fond, aby narostla nabídka nájemního bydlení v přijatelné hladině cen. Podmínkou úspěchu je dlouhodobě svědomité a promyšlené hospodaření </a:t>
            </a:r>
            <a:br>
              <a:rPr lang="cs-CZ" sz="1600" dirty="0">
                <a:solidFill>
                  <a:schemeClr val="tx2">
                    <a:lumMod val="50000"/>
                  </a:schemeClr>
                </a:solidFill>
                <a:latin typeface="+mn-lt"/>
              </a:rPr>
            </a:br>
            <a:r>
              <a:rPr lang="cs-CZ" sz="1600" dirty="0">
                <a:solidFill>
                  <a:schemeClr val="tx2">
                    <a:lumMod val="50000"/>
                  </a:schemeClr>
                </a:solidFill>
                <a:latin typeface="+mn-lt"/>
              </a:rPr>
              <a:t>s bytovým fondem.</a:t>
            </a:r>
          </a:p>
          <a:p>
            <a:pPr marL="182563" indent="-182563" algn="just">
              <a:buFont typeface="Arial" pitchFamily="34" charset="0"/>
              <a:buChar char="•"/>
            </a:pPr>
            <a:r>
              <a:rPr lang="cs-CZ" sz="1600" b="1" dirty="0">
                <a:solidFill>
                  <a:schemeClr val="tx2">
                    <a:lumMod val="50000"/>
                  </a:schemeClr>
                </a:solidFill>
                <a:latin typeface="+mn-lt"/>
              </a:rPr>
              <a:t>Rapidní růst cen energií vede mnohé seniory k úvaze, co si počít s nadbytečnými metry</a:t>
            </a:r>
            <a:r>
              <a:rPr lang="cs-CZ" sz="1600" dirty="0">
                <a:solidFill>
                  <a:schemeClr val="tx2">
                    <a:lumMod val="50000"/>
                  </a:schemeClr>
                </a:solidFill>
                <a:latin typeface="+mn-lt"/>
              </a:rPr>
              <a:t>, které je drahé vytápět. Současně je v Praze mnoho rodin s dětmi, které se cítí stísněně v menších bytech. </a:t>
            </a:r>
            <a:r>
              <a:rPr lang="cs-CZ" sz="1600" b="1" u="sng" dirty="0">
                <a:solidFill>
                  <a:schemeClr val="tx2">
                    <a:lumMod val="50000"/>
                  </a:schemeClr>
                </a:solidFill>
                <a:latin typeface="+mn-lt"/>
              </a:rPr>
              <a:t>Přemostit tyto dva jevy nějakým důvěryhodným a transparentním zprostředkováním se zdá jako zajímavá příležitost pro „</a:t>
            </a:r>
            <a:r>
              <a:rPr lang="cs-CZ" sz="1600" b="1" u="sng" dirty="0" err="1">
                <a:solidFill>
                  <a:schemeClr val="tx2">
                    <a:lumMod val="50000"/>
                  </a:schemeClr>
                </a:solidFill>
                <a:latin typeface="+mn-lt"/>
              </a:rPr>
              <a:t>win</a:t>
            </a:r>
            <a:r>
              <a:rPr lang="cs-CZ" sz="1600" b="1" u="sng" dirty="0">
                <a:solidFill>
                  <a:schemeClr val="tx2">
                    <a:lumMod val="50000"/>
                  </a:schemeClr>
                </a:solidFill>
                <a:latin typeface="+mn-lt"/>
              </a:rPr>
              <a:t> – </a:t>
            </a:r>
            <a:r>
              <a:rPr lang="cs-CZ" sz="1600" b="1" u="sng" dirty="0" err="1">
                <a:solidFill>
                  <a:schemeClr val="tx2">
                    <a:lumMod val="50000"/>
                  </a:schemeClr>
                </a:solidFill>
                <a:latin typeface="+mn-lt"/>
              </a:rPr>
              <a:t>win</a:t>
            </a:r>
            <a:r>
              <a:rPr lang="cs-CZ" sz="1600" b="1" u="sng" dirty="0">
                <a:solidFill>
                  <a:schemeClr val="tx2">
                    <a:lumMod val="50000"/>
                  </a:schemeClr>
                </a:solidFill>
                <a:latin typeface="+mn-lt"/>
              </a:rPr>
              <a:t>“ řešení.</a:t>
            </a:r>
          </a:p>
          <a:p>
            <a:pPr marL="182563" indent="-182563" algn="just">
              <a:buFont typeface="Arial" pitchFamily="34" charset="0"/>
              <a:buChar char="•"/>
            </a:pPr>
            <a:endParaRPr lang="cs-CZ" sz="1600" b="1" u="sng" dirty="0">
              <a:solidFill>
                <a:schemeClr val="tx2">
                  <a:lumMod val="50000"/>
                </a:schemeClr>
              </a:solidFill>
              <a:latin typeface="+mn-lt"/>
            </a:endParaRPr>
          </a:p>
          <a:p>
            <a:pPr marL="182563" indent="-182563" algn="just">
              <a:buFont typeface="Arial" pitchFamily="34" charset="0"/>
              <a:buChar char="•"/>
            </a:pPr>
            <a:r>
              <a:rPr lang="cs-CZ" sz="1600" b="1" dirty="0">
                <a:solidFill>
                  <a:schemeClr val="tx2">
                    <a:lumMod val="50000"/>
                  </a:schemeClr>
                </a:solidFill>
                <a:latin typeface="+mn-lt"/>
              </a:rPr>
              <a:t>Vlna ukrajinských běženců </a:t>
            </a:r>
            <a:r>
              <a:rPr lang="cs-CZ" sz="1600" dirty="0">
                <a:solidFill>
                  <a:schemeClr val="tx2">
                    <a:lumMod val="50000"/>
                  </a:schemeClr>
                </a:solidFill>
                <a:latin typeface="+mn-lt"/>
              </a:rPr>
              <a:t>je novým fenoménem. Z dostupných dat je </a:t>
            </a:r>
            <a:r>
              <a:rPr lang="cs-CZ" sz="1600" b="1" dirty="0">
                <a:solidFill>
                  <a:schemeClr val="tx2">
                    <a:lumMod val="50000"/>
                  </a:schemeClr>
                </a:solidFill>
                <a:latin typeface="+mn-lt"/>
              </a:rPr>
              <a:t>patrné, že se s ní město vypořádalo dobře</a:t>
            </a:r>
            <a:r>
              <a:rPr lang="cs-CZ" sz="1600" dirty="0">
                <a:solidFill>
                  <a:schemeClr val="tx2">
                    <a:lumMod val="50000"/>
                  </a:schemeClr>
                </a:solidFill>
                <a:latin typeface="+mn-lt"/>
              </a:rPr>
              <a:t>, nicméně lidé si uvědomují, že v tomto měřítku </a:t>
            </a:r>
            <a:r>
              <a:rPr lang="cs-CZ" sz="1600" b="1" dirty="0">
                <a:solidFill>
                  <a:schemeClr val="tx2">
                    <a:lumMod val="50000"/>
                  </a:schemeClr>
                </a:solidFill>
                <a:latin typeface="+mn-lt"/>
              </a:rPr>
              <a:t>jde spíše o potenciální problém</a:t>
            </a:r>
            <a:r>
              <a:rPr lang="cs-CZ" sz="1600" dirty="0">
                <a:solidFill>
                  <a:schemeClr val="tx2">
                    <a:lumMod val="50000"/>
                  </a:schemeClr>
                </a:solidFill>
                <a:latin typeface="+mn-lt"/>
              </a:rPr>
              <a:t>, než příležitost.</a:t>
            </a:r>
          </a:p>
        </p:txBody>
      </p:sp>
      <p:pic>
        <p:nvPicPr>
          <p:cNvPr id="1026" name="Picture 2" descr="Affordable Icons - Free SVG &amp; PNG Affordable Images - Noun ...">
            <a:extLst>
              <a:ext uri="{FF2B5EF4-FFF2-40B4-BE49-F238E27FC236}">
                <a16:creationId xmlns="" xmlns:a16="http://schemas.microsoft.com/office/drawing/2014/main" id="{6B06FD56-3EDB-354F-4C1E-2791326A9D6F}"/>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01767" y="436510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30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52267E21-D078-D242-F22A-4D140E52E855}"/>
              </a:ext>
            </a:extLst>
          </p:cNvPr>
          <p:cNvSpPr>
            <a:spLocks noGrp="1"/>
          </p:cNvSpPr>
          <p:nvPr>
            <p:ph type="title"/>
          </p:nvPr>
        </p:nvSpPr>
        <p:spPr/>
        <p:txBody>
          <a:bodyPr/>
          <a:lstStyle/>
          <a:p>
            <a:r>
              <a:rPr lang="cs-CZ" dirty="0">
                <a:solidFill>
                  <a:schemeClr val="accent1"/>
                </a:solidFill>
              </a:rPr>
              <a:t>VYBAVENOST LOKALITY BYDLIŠTĚ, KOMUNITNÍ ŽIVOT, ANGAŽOVANOST, PRÁCE A VOLNÝ ČAS</a:t>
            </a:r>
          </a:p>
        </p:txBody>
      </p:sp>
      <p:sp>
        <p:nvSpPr>
          <p:cNvPr id="5" name="Zástupný symbol pro číslo snímku 4">
            <a:extLst>
              <a:ext uri="{FF2B5EF4-FFF2-40B4-BE49-F238E27FC236}">
                <a16:creationId xmlns="" xmlns:a16="http://schemas.microsoft.com/office/drawing/2014/main" id="{FC2A1E89-383A-12C8-77B7-3F01D1E2573C}"/>
              </a:ext>
            </a:extLst>
          </p:cNvPr>
          <p:cNvSpPr>
            <a:spLocks noGrp="1"/>
          </p:cNvSpPr>
          <p:nvPr>
            <p:ph type="sldNum" sz="quarter" idx="10"/>
          </p:nvPr>
        </p:nvSpPr>
        <p:spPr/>
        <p:txBody>
          <a:bodyPr/>
          <a:lstStyle/>
          <a:p>
            <a:pPr>
              <a:defRPr/>
            </a:pPr>
            <a:fld id="{58D35917-B70F-4C8C-B8FD-191AA96C360F}" type="slidenum">
              <a:rPr lang="cs-CZ" smtClean="0"/>
              <a:pPr>
                <a:defRPr/>
              </a:pPr>
              <a:t>12</a:t>
            </a:fld>
            <a:endParaRPr lang="cs-CZ"/>
          </a:p>
        </p:txBody>
      </p:sp>
      <p:sp>
        <p:nvSpPr>
          <p:cNvPr id="7" name="Zástupný obsah 6">
            <a:extLst>
              <a:ext uri="{FF2B5EF4-FFF2-40B4-BE49-F238E27FC236}">
                <a16:creationId xmlns="" xmlns:a16="http://schemas.microsoft.com/office/drawing/2014/main" id="{4D3CADA5-CF3D-9675-5F14-0267B25A8044}"/>
              </a:ext>
            </a:extLst>
          </p:cNvPr>
          <p:cNvSpPr txBox="1">
            <a:spLocks noGrp="1"/>
          </p:cNvSpPr>
          <p:nvPr>
            <p:ph sz="half" idx="2"/>
          </p:nvPr>
        </p:nvSpPr>
        <p:spPr>
          <a:xfrm>
            <a:off x="239713" y="1124743"/>
            <a:ext cx="10614554" cy="5699920"/>
          </a:xfrm>
          <a:prstGeom prst="rect">
            <a:avLst/>
          </a:prstGeom>
          <a:noFill/>
        </p:spPr>
        <p:txBody>
          <a:bodyPr wrap="square" rtlCol="0">
            <a:noAutofit/>
          </a:bodyPr>
          <a:lstStyle/>
          <a:p>
            <a:pPr marL="182563" indent="-182563" algn="just">
              <a:spcBef>
                <a:spcPts val="300"/>
              </a:spcBef>
              <a:buFont typeface="Arial" pitchFamily="34" charset="0"/>
              <a:buChar char="•"/>
            </a:pPr>
            <a:r>
              <a:rPr lang="cs-CZ" sz="1600" b="1" dirty="0">
                <a:solidFill>
                  <a:schemeClr val="tx2">
                    <a:lumMod val="50000"/>
                  </a:schemeClr>
                </a:solidFill>
                <a:latin typeface="+mn-lt"/>
              </a:rPr>
              <a:t>Pražané jsou spokojení s dostupností služeb, i míst pro rekreaci </a:t>
            </a:r>
            <a:r>
              <a:rPr lang="cs-CZ" sz="1600" dirty="0">
                <a:solidFill>
                  <a:schemeClr val="tx2">
                    <a:lumMod val="50000"/>
                  </a:schemeClr>
                </a:solidFill>
                <a:latin typeface="+mn-lt"/>
              </a:rPr>
              <a:t>v okolí bydliště.</a:t>
            </a:r>
          </a:p>
          <a:p>
            <a:pPr marL="182563" indent="-182563" algn="just">
              <a:spcBef>
                <a:spcPts val="300"/>
              </a:spcBef>
              <a:buFont typeface="Arial" pitchFamily="34" charset="0"/>
              <a:buChar char="•"/>
            </a:pPr>
            <a:r>
              <a:rPr lang="cs-CZ" sz="1600" b="1" dirty="0">
                <a:solidFill>
                  <a:schemeClr val="tx2">
                    <a:lumMod val="50000"/>
                  </a:schemeClr>
                </a:solidFill>
                <a:latin typeface="+mn-lt"/>
              </a:rPr>
              <a:t>Dostupnost škol </a:t>
            </a:r>
            <a:r>
              <a:rPr lang="cs-CZ" sz="1600" dirty="0">
                <a:solidFill>
                  <a:schemeClr val="tx2">
                    <a:lumMod val="50000"/>
                  </a:schemeClr>
                </a:solidFill>
                <a:latin typeface="+mn-lt"/>
              </a:rPr>
              <a:t>je na uspokojivé úrovni, ale </a:t>
            </a:r>
            <a:r>
              <a:rPr lang="cs-CZ" sz="1600" b="1" dirty="0">
                <a:solidFill>
                  <a:schemeClr val="tx2">
                    <a:lumMod val="50000"/>
                  </a:schemeClr>
                </a:solidFill>
                <a:latin typeface="+mn-lt"/>
              </a:rPr>
              <a:t>hodnotí ji hůře ženy</a:t>
            </a:r>
            <a:r>
              <a:rPr lang="cs-CZ" sz="1600" dirty="0">
                <a:solidFill>
                  <a:schemeClr val="tx2">
                    <a:lumMod val="50000"/>
                  </a:schemeClr>
                </a:solidFill>
                <a:latin typeface="+mn-lt"/>
              </a:rPr>
              <a:t>. </a:t>
            </a:r>
          </a:p>
          <a:p>
            <a:pPr marL="182563" indent="-182563" algn="just">
              <a:spcBef>
                <a:spcPts val="300"/>
              </a:spcBef>
              <a:buFont typeface="Arial" pitchFamily="34" charset="0"/>
              <a:buChar char="•"/>
            </a:pPr>
            <a:r>
              <a:rPr lang="cs-CZ" sz="1600" dirty="0">
                <a:solidFill>
                  <a:schemeClr val="tx2">
                    <a:lumMod val="50000"/>
                  </a:schemeClr>
                </a:solidFill>
                <a:latin typeface="+mn-lt"/>
              </a:rPr>
              <a:t>Ukázalo se, že </a:t>
            </a:r>
            <a:r>
              <a:rPr lang="cs-CZ" sz="1600" b="1" dirty="0">
                <a:solidFill>
                  <a:schemeClr val="tx2">
                    <a:lumMod val="50000"/>
                  </a:schemeClr>
                </a:solidFill>
                <a:latin typeface="+mn-lt"/>
              </a:rPr>
              <a:t>se Praze podařilo dobře absorbovat příval ukrajinských dětí </a:t>
            </a:r>
            <a:r>
              <a:rPr lang="cs-CZ" sz="1600" dirty="0">
                <a:solidFill>
                  <a:schemeClr val="tx2">
                    <a:lumMod val="50000"/>
                  </a:schemeClr>
                </a:solidFill>
                <a:latin typeface="+mn-lt"/>
              </a:rPr>
              <a:t>a vnímaná dostupnost škol nijak citelně neutrpěla.</a:t>
            </a:r>
          </a:p>
          <a:p>
            <a:pPr marL="182563" indent="-182563" algn="just">
              <a:spcBef>
                <a:spcPts val="300"/>
              </a:spcBef>
              <a:buFont typeface="Arial" pitchFamily="34" charset="0"/>
              <a:buChar char="•"/>
            </a:pPr>
            <a:r>
              <a:rPr lang="cs-CZ" sz="1600" b="1" dirty="0">
                <a:solidFill>
                  <a:schemeClr val="tx2">
                    <a:lumMod val="50000"/>
                  </a:schemeClr>
                </a:solidFill>
                <a:latin typeface="+mn-lt"/>
              </a:rPr>
              <a:t>Hustota sítě zdravotnických zařízení </a:t>
            </a:r>
            <a:r>
              <a:rPr lang="cs-CZ" sz="1600" dirty="0">
                <a:solidFill>
                  <a:schemeClr val="tx2">
                    <a:lumMod val="50000"/>
                  </a:schemeClr>
                </a:solidFill>
                <a:latin typeface="+mn-lt"/>
              </a:rPr>
              <a:t>je v celku </a:t>
            </a:r>
            <a:r>
              <a:rPr lang="cs-CZ" sz="1600" b="1" dirty="0">
                <a:solidFill>
                  <a:schemeClr val="tx2">
                    <a:lumMod val="50000"/>
                  </a:schemeClr>
                </a:solidFill>
                <a:latin typeface="+mn-lt"/>
              </a:rPr>
              <a:t>hodnocena velmi pozitivně</a:t>
            </a:r>
            <a:r>
              <a:rPr lang="cs-CZ" sz="1600" dirty="0">
                <a:solidFill>
                  <a:schemeClr val="tx2">
                    <a:lumMod val="50000"/>
                  </a:schemeClr>
                </a:solidFill>
                <a:latin typeface="+mn-lt"/>
              </a:rPr>
              <a:t>.</a:t>
            </a:r>
          </a:p>
          <a:p>
            <a:pPr marL="182563" indent="-182563" algn="just">
              <a:spcBef>
                <a:spcPts val="300"/>
              </a:spcBef>
              <a:buFont typeface="Arial" pitchFamily="34" charset="0"/>
              <a:buChar char="•"/>
            </a:pPr>
            <a:r>
              <a:rPr lang="cs-CZ" sz="1600" dirty="0">
                <a:solidFill>
                  <a:schemeClr val="tx2">
                    <a:lumMod val="50000"/>
                  </a:schemeClr>
                </a:solidFill>
                <a:latin typeface="+mn-lt"/>
              </a:rPr>
              <a:t>Největším pociťovaným deficitem je </a:t>
            </a:r>
            <a:r>
              <a:rPr lang="cs-CZ" sz="1600" b="1" dirty="0">
                <a:solidFill>
                  <a:schemeClr val="tx2">
                    <a:lumMod val="50000"/>
                  </a:schemeClr>
                </a:solidFill>
                <a:latin typeface="+mn-lt"/>
              </a:rPr>
              <a:t>nedostatek přírodních koupališť</a:t>
            </a:r>
            <a:r>
              <a:rPr lang="cs-CZ" sz="1600" dirty="0">
                <a:solidFill>
                  <a:schemeClr val="tx2">
                    <a:lumMod val="50000"/>
                  </a:schemeClr>
                </a:solidFill>
                <a:latin typeface="+mn-lt"/>
              </a:rPr>
              <a:t>. </a:t>
            </a:r>
          </a:p>
          <a:p>
            <a:pPr marL="182563" indent="-182563" algn="just">
              <a:spcBef>
                <a:spcPts val="300"/>
              </a:spcBef>
              <a:buFont typeface="Arial" pitchFamily="34" charset="0"/>
              <a:buChar char="•"/>
            </a:pPr>
            <a:r>
              <a:rPr lang="cs-CZ" sz="1600" dirty="0">
                <a:solidFill>
                  <a:schemeClr val="tx2">
                    <a:lumMod val="50000"/>
                  </a:schemeClr>
                </a:solidFill>
                <a:latin typeface="+mn-lt"/>
              </a:rPr>
              <a:t>Silné </a:t>
            </a:r>
            <a:r>
              <a:rPr lang="cs-CZ" sz="1600" b="1" dirty="0">
                <a:solidFill>
                  <a:schemeClr val="tx2">
                    <a:lumMod val="50000"/>
                  </a:schemeClr>
                </a:solidFill>
                <a:latin typeface="+mn-lt"/>
              </a:rPr>
              <a:t>výhrady</a:t>
            </a:r>
            <a:r>
              <a:rPr lang="cs-CZ" sz="1600" dirty="0">
                <a:solidFill>
                  <a:schemeClr val="tx2">
                    <a:lumMod val="50000"/>
                  </a:schemeClr>
                </a:solidFill>
                <a:latin typeface="+mn-lt"/>
              </a:rPr>
              <a:t> přetrvávají </a:t>
            </a:r>
            <a:r>
              <a:rPr lang="cs-CZ" sz="1600" b="1" dirty="0">
                <a:solidFill>
                  <a:schemeClr val="tx2">
                    <a:lumMod val="50000"/>
                  </a:schemeClr>
                </a:solidFill>
                <a:latin typeface="+mn-lt"/>
              </a:rPr>
              <a:t>k nedostatku parkovacích kapacit</a:t>
            </a:r>
            <a:r>
              <a:rPr lang="cs-CZ" sz="1600" dirty="0">
                <a:solidFill>
                  <a:schemeClr val="tx2">
                    <a:lumMod val="50000"/>
                  </a:schemeClr>
                </a:solidFill>
                <a:latin typeface="+mn-lt"/>
              </a:rPr>
              <a:t>.</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spcBef>
                <a:spcPts val="300"/>
              </a:spcBef>
              <a:buFont typeface="Arial" pitchFamily="34" charset="0"/>
              <a:buChar char="•"/>
            </a:pPr>
            <a:r>
              <a:rPr lang="cs-CZ" sz="1600" b="1" dirty="0">
                <a:solidFill>
                  <a:schemeClr val="tx2">
                    <a:lumMod val="50000"/>
                  </a:schemeClr>
                </a:solidFill>
                <a:latin typeface="+mn-lt"/>
              </a:rPr>
              <a:t>1/3 Pražanů se ráda účastní komunitních aktivit </a:t>
            </a:r>
            <a:r>
              <a:rPr lang="cs-CZ" sz="1600" dirty="0">
                <a:solidFill>
                  <a:schemeClr val="tx2">
                    <a:lumMod val="50000"/>
                  </a:schemeClr>
                </a:solidFill>
                <a:latin typeface="+mn-lt"/>
              </a:rPr>
              <a:t>(lákají zejm. rodiny s dětmi), 1/3 k nim má jen vlažný postoj </a:t>
            </a:r>
            <a:br>
              <a:rPr lang="cs-CZ" sz="1600" dirty="0">
                <a:solidFill>
                  <a:schemeClr val="tx2">
                    <a:lumMod val="50000"/>
                  </a:schemeClr>
                </a:solidFill>
                <a:latin typeface="+mn-lt"/>
              </a:rPr>
            </a:br>
            <a:r>
              <a:rPr lang="cs-CZ" sz="1600" dirty="0">
                <a:solidFill>
                  <a:schemeClr val="tx2">
                    <a:lumMod val="50000"/>
                  </a:schemeClr>
                </a:solidFill>
                <a:latin typeface="+mn-lt"/>
              </a:rPr>
              <a:t>a zbývající 1/3 je nevyhledává. </a:t>
            </a:r>
          </a:p>
          <a:p>
            <a:pPr marL="182563" indent="-182563" algn="just">
              <a:spcBef>
                <a:spcPts val="300"/>
              </a:spcBef>
              <a:buFont typeface="Arial" pitchFamily="34" charset="0"/>
              <a:buChar char="•"/>
            </a:pPr>
            <a:r>
              <a:rPr lang="cs-CZ" sz="1600" b="1" dirty="0">
                <a:solidFill>
                  <a:schemeClr val="tx2">
                    <a:lumMod val="50000"/>
                  </a:schemeClr>
                </a:solidFill>
                <a:latin typeface="+mn-lt"/>
              </a:rPr>
              <a:t>Jen 1 ze 20 Pražanů se aktivně zapojuje do organizace </a:t>
            </a:r>
            <a:r>
              <a:rPr lang="cs-CZ" sz="1600" dirty="0">
                <a:solidFill>
                  <a:schemeClr val="tx2">
                    <a:lumMod val="50000"/>
                  </a:schemeClr>
                </a:solidFill>
                <a:latin typeface="+mn-lt"/>
              </a:rPr>
              <a:t>komunitních akcí (pro zajímavost aktivní jsou zejména cyklisté). </a:t>
            </a:r>
          </a:p>
          <a:p>
            <a:pPr marL="182563" indent="-182563" algn="just">
              <a:spcBef>
                <a:spcPts val="300"/>
              </a:spcBef>
              <a:buFont typeface="Arial" pitchFamily="34" charset="0"/>
              <a:buChar char="•"/>
            </a:pPr>
            <a:r>
              <a:rPr lang="cs-CZ" sz="1600" dirty="0">
                <a:solidFill>
                  <a:schemeClr val="tx2">
                    <a:lumMod val="50000"/>
                  </a:schemeClr>
                </a:solidFill>
                <a:latin typeface="+mn-lt"/>
              </a:rPr>
              <a:t>Pražané </a:t>
            </a:r>
            <a:r>
              <a:rPr lang="cs-CZ" sz="1600" b="1" dirty="0">
                <a:solidFill>
                  <a:schemeClr val="tx2">
                    <a:lumMod val="50000"/>
                  </a:schemeClr>
                </a:solidFill>
                <a:latin typeface="+mn-lt"/>
              </a:rPr>
              <a:t>jsou více  spokojeni s fungováním veřejné správy v rámci jejich MČ</a:t>
            </a:r>
            <a:r>
              <a:rPr lang="cs-CZ" sz="1600" dirty="0">
                <a:solidFill>
                  <a:schemeClr val="tx2">
                    <a:lumMod val="50000"/>
                  </a:schemeClr>
                </a:solidFill>
                <a:latin typeface="+mn-lt"/>
              </a:rPr>
              <a:t> než na úrovni hl. města.</a:t>
            </a:r>
          </a:p>
          <a:p>
            <a:pPr marL="182563" indent="-182563">
              <a:spcBef>
                <a:spcPts val="300"/>
              </a:spcBef>
              <a:buFont typeface="Arial" pitchFamily="34" charset="0"/>
              <a:buChar char="•"/>
            </a:pPr>
            <a:r>
              <a:rPr lang="cs-CZ" sz="1600" dirty="0">
                <a:solidFill>
                  <a:schemeClr val="tx2">
                    <a:lumMod val="50000"/>
                  </a:schemeClr>
                </a:solidFill>
                <a:latin typeface="+mn-lt"/>
              </a:rPr>
              <a:t>Zaznamenali jsme </a:t>
            </a:r>
            <a:r>
              <a:rPr lang="cs-CZ" sz="1600" b="1" dirty="0">
                <a:solidFill>
                  <a:schemeClr val="tx2">
                    <a:lumMod val="50000"/>
                  </a:schemeClr>
                </a:solidFill>
                <a:latin typeface="+mn-lt"/>
              </a:rPr>
              <a:t>pokles chuti Pražanů začít podnikat</a:t>
            </a:r>
            <a:r>
              <a:rPr lang="cs-CZ" sz="1600" dirty="0">
                <a:solidFill>
                  <a:schemeClr val="tx2">
                    <a:lumMod val="50000"/>
                  </a:schemeClr>
                </a:solidFill>
                <a:latin typeface="+mn-lt"/>
              </a:rPr>
              <a:t>. Lidé si dnes mnohem více uvědomují rizika, </a:t>
            </a:r>
            <a:br>
              <a:rPr lang="cs-CZ" sz="1600" dirty="0">
                <a:solidFill>
                  <a:schemeClr val="tx2">
                    <a:lumMod val="50000"/>
                  </a:schemeClr>
                </a:solidFill>
                <a:latin typeface="+mn-lt"/>
              </a:rPr>
            </a:br>
            <a:r>
              <a:rPr lang="cs-CZ" sz="1600" dirty="0">
                <a:solidFill>
                  <a:schemeClr val="tx2">
                    <a:lumMod val="50000"/>
                  </a:schemeClr>
                </a:solidFill>
                <a:latin typeface="+mn-lt"/>
              </a:rPr>
              <a:t>která jsou s podnikáním spojena (lockdowny,  rychlé zdražování energií).</a:t>
            </a:r>
          </a:p>
          <a:p>
            <a:pPr marL="182563" indent="-182563">
              <a:buFont typeface="Arial" pitchFamily="34" charset="0"/>
              <a:buChar char="•"/>
            </a:pPr>
            <a:r>
              <a:rPr lang="cs-CZ" sz="1600" b="1" dirty="0">
                <a:solidFill>
                  <a:schemeClr val="tx2">
                    <a:lumMod val="50000"/>
                  </a:schemeClr>
                </a:solidFill>
                <a:latin typeface="+mn-lt"/>
              </a:rPr>
              <a:t>Preference místa k výkonu práce se odklánějí od </a:t>
            </a:r>
            <a:r>
              <a:rPr lang="cs-CZ" sz="1600" b="1" dirty="0" err="1">
                <a:solidFill>
                  <a:schemeClr val="tx2">
                    <a:lumMod val="50000"/>
                  </a:schemeClr>
                </a:solidFill>
                <a:latin typeface="+mn-lt"/>
              </a:rPr>
              <a:t>home</a:t>
            </a:r>
            <a:r>
              <a:rPr lang="cs-CZ" sz="1600" b="1" dirty="0">
                <a:solidFill>
                  <a:schemeClr val="tx2">
                    <a:lumMod val="50000"/>
                  </a:schemeClr>
                </a:solidFill>
                <a:latin typeface="+mn-lt"/>
              </a:rPr>
              <a:t> office zpět na pracoviště</a:t>
            </a:r>
            <a:r>
              <a:rPr lang="cs-CZ" sz="1600" dirty="0">
                <a:solidFill>
                  <a:schemeClr val="tx2">
                    <a:lumMod val="50000"/>
                  </a:schemeClr>
                </a:solidFill>
                <a:latin typeface="+mn-lt"/>
              </a:rPr>
              <a:t>. Žádná z moderních </a:t>
            </a:r>
            <a:br>
              <a:rPr lang="cs-CZ" sz="1600" dirty="0">
                <a:solidFill>
                  <a:schemeClr val="tx2">
                    <a:lumMod val="50000"/>
                  </a:schemeClr>
                </a:solidFill>
                <a:latin typeface="+mn-lt"/>
              </a:rPr>
            </a:br>
            <a:r>
              <a:rPr lang="cs-CZ" sz="1600" dirty="0">
                <a:solidFill>
                  <a:schemeClr val="tx2">
                    <a:lumMod val="50000"/>
                  </a:schemeClr>
                </a:solidFill>
                <a:latin typeface="+mn-lt"/>
              </a:rPr>
              <a:t>možností (coworking, neformální prostředí) nenacházejí  mezi Pražany valnou odezvu.</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spcBef>
                <a:spcPts val="300"/>
              </a:spcBef>
              <a:buFont typeface="Arial" pitchFamily="34" charset="0"/>
              <a:buChar char="•"/>
            </a:pPr>
            <a:r>
              <a:rPr lang="cs-CZ" sz="1600" b="1" dirty="0">
                <a:solidFill>
                  <a:schemeClr val="tx2">
                    <a:lumMod val="50000"/>
                  </a:schemeClr>
                </a:solidFill>
                <a:latin typeface="+mn-lt"/>
              </a:rPr>
              <a:t>Největší přízni se mezi volnočasovými aktivitami těší procházky</a:t>
            </a:r>
            <a:r>
              <a:rPr lang="cs-CZ" sz="1600" dirty="0">
                <a:solidFill>
                  <a:schemeClr val="tx2">
                    <a:lumMod val="50000"/>
                  </a:schemeClr>
                </a:solidFill>
                <a:latin typeface="+mn-lt"/>
              </a:rPr>
              <a:t> (starší) </a:t>
            </a:r>
            <a:r>
              <a:rPr lang="cs-CZ" sz="1600" b="1" dirty="0">
                <a:solidFill>
                  <a:schemeClr val="tx2">
                    <a:lumMod val="50000"/>
                  </a:schemeClr>
                </a:solidFill>
                <a:latin typeface="+mn-lt"/>
              </a:rPr>
              <a:t>a sportování </a:t>
            </a:r>
            <a:r>
              <a:rPr lang="cs-CZ" sz="1600" dirty="0">
                <a:solidFill>
                  <a:schemeClr val="tx2">
                    <a:lumMod val="50000"/>
                  </a:schemeClr>
                </a:solidFill>
                <a:latin typeface="+mn-lt"/>
              </a:rPr>
              <a:t>(mladší).</a:t>
            </a:r>
          </a:p>
          <a:p>
            <a:pPr marL="182563" indent="-182563">
              <a:spcBef>
                <a:spcPts val="300"/>
              </a:spcBef>
              <a:buFont typeface="Arial" pitchFamily="34" charset="0"/>
              <a:buChar char="•"/>
            </a:pPr>
            <a:r>
              <a:rPr lang="cs-CZ" sz="1600" dirty="0">
                <a:solidFill>
                  <a:schemeClr val="tx2">
                    <a:lumMod val="50000"/>
                  </a:schemeClr>
                </a:solidFill>
                <a:latin typeface="+mn-lt"/>
              </a:rPr>
              <a:t>Veškeré aktivity, které můžeme na uspokojivé úrovni vykonávat v blízkosti bydliště, </a:t>
            </a:r>
            <a:br>
              <a:rPr lang="cs-CZ" sz="1600" dirty="0">
                <a:solidFill>
                  <a:schemeClr val="tx2">
                    <a:lumMod val="50000"/>
                  </a:schemeClr>
                </a:solidFill>
                <a:latin typeface="+mn-lt"/>
              </a:rPr>
            </a:br>
            <a:r>
              <a:rPr lang="cs-CZ" sz="1600" dirty="0">
                <a:solidFill>
                  <a:schemeClr val="tx2">
                    <a:lumMod val="50000"/>
                  </a:schemeClr>
                </a:solidFill>
                <a:latin typeface="+mn-lt"/>
              </a:rPr>
              <a:t>upřednostňujeme právě ve svém nejbližším okolí. </a:t>
            </a:r>
            <a:r>
              <a:rPr lang="cs-CZ" sz="1600" b="1" dirty="0">
                <a:solidFill>
                  <a:schemeClr val="tx2">
                    <a:lumMod val="50000"/>
                  </a:schemeClr>
                </a:solidFill>
                <a:latin typeface="+mn-lt"/>
              </a:rPr>
              <a:t>Když už je nutno cestovat, tak jen za něčím, </a:t>
            </a:r>
            <a:br>
              <a:rPr lang="cs-CZ" sz="1600" b="1" dirty="0">
                <a:solidFill>
                  <a:schemeClr val="tx2">
                    <a:lumMod val="50000"/>
                  </a:schemeClr>
                </a:solidFill>
                <a:latin typeface="+mn-lt"/>
              </a:rPr>
            </a:br>
            <a:r>
              <a:rPr lang="cs-CZ" sz="1600" b="1" dirty="0">
                <a:solidFill>
                  <a:schemeClr val="tx2">
                    <a:lumMod val="50000"/>
                  </a:schemeClr>
                </a:solidFill>
                <a:latin typeface="+mn-lt"/>
              </a:rPr>
              <a:t>co má opravdový smysl </a:t>
            </a:r>
            <a:r>
              <a:rPr lang="cs-CZ" sz="1600" dirty="0">
                <a:solidFill>
                  <a:schemeClr val="tx2">
                    <a:lumMod val="50000"/>
                  </a:schemeClr>
                </a:solidFill>
                <a:latin typeface="+mn-lt"/>
              </a:rPr>
              <a:t>(divadlo, vánoční trhy apod.).</a:t>
            </a:r>
          </a:p>
          <a:p>
            <a:pPr marL="182563" indent="-182563" algn="just">
              <a:spcBef>
                <a:spcPts val="300"/>
              </a:spcBef>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p:txBody>
      </p:sp>
      <p:pic>
        <p:nvPicPr>
          <p:cNvPr id="2052" name="Picture 4" descr="Community Building - Community Building Icon Transparent PNG - 1000x1000 -  Free Download on NicePNG">
            <a:extLst>
              <a:ext uri="{FF2B5EF4-FFF2-40B4-BE49-F238E27FC236}">
                <a16:creationId xmlns="" xmlns:a16="http://schemas.microsoft.com/office/drawing/2014/main" id="{FD3E9B2D-CAFE-126B-164B-11BE05E8CCB7}"/>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54915" y="4581128"/>
            <a:ext cx="2198703" cy="139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212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52267E21-D078-D242-F22A-4D140E52E855}"/>
              </a:ext>
            </a:extLst>
          </p:cNvPr>
          <p:cNvSpPr>
            <a:spLocks noGrp="1"/>
          </p:cNvSpPr>
          <p:nvPr>
            <p:ph type="title"/>
          </p:nvPr>
        </p:nvSpPr>
        <p:spPr/>
        <p:txBody>
          <a:bodyPr/>
          <a:lstStyle/>
          <a:p>
            <a:r>
              <a:rPr lang="cs-CZ" dirty="0">
                <a:solidFill>
                  <a:schemeClr val="accent1"/>
                </a:solidFill>
              </a:rPr>
              <a:t>VEŘEJNÁ PROSTRANSTVÍ</a:t>
            </a:r>
          </a:p>
        </p:txBody>
      </p:sp>
      <p:sp>
        <p:nvSpPr>
          <p:cNvPr id="5" name="Zástupný symbol pro číslo snímku 4">
            <a:extLst>
              <a:ext uri="{FF2B5EF4-FFF2-40B4-BE49-F238E27FC236}">
                <a16:creationId xmlns="" xmlns:a16="http://schemas.microsoft.com/office/drawing/2014/main" id="{FC2A1E89-383A-12C8-77B7-3F01D1E2573C}"/>
              </a:ext>
            </a:extLst>
          </p:cNvPr>
          <p:cNvSpPr>
            <a:spLocks noGrp="1"/>
          </p:cNvSpPr>
          <p:nvPr>
            <p:ph type="sldNum" sz="quarter" idx="10"/>
          </p:nvPr>
        </p:nvSpPr>
        <p:spPr/>
        <p:txBody>
          <a:bodyPr/>
          <a:lstStyle/>
          <a:p>
            <a:pPr>
              <a:defRPr/>
            </a:pPr>
            <a:fld id="{58D35917-B70F-4C8C-B8FD-191AA96C360F}" type="slidenum">
              <a:rPr lang="cs-CZ" smtClean="0"/>
              <a:pPr>
                <a:defRPr/>
              </a:pPr>
              <a:t>13</a:t>
            </a:fld>
            <a:endParaRPr lang="cs-CZ"/>
          </a:p>
        </p:txBody>
      </p:sp>
      <p:sp>
        <p:nvSpPr>
          <p:cNvPr id="7" name="Zástupný obsah 6">
            <a:extLst>
              <a:ext uri="{FF2B5EF4-FFF2-40B4-BE49-F238E27FC236}">
                <a16:creationId xmlns="" xmlns:a16="http://schemas.microsoft.com/office/drawing/2014/main" id="{4D3CADA5-CF3D-9675-5F14-0267B25A8044}"/>
              </a:ext>
            </a:extLst>
          </p:cNvPr>
          <p:cNvSpPr txBox="1">
            <a:spLocks noGrp="1"/>
          </p:cNvSpPr>
          <p:nvPr>
            <p:ph sz="half" idx="2"/>
          </p:nvPr>
        </p:nvSpPr>
        <p:spPr>
          <a:xfrm>
            <a:off x="239713" y="1124744"/>
            <a:ext cx="8880475" cy="5545931"/>
          </a:xfrm>
          <a:prstGeom prst="rect">
            <a:avLst/>
          </a:prstGeom>
          <a:noFill/>
        </p:spPr>
        <p:txBody>
          <a:bodyPr wrap="square" rtlCol="0">
            <a:noAutofit/>
          </a:bodyPr>
          <a:lstStyle/>
          <a:p>
            <a:pPr marL="174625" indent="-174625" algn="just">
              <a:buFont typeface="Arial" panose="020B0604020202020204" pitchFamily="34" charset="0"/>
              <a:buChar char="•"/>
            </a:pPr>
            <a:r>
              <a:rPr lang="cs-CZ" sz="1600" dirty="0">
                <a:solidFill>
                  <a:schemeClr val="tx2">
                    <a:lumMod val="50000"/>
                  </a:schemeClr>
                </a:solidFill>
                <a:latin typeface="+mn-lt"/>
              </a:rPr>
              <a:t>Nejzásadnějšími </a:t>
            </a:r>
            <a:r>
              <a:rPr lang="cs-CZ" sz="1600" b="1" dirty="0">
                <a:solidFill>
                  <a:schemeClr val="tx2">
                    <a:lumMod val="50000"/>
                  </a:schemeClr>
                </a:solidFill>
                <a:latin typeface="+mn-lt"/>
              </a:rPr>
              <a:t>faktory spokojenosti  s veřejným prostorem jsou dostatek zeleně a čistota</a:t>
            </a:r>
            <a:r>
              <a:rPr lang="cs-CZ" sz="1600" dirty="0">
                <a:solidFill>
                  <a:schemeClr val="tx2">
                    <a:lumMod val="50000"/>
                  </a:schemeClr>
                </a:solidFill>
                <a:latin typeface="+mn-lt"/>
              </a:rPr>
              <a:t>. </a:t>
            </a:r>
          </a:p>
          <a:p>
            <a:pPr marL="182563" indent="-182563" algn="just">
              <a:buFont typeface="Arial" pitchFamily="34" charset="0"/>
              <a:buChar char="•"/>
            </a:pPr>
            <a:r>
              <a:rPr lang="cs-CZ" sz="1600" dirty="0">
                <a:solidFill>
                  <a:schemeClr val="tx2">
                    <a:lumMod val="50000"/>
                  </a:schemeClr>
                </a:solidFill>
                <a:latin typeface="+mn-lt"/>
              </a:rPr>
              <a:t>Mezi frekventované </a:t>
            </a:r>
            <a:r>
              <a:rPr lang="cs-CZ" sz="1600" b="1" dirty="0">
                <a:solidFill>
                  <a:schemeClr val="tx2">
                    <a:lumMod val="50000"/>
                  </a:schemeClr>
                </a:solidFill>
                <a:latin typeface="+mn-lt"/>
              </a:rPr>
              <a:t>hotspoty městské infrastruktury patří především terminály MHD, a velká obchodní centra</a:t>
            </a:r>
            <a:r>
              <a:rPr lang="cs-CZ" sz="1600" dirty="0">
                <a:solidFill>
                  <a:schemeClr val="tx2">
                    <a:lumMod val="50000"/>
                  </a:schemeClr>
                </a:solidFill>
                <a:latin typeface="+mn-lt"/>
              </a:rPr>
              <a:t>, případně pasáže.</a:t>
            </a:r>
          </a:p>
          <a:p>
            <a:pPr marL="182563" indent="-182563" algn="just">
              <a:buFont typeface="Arial" pitchFamily="34" charset="0"/>
              <a:buChar char="•"/>
            </a:pPr>
            <a:r>
              <a:rPr lang="cs-CZ" sz="1600" dirty="0">
                <a:solidFill>
                  <a:schemeClr val="tx2">
                    <a:lumMod val="50000"/>
                  </a:schemeClr>
                </a:solidFill>
                <a:latin typeface="+mn-lt"/>
              </a:rPr>
              <a:t>Vyšší nároky na vybavenost veřejných prostranství mají ženy.</a:t>
            </a:r>
          </a:p>
          <a:p>
            <a:pPr marL="182563" indent="-182563" algn="just">
              <a:buFont typeface="Arial" pitchFamily="34" charset="0"/>
              <a:buChar char="•"/>
            </a:pPr>
            <a:r>
              <a:rPr lang="cs-CZ" sz="1600" dirty="0">
                <a:solidFill>
                  <a:schemeClr val="tx2">
                    <a:lumMod val="50000"/>
                  </a:schemeClr>
                </a:solidFill>
                <a:latin typeface="+mn-lt"/>
              </a:rPr>
              <a:t>Klid, pocit bezpečí a možnost sezení akcentují  senioři.</a:t>
            </a:r>
          </a:p>
          <a:p>
            <a:pPr marL="0" indent="0" algn="just">
              <a:spcBef>
                <a:spcPts val="1800"/>
              </a:spcBef>
              <a:buNone/>
            </a:pPr>
            <a:r>
              <a:rPr lang="cs-CZ" sz="1600" b="1" dirty="0">
                <a:solidFill>
                  <a:schemeClr val="accent1"/>
                </a:solidFill>
                <a:latin typeface="+mn-lt"/>
              </a:rPr>
              <a:t>PARKY</a:t>
            </a:r>
          </a:p>
          <a:p>
            <a:pPr marL="182563" indent="-182563" algn="just">
              <a:buFont typeface="Arial" pitchFamily="34" charset="0"/>
              <a:buChar char="•"/>
            </a:pPr>
            <a:r>
              <a:rPr lang="cs-CZ" sz="1600" dirty="0">
                <a:solidFill>
                  <a:schemeClr val="tx2">
                    <a:lumMod val="50000"/>
                  </a:schemeClr>
                </a:solidFill>
                <a:latin typeface="+mn-lt"/>
              </a:rPr>
              <a:t>Pražské parky jsou oblíbenou vycházkovou destinací. </a:t>
            </a:r>
            <a:r>
              <a:rPr lang="cs-CZ" sz="1600" b="1" dirty="0">
                <a:solidFill>
                  <a:schemeClr val="tx2">
                    <a:lumMod val="50000"/>
                  </a:schemeClr>
                </a:solidFill>
                <a:latin typeface="+mn-lt"/>
              </a:rPr>
              <a:t>4 z 5 Pražanů vyhledávají parky minimálně jednou za měsíc</a:t>
            </a:r>
            <a:r>
              <a:rPr lang="cs-CZ" sz="1600" dirty="0">
                <a:solidFill>
                  <a:schemeClr val="tx2">
                    <a:lumMod val="50000"/>
                  </a:schemeClr>
                </a:solidFill>
                <a:latin typeface="+mn-lt"/>
              </a:rPr>
              <a:t>. Třetina do parků chodí několikrát týdně.</a:t>
            </a:r>
          </a:p>
          <a:p>
            <a:pPr marL="182563" indent="-182563" algn="just">
              <a:buFont typeface="Arial" pitchFamily="34" charset="0"/>
              <a:buChar char="•"/>
            </a:pPr>
            <a:r>
              <a:rPr lang="cs-CZ" sz="1600" dirty="0">
                <a:solidFill>
                  <a:schemeClr val="tx2">
                    <a:lumMod val="50000"/>
                  </a:schemeClr>
                </a:solidFill>
                <a:latin typeface="+mn-lt"/>
              </a:rPr>
              <a:t>Častěji zastoupenými </a:t>
            </a:r>
            <a:r>
              <a:rPr lang="cs-CZ" sz="1600" b="1" dirty="0">
                <a:solidFill>
                  <a:schemeClr val="tx2">
                    <a:lumMod val="50000"/>
                  </a:schemeClr>
                </a:solidFill>
                <a:latin typeface="+mn-lt"/>
              </a:rPr>
              <a:t>výhradami na adresu pražských parků jsou znečištění, chybějící vybavení a nedostatek možností k posezení</a:t>
            </a:r>
            <a:r>
              <a:rPr lang="cs-CZ" sz="1600" dirty="0">
                <a:solidFill>
                  <a:schemeClr val="tx2">
                    <a:lumMod val="50000"/>
                  </a:schemeClr>
                </a:solidFill>
                <a:latin typeface="+mn-lt"/>
              </a:rPr>
              <a:t>.</a:t>
            </a:r>
          </a:p>
          <a:p>
            <a:pPr marL="182563" indent="-182563" algn="just">
              <a:buFont typeface="Arial" pitchFamily="34" charset="0"/>
              <a:buChar char="•"/>
            </a:pPr>
            <a:r>
              <a:rPr lang="cs-CZ" sz="1600" dirty="0">
                <a:solidFill>
                  <a:schemeClr val="tx2">
                    <a:lumMod val="50000"/>
                  </a:schemeClr>
                </a:solidFill>
                <a:latin typeface="+mn-lt"/>
              </a:rPr>
              <a:t>Podle mínění občanů jsou pražské </a:t>
            </a:r>
            <a:r>
              <a:rPr lang="cs-CZ" sz="1600" b="1" dirty="0">
                <a:solidFill>
                  <a:schemeClr val="tx2">
                    <a:lumMod val="50000"/>
                  </a:schemeClr>
                </a:solidFill>
                <a:latin typeface="+mn-lt"/>
              </a:rPr>
              <a:t>parky dobře přizpůsobené potřebám tělesně postižených </a:t>
            </a:r>
            <a:r>
              <a:rPr lang="cs-CZ" sz="1600" dirty="0">
                <a:solidFill>
                  <a:schemeClr val="tx2">
                    <a:lumMod val="50000"/>
                  </a:schemeClr>
                </a:solidFill>
                <a:latin typeface="+mn-lt"/>
              </a:rPr>
              <a:t>osob.</a:t>
            </a:r>
          </a:p>
          <a:p>
            <a:pPr marL="0" indent="0" algn="just">
              <a:spcBef>
                <a:spcPts val="1800"/>
              </a:spcBef>
              <a:buNone/>
            </a:pPr>
            <a:r>
              <a:rPr lang="cs-CZ" sz="1600" b="1" dirty="0">
                <a:solidFill>
                  <a:schemeClr val="accent1"/>
                </a:solidFill>
                <a:latin typeface="+mn-lt"/>
              </a:rPr>
              <a:t>NÁMĚSTÍ A ULICE</a:t>
            </a:r>
          </a:p>
          <a:p>
            <a:pPr marL="182563" indent="-182563" algn="just">
              <a:buFont typeface="Arial" pitchFamily="34" charset="0"/>
              <a:buChar char="•"/>
            </a:pPr>
            <a:r>
              <a:rPr lang="cs-CZ" sz="1600" b="1" dirty="0">
                <a:solidFill>
                  <a:schemeClr val="tx2">
                    <a:lumMod val="50000"/>
                  </a:schemeClr>
                </a:solidFill>
                <a:latin typeface="+mn-lt"/>
              </a:rPr>
              <a:t>Ulice mohou </a:t>
            </a:r>
            <a:r>
              <a:rPr lang="cs-CZ" sz="1600" dirty="0">
                <a:solidFill>
                  <a:schemeClr val="tx2">
                    <a:lumMod val="50000"/>
                  </a:schemeClr>
                </a:solidFill>
                <a:latin typeface="+mn-lt"/>
              </a:rPr>
              <a:t>vedle své tranzitní funkce </a:t>
            </a:r>
            <a:r>
              <a:rPr lang="cs-CZ" sz="1600" b="1" dirty="0">
                <a:solidFill>
                  <a:schemeClr val="tx2">
                    <a:lumMod val="50000"/>
                  </a:schemeClr>
                </a:solidFill>
                <a:latin typeface="+mn-lt"/>
              </a:rPr>
              <a:t>aspirovat i na volnočasové, příjemné aktivity</a:t>
            </a:r>
            <a:r>
              <a:rPr lang="cs-CZ" sz="1600" dirty="0">
                <a:solidFill>
                  <a:schemeClr val="tx2">
                    <a:lumMod val="50000"/>
                  </a:schemeClr>
                </a:solidFill>
                <a:latin typeface="+mn-lt"/>
              </a:rPr>
              <a:t>, jako jsou procházky, setkávání lidí, posezení a kulturní akce. Mezi ně ale Pražané neřadí rekreační sport.</a:t>
            </a:r>
          </a:p>
          <a:p>
            <a:pPr marL="182563" indent="-182563" algn="just">
              <a:buFont typeface="Arial" pitchFamily="34" charset="0"/>
              <a:buChar char="•"/>
            </a:pPr>
            <a:r>
              <a:rPr lang="cs-CZ" sz="1600" dirty="0">
                <a:solidFill>
                  <a:schemeClr val="tx2">
                    <a:lumMod val="50000"/>
                  </a:schemeClr>
                </a:solidFill>
                <a:latin typeface="+mn-lt"/>
              </a:rPr>
              <a:t>Tyto činnosti přicházejí </a:t>
            </a:r>
            <a:r>
              <a:rPr lang="cs-CZ" sz="1600" b="1" dirty="0">
                <a:solidFill>
                  <a:schemeClr val="tx2">
                    <a:lumMod val="50000"/>
                  </a:schemeClr>
                </a:solidFill>
                <a:latin typeface="+mn-lt"/>
              </a:rPr>
              <a:t>v úvahu v dopravně zklidněných zónách</a:t>
            </a:r>
            <a:r>
              <a:rPr lang="cs-CZ" sz="1600" dirty="0">
                <a:solidFill>
                  <a:schemeClr val="tx2">
                    <a:lumMod val="50000"/>
                  </a:schemeClr>
                </a:solidFill>
                <a:latin typeface="+mn-lt"/>
              </a:rPr>
              <a:t>, které jsou bezpečnější a celkově klidnější.</a:t>
            </a:r>
          </a:p>
          <a:p>
            <a:pPr marL="182563" indent="-182563" algn="just">
              <a:buFont typeface="Arial" pitchFamily="34" charset="0"/>
              <a:buChar char="•"/>
            </a:pPr>
            <a:r>
              <a:rPr lang="cs-CZ" sz="1600" dirty="0">
                <a:solidFill>
                  <a:schemeClr val="tx2">
                    <a:lumMod val="50000"/>
                  </a:schemeClr>
                </a:solidFill>
                <a:latin typeface="+mn-lt"/>
              </a:rPr>
              <a:t>Nejvhodnějším </a:t>
            </a:r>
            <a:r>
              <a:rPr lang="cs-CZ" sz="1600" b="1" dirty="0">
                <a:solidFill>
                  <a:schemeClr val="tx2">
                    <a:lumMod val="50000"/>
                  </a:schemeClr>
                </a:solidFill>
                <a:latin typeface="+mn-lt"/>
              </a:rPr>
              <a:t>využitím pásů mezi chodníkem a vozovkou jsou stromořadí a vegetační prvky</a:t>
            </a:r>
            <a:r>
              <a:rPr lang="cs-CZ" sz="1600" dirty="0">
                <a:solidFill>
                  <a:schemeClr val="tx2">
                    <a:lumMod val="50000"/>
                  </a:schemeClr>
                </a:solidFill>
                <a:latin typeface="+mn-lt"/>
              </a:rPr>
              <a:t>. Využití uvedené zóny pro parkování pražskou veřejnost polarizuje (motoristé vs. </a:t>
            </a:r>
            <a:r>
              <a:rPr lang="cs-CZ" sz="1600" dirty="0" err="1">
                <a:solidFill>
                  <a:schemeClr val="tx2">
                    <a:lumMod val="50000"/>
                  </a:schemeClr>
                </a:solidFill>
                <a:latin typeface="+mn-lt"/>
              </a:rPr>
              <a:t>nemotoristé</a:t>
            </a:r>
            <a:r>
              <a:rPr lang="cs-CZ" sz="1600" dirty="0">
                <a:solidFill>
                  <a:schemeClr val="tx2">
                    <a:lumMod val="50000"/>
                  </a:schemeClr>
                </a:solidFill>
                <a:latin typeface="+mn-lt"/>
              </a:rPr>
              <a:t>).</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p:txBody>
      </p:sp>
      <p:pic>
        <p:nvPicPr>
          <p:cNvPr id="3074" name="Picture 2" descr="Garden, park, parkland, public space icon - Download on Iconfinder">
            <a:extLst>
              <a:ext uri="{FF2B5EF4-FFF2-40B4-BE49-F238E27FC236}">
                <a16:creationId xmlns="" xmlns:a16="http://schemas.microsoft.com/office/drawing/2014/main" id="{3FF19F7F-061D-FC06-5B77-BB3910D2BA5F}"/>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96400" y="4099335"/>
            <a:ext cx="2222376" cy="222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1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mmute Icon - Download in Line Style">
            <a:extLst>
              <a:ext uri="{FF2B5EF4-FFF2-40B4-BE49-F238E27FC236}">
                <a16:creationId xmlns="" xmlns:a16="http://schemas.microsoft.com/office/drawing/2014/main" id="{D96C8F14-6BA3-E567-9017-9A93840E8EC7}"/>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88388" y="3991323"/>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 xmlns:a16="http://schemas.microsoft.com/office/drawing/2014/main" id="{52267E21-D078-D242-F22A-4D140E52E855}"/>
              </a:ext>
            </a:extLst>
          </p:cNvPr>
          <p:cNvSpPr>
            <a:spLocks noGrp="1"/>
          </p:cNvSpPr>
          <p:nvPr>
            <p:ph type="title"/>
          </p:nvPr>
        </p:nvSpPr>
        <p:spPr/>
        <p:txBody>
          <a:bodyPr/>
          <a:lstStyle/>
          <a:p>
            <a:r>
              <a:rPr lang="cs-CZ" dirty="0">
                <a:solidFill>
                  <a:schemeClr val="accent1"/>
                </a:solidFill>
              </a:rPr>
              <a:t>DOPRAVA</a:t>
            </a:r>
          </a:p>
        </p:txBody>
      </p:sp>
      <p:sp>
        <p:nvSpPr>
          <p:cNvPr id="5" name="Zástupný symbol pro číslo snímku 4">
            <a:extLst>
              <a:ext uri="{FF2B5EF4-FFF2-40B4-BE49-F238E27FC236}">
                <a16:creationId xmlns="" xmlns:a16="http://schemas.microsoft.com/office/drawing/2014/main" id="{FC2A1E89-383A-12C8-77B7-3F01D1E2573C}"/>
              </a:ext>
            </a:extLst>
          </p:cNvPr>
          <p:cNvSpPr>
            <a:spLocks noGrp="1"/>
          </p:cNvSpPr>
          <p:nvPr>
            <p:ph type="sldNum" sz="quarter" idx="10"/>
          </p:nvPr>
        </p:nvSpPr>
        <p:spPr/>
        <p:txBody>
          <a:bodyPr/>
          <a:lstStyle/>
          <a:p>
            <a:pPr>
              <a:defRPr/>
            </a:pPr>
            <a:fld id="{58D35917-B70F-4C8C-B8FD-191AA96C360F}" type="slidenum">
              <a:rPr lang="cs-CZ" smtClean="0"/>
              <a:pPr>
                <a:defRPr/>
              </a:pPr>
              <a:t>14</a:t>
            </a:fld>
            <a:endParaRPr lang="cs-CZ"/>
          </a:p>
        </p:txBody>
      </p:sp>
      <p:sp>
        <p:nvSpPr>
          <p:cNvPr id="7" name="Zástupný obsah 6">
            <a:extLst>
              <a:ext uri="{FF2B5EF4-FFF2-40B4-BE49-F238E27FC236}">
                <a16:creationId xmlns="" xmlns:a16="http://schemas.microsoft.com/office/drawing/2014/main" id="{4D3CADA5-CF3D-9675-5F14-0267B25A8044}"/>
              </a:ext>
            </a:extLst>
          </p:cNvPr>
          <p:cNvSpPr txBox="1">
            <a:spLocks noGrp="1"/>
          </p:cNvSpPr>
          <p:nvPr>
            <p:ph sz="half" idx="2"/>
          </p:nvPr>
        </p:nvSpPr>
        <p:spPr>
          <a:xfrm>
            <a:off x="239713" y="1124744"/>
            <a:ext cx="8880475" cy="5545931"/>
          </a:xfrm>
          <a:prstGeom prst="rect">
            <a:avLst/>
          </a:prstGeom>
          <a:noFill/>
        </p:spPr>
        <p:txBody>
          <a:bodyPr wrap="square" rtlCol="0">
            <a:noAutofit/>
          </a:bodyPr>
          <a:lstStyle/>
          <a:p>
            <a:pPr marL="182563" indent="-182563" algn="just">
              <a:buFont typeface="Arial" pitchFamily="34" charset="0"/>
              <a:buChar char="•"/>
            </a:pPr>
            <a:r>
              <a:rPr lang="cs-CZ" sz="1600" b="1" dirty="0">
                <a:solidFill>
                  <a:schemeClr val="tx2">
                    <a:lumMod val="50000"/>
                  </a:schemeClr>
                </a:solidFill>
                <a:latin typeface="+mn-lt"/>
              </a:rPr>
              <a:t>6 z 10 Pražanů </a:t>
            </a:r>
            <a:r>
              <a:rPr lang="cs-CZ" sz="1600" dirty="0">
                <a:solidFill>
                  <a:schemeClr val="tx2">
                    <a:lumMod val="50000"/>
                  </a:schemeClr>
                </a:solidFill>
                <a:latin typeface="+mn-lt"/>
              </a:rPr>
              <a:t>v současnosti </a:t>
            </a:r>
            <a:r>
              <a:rPr lang="cs-CZ" sz="1600" b="1" dirty="0">
                <a:solidFill>
                  <a:schemeClr val="tx2">
                    <a:lumMod val="50000"/>
                  </a:schemeClr>
                </a:solidFill>
                <a:latin typeface="+mn-lt"/>
              </a:rPr>
              <a:t>jezdí do práce / školy každý všední den</a:t>
            </a:r>
            <a:r>
              <a:rPr lang="cs-CZ" sz="1600" dirty="0">
                <a:solidFill>
                  <a:schemeClr val="tx2">
                    <a:lumMod val="50000"/>
                  </a:schemeClr>
                </a:solidFill>
                <a:latin typeface="+mn-lt"/>
              </a:rPr>
              <a:t>. Lidé, kteří by v blízkosti pracoviště těžko hledali parkování, nechávají ve velké míře auto raději doma.</a:t>
            </a:r>
          </a:p>
          <a:p>
            <a:pPr marL="182563" indent="-182563" algn="just">
              <a:buFont typeface="Arial" pitchFamily="34" charset="0"/>
              <a:buChar char="•"/>
            </a:pPr>
            <a:r>
              <a:rPr lang="cs-CZ" sz="1600" b="1" dirty="0">
                <a:solidFill>
                  <a:schemeClr val="tx2">
                    <a:lumMod val="50000"/>
                  </a:schemeClr>
                </a:solidFill>
                <a:latin typeface="+mn-lt"/>
              </a:rPr>
              <a:t>Pražané oceňují kvality MHD </a:t>
            </a:r>
            <a:r>
              <a:rPr lang="cs-CZ" sz="1600" dirty="0">
                <a:solidFill>
                  <a:schemeClr val="tx2">
                    <a:lumMod val="50000"/>
                  </a:schemeClr>
                </a:solidFill>
                <a:latin typeface="+mn-lt"/>
              </a:rPr>
              <a:t>- jen 5  % z nich pražskou MHD vůbec nevyužívá, ačkoliv letos trochu kritičtěji hodnotí výši jízdného – je patrné, že i blahobytná Praha bojuje s růstem životních nákladů.</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b="1" dirty="0">
                <a:solidFill>
                  <a:schemeClr val="tx2">
                    <a:lumMod val="50000"/>
                  </a:schemeClr>
                </a:solidFill>
                <a:latin typeface="+mn-lt"/>
              </a:rPr>
              <a:t>4 z 10 Pražanů v Praze nikdy neusedají za volant</a:t>
            </a:r>
            <a:r>
              <a:rPr lang="cs-CZ" sz="1600" dirty="0">
                <a:solidFill>
                  <a:schemeClr val="tx2">
                    <a:lumMod val="50000"/>
                  </a:schemeClr>
                </a:solidFill>
                <a:latin typeface="+mn-lt"/>
              </a:rPr>
              <a:t>. Při cestování autem po Praze je obtěžují hlavně dopravní zácpy, parkování a strmý růst nákladů na nákup paliv.</a:t>
            </a:r>
          </a:p>
          <a:p>
            <a:pPr marL="182563" indent="-182563" algn="just">
              <a:buFont typeface="Arial" pitchFamily="34" charset="0"/>
              <a:buChar char="•"/>
            </a:pPr>
            <a:r>
              <a:rPr lang="cs-CZ" sz="1600" b="1" dirty="0">
                <a:solidFill>
                  <a:schemeClr val="tx2">
                    <a:lumMod val="50000"/>
                  </a:schemeClr>
                </a:solidFill>
                <a:latin typeface="+mn-lt"/>
              </a:rPr>
              <a:t>Atraktivita pořízení elektromobilu se od roku 2020 dramaticky propadla </a:t>
            </a:r>
            <a:r>
              <a:rPr lang="cs-CZ" sz="1600" dirty="0">
                <a:solidFill>
                  <a:schemeClr val="tx2">
                    <a:lumMod val="50000"/>
                  </a:schemeClr>
                </a:solidFill>
                <a:latin typeface="+mn-lt"/>
              </a:rPr>
              <a:t>ze 46 % příznivců na 27 %.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Na kolo / koloběžku většina Pražanů ve městě vůbec neusedá. Naopak </a:t>
            </a:r>
            <a:r>
              <a:rPr lang="cs-CZ" sz="1600" b="1" dirty="0">
                <a:solidFill>
                  <a:schemeClr val="tx2">
                    <a:lumMod val="50000"/>
                  </a:schemeClr>
                </a:solidFill>
                <a:latin typeface="+mn-lt"/>
              </a:rPr>
              <a:t>častěji než jednou za měsíc </a:t>
            </a:r>
            <a:br>
              <a:rPr lang="cs-CZ" sz="1600" b="1" dirty="0">
                <a:solidFill>
                  <a:schemeClr val="tx2">
                    <a:lumMod val="50000"/>
                  </a:schemeClr>
                </a:solidFill>
                <a:latin typeface="+mn-lt"/>
              </a:rPr>
            </a:br>
            <a:r>
              <a:rPr lang="cs-CZ" sz="1600" b="1" dirty="0">
                <a:solidFill>
                  <a:schemeClr val="tx2">
                    <a:lumMod val="50000"/>
                  </a:schemeClr>
                </a:solidFill>
                <a:latin typeface="+mn-lt"/>
              </a:rPr>
              <a:t>v Praze kolo použije jen sotva pětina Pražanů.</a:t>
            </a:r>
          </a:p>
          <a:p>
            <a:pPr marL="182563" indent="-182563" algn="just">
              <a:buFont typeface="Arial" pitchFamily="34" charset="0"/>
              <a:buChar char="•"/>
            </a:pPr>
            <a:r>
              <a:rPr lang="cs-CZ" sz="1600" dirty="0">
                <a:solidFill>
                  <a:schemeClr val="tx2">
                    <a:lumMod val="50000"/>
                  </a:schemeClr>
                </a:solidFill>
                <a:latin typeface="+mn-lt"/>
              </a:rPr>
              <a:t>Proto si také </a:t>
            </a:r>
            <a:r>
              <a:rPr lang="cs-CZ" sz="1600" b="1" dirty="0">
                <a:solidFill>
                  <a:schemeClr val="tx2">
                    <a:lumMod val="50000"/>
                  </a:schemeClr>
                </a:solidFill>
                <a:latin typeface="+mn-lt"/>
              </a:rPr>
              <a:t>jen pětina lidí myslí, že do cyklistické infrastruktury nesměřují dostatečné investice</a:t>
            </a:r>
            <a:r>
              <a:rPr lang="cs-CZ" sz="1600" dirty="0">
                <a:solidFill>
                  <a:schemeClr val="tx2">
                    <a:lumMod val="50000"/>
                  </a:schemeClr>
                </a:solidFill>
                <a:latin typeface="+mn-lt"/>
              </a:rPr>
              <a:t>.</a:t>
            </a:r>
          </a:p>
          <a:p>
            <a:pPr marL="182563" indent="-182563" algn="just">
              <a:buFont typeface="Arial" pitchFamily="34" charset="0"/>
              <a:buChar char="•"/>
            </a:pPr>
            <a:r>
              <a:rPr lang="cs-CZ" sz="1600" b="1" dirty="0">
                <a:solidFill>
                  <a:schemeClr val="tx2">
                    <a:lumMod val="50000"/>
                  </a:schemeClr>
                </a:solidFill>
                <a:latin typeface="+mn-lt"/>
              </a:rPr>
              <a:t>Kriticky</a:t>
            </a:r>
            <a:r>
              <a:rPr lang="cs-CZ" sz="1600" dirty="0">
                <a:solidFill>
                  <a:schemeClr val="tx2">
                    <a:lumMod val="50000"/>
                  </a:schemeClr>
                </a:solidFill>
                <a:latin typeface="+mn-lt"/>
              </a:rPr>
              <a:t> je v Praze vnímáno parkování / </a:t>
            </a:r>
            <a:r>
              <a:rPr lang="cs-CZ" sz="1600" b="1" dirty="0">
                <a:solidFill>
                  <a:schemeClr val="tx2">
                    <a:lumMod val="50000"/>
                  </a:schemeClr>
                </a:solidFill>
                <a:latin typeface="+mn-lt"/>
              </a:rPr>
              <a:t>odkládání sdílených kol a koloběžek</a:t>
            </a:r>
            <a:r>
              <a:rPr lang="cs-CZ" sz="1600" dirty="0">
                <a:solidFill>
                  <a:schemeClr val="tx2">
                    <a:lumMod val="50000"/>
                  </a:schemeClr>
                </a:solidFill>
                <a:latin typeface="+mn-lt"/>
              </a:rPr>
              <a:t>.</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b="1" dirty="0">
                <a:solidFill>
                  <a:schemeClr val="tx2">
                    <a:lumMod val="50000"/>
                  </a:schemeClr>
                </a:solidFill>
                <a:latin typeface="+mn-lt"/>
              </a:rPr>
              <a:t>Dominantním problémem chodců je v Praze riziko střetu s cyklisty </a:t>
            </a:r>
            <a:r>
              <a:rPr lang="cs-CZ" sz="1600" dirty="0">
                <a:solidFill>
                  <a:schemeClr val="tx2">
                    <a:lumMod val="50000"/>
                  </a:schemeClr>
                </a:solidFill>
                <a:latin typeface="+mn-lt"/>
              </a:rPr>
              <a:t>/ koloběžkáři. </a:t>
            </a:r>
            <a:r>
              <a:rPr lang="cs-CZ" sz="1600" b="1" u="sng" dirty="0">
                <a:solidFill>
                  <a:schemeClr val="tx2">
                    <a:lumMod val="50000"/>
                  </a:schemeClr>
                </a:solidFill>
                <a:latin typeface="+mn-lt"/>
              </a:rPr>
              <a:t>Zdá se, že na bezproblémové koexistenci chodců a cyklistů má Praha mnoho co dohánět</a:t>
            </a:r>
            <a:r>
              <a:rPr lang="cs-CZ" sz="1600" dirty="0">
                <a:solidFill>
                  <a:schemeClr val="tx2">
                    <a:lumMod val="50000"/>
                  </a:schemeClr>
                </a:solidFill>
                <a:latin typeface="+mn-lt"/>
              </a:rPr>
              <a:t>.</a:t>
            </a:r>
          </a:p>
          <a:p>
            <a:pPr marL="182563" indent="-182563" algn="just">
              <a:buFont typeface="Arial" pitchFamily="34" charset="0"/>
              <a:buChar char="•"/>
            </a:pPr>
            <a:r>
              <a:rPr lang="cs-CZ" sz="1600" b="1" dirty="0">
                <a:solidFill>
                  <a:schemeClr val="tx2">
                    <a:lumMod val="50000"/>
                  </a:schemeClr>
                </a:solidFill>
                <a:latin typeface="+mn-lt"/>
              </a:rPr>
              <a:t>Chodci aktuálně v Praze považují motoristy za méně obtěžující prvek, než lidi na kolech </a:t>
            </a:r>
            <a:r>
              <a:rPr lang="cs-CZ" sz="1600" dirty="0">
                <a:solidFill>
                  <a:schemeClr val="tx2">
                    <a:lumMod val="50000"/>
                  </a:schemeClr>
                </a:solidFill>
                <a:latin typeface="+mn-lt"/>
              </a:rPr>
              <a:t>a koloběžkách, ačkoliv i motoristé mají co ve svém přístupu z pohledu chodců zlepšovat.</a:t>
            </a:r>
          </a:p>
          <a:p>
            <a:pPr marL="174625" indent="-174625" algn="just">
              <a:buFont typeface="Arial" panose="020B0604020202020204" pitchFamily="34" charset="0"/>
              <a:buChar char="•"/>
            </a:pPr>
            <a:endParaRPr lang="cs-CZ" sz="1600" dirty="0">
              <a:solidFill>
                <a:schemeClr val="tx2">
                  <a:lumMod val="50000"/>
                </a:schemeClr>
              </a:solidFill>
              <a:latin typeface="+mn-lt"/>
            </a:endParaRPr>
          </a:p>
          <a:p>
            <a:pPr marL="174625" indent="-174625" algn="just">
              <a:buFont typeface="Arial" panose="020B0604020202020204" pitchFamily="34" charset="0"/>
              <a:buChar char="•"/>
            </a:pPr>
            <a:endParaRPr lang="cs-CZ" sz="1600" dirty="0">
              <a:solidFill>
                <a:schemeClr val="tx2">
                  <a:lumMod val="50000"/>
                </a:schemeClr>
              </a:solidFill>
              <a:latin typeface="+mn-lt"/>
            </a:endParaRPr>
          </a:p>
        </p:txBody>
      </p:sp>
    </p:spTree>
    <p:extLst>
      <p:ext uri="{BB962C8B-B14F-4D97-AF65-F5344CB8AC3E}">
        <p14:creationId xmlns:p14="http://schemas.microsoft.com/office/powerpoint/2010/main" val="214256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limate Change Icon - Free PNG &amp; SVG 3389596 - Noun Project">
            <a:extLst>
              <a:ext uri="{FF2B5EF4-FFF2-40B4-BE49-F238E27FC236}">
                <a16:creationId xmlns="" xmlns:a16="http://schemas.microsoft.com/office/drawing/2014/main" id="{B6B1E8A0-14B8-5843-E903-005EA6EDA11A}"/>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24392" y="4050940"/>
            <a:ext cx="2330388" cy="233038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 xmlns:a16="http://schemas.microsoft.com/office/drawing/2014/main" id="{52267E21-D078-D242-F22A-4D140E52E855}"/>
              </a:ext>
            </a:extLst>
          </p:cNvPr>
          <p:cNvSpPr>
            <a:spLocks noGrp="1"/>
          </p:cNvSpPr>
          <p:nvPr>
            <p:ph type="title"/>
          </p:nvPr>
        </p:nvSpPr>
        <p:spPr/>
        <p:txBody>
          <a:bodyPr/>
          <a:lstStyle/>
          <a:p>
            <a:r>
              <a:rPr lang="cs-CZ" dirty="0">
                <a:solidFill>
                  <a:schemeClr val="accent1"/>
                </a:solidFill>
              </a:rPr>
              <a:t>VNÍMÁNÍ KLIMATICKÉ ZMĚNY A EKOLOGICKÁ ANGAŽOVANOST</a:t>
            </a:r>
          </a:p>
        </p:txBody>
      </p:sp>
      <p:sp>
        <p:nvSpPr>
          <p:cNvPr id="5" name="Zástupný symbol pro číslo snímku 4">
            <a:extLst>
              <a:ext uri="{FF2B5EF4-FFF2-40B4-BE49-F238E27FC236}">
                <a16:creationId xmlns="" xmlns:a16="http://schemas.microsoft.com/office/drawing/2014/main" id="{FC2A1E89-383A-12C8-77B7-3F01D1E2573C}"/>
              </a:ext>
            </a:extLst>
          </p:cNvPr>
          <p:cNvSpPr>
            <a:spLocks noGrp="1"/>
          </p:cNvSpPr>
          <p:nvPr>
            <p:ph type="sldNum" sz="quarter" idx="10"/>
          </p:nvPr>
        </p:nvSpPr>
        <p:spPr/>
        <p:txBody>
          <a:bodyPr/>
          <a:lstStyle/>
          <a:p>
            <a:pPr>
              <a:defRPr/>
            </a:pPr>
            <a:fld id="{58D35917-B70F-4C8C-B8FD-191AA96C360F}" type="slidenum">
              <a:rPr lang="cs-CZ" smtClean="0"/>
              <a:pPr>
                <a:defRPr/>
              </a:pPr>
              <a:t>15</a:t>
            </a:fld>
            <a:endParaRPr lang="cs-CZ"/>
          </a:p>
        </p:txBody>
      </p:sp>
      <p:sp>
        <p:nvSpPr>
          <p:cNvPr id="7" name="Zástupný obsah 6">
            <a:extLst>
              <a:ext uri="{FF2B5EF4-FFF2-40B4-BE49-F238E27FC236}">
                <a16:creationId xmlns="" xmlns:a16="http://schemas.microsoft.com/office/drawing/2014/main" id="{4D3CADA5-CF3D-9675-5F14-0267B25A8044}"/>
              </a:ext>
            </a:extLst>
          </p:cNvPr>
          <p:cNvSpPr txBox="1">
            <a:spLocks noGrp="1"/>
          </p:cNvSpPr>
          <p:nvPr>
            <p:ph sz="half" idx="2"/>
          </p:nvPr>
        </p:nvSpPr>
        <p:spPr>
          <a:xfrm>
            <a:off x="239713" y="1124744"/>
            <a:ext cx="8880475" cy="5545931"/>
          </a:xfrm>
          <a:prstGeom prst="rect">
            <a:avLst/>
          </a:prstGeom>
          <a:noFill/>
        </p:spPr>
        <p:txBody>
          <a:bodyPr wrap="square" rtlCol="0">
            <a:noAutofit/>
          </a:bodyPr>
          <a:lstStyle/>
          <a:p>
            <a:pPr marL="182563" indent="-182563" algn="just">
              <a:buFont typeface="Arial" pitchFamily="34" charset="0"/>
              <a:buChar char="•"/>
            </a:pPr>
            <a:r>
              <a:rPr lang="cs-CZ" sz="1600" b="1" dirty="0">
                <a:solidFill>
                  <a:schemeClr val="tx2">
                    <a:lumMod val="50000"/>
                  </a:schemeClr>
                </a:solidFill>
                <a:latin typeface="+mn-lt"/>
              </a:rPr>
              <a:t>Společenské klima se</a:t>
            </a:r>
            <a:r>
              <a:rPr lang="cs-CZ" sz="1600" dirty="0">
                <a:solidFill>
                  <a:schemeClr val="tx2">
                    <a:lumMod val="50000"/>
                  </a:schemeClr>
                </a:solidFill>
                <a:latin typeface="+mn-lt"/>
              </a:rPr>
              <a:t> </a:t>
            </a:r>
            <a:r>
              <a:rPr lang="cs-CZ" sz="1600" b="1" dirty="0">
                <a:solidFill>
                  <a:schemeClr val="tx2">
                    <a:lumMod val="50000"/>
                  </a:schemeClr>
                </a:solidFill>
                <a:latin typeface="+mn-lt"/>
              </a:rPr>
              <a:t>mezi Pražany </a:t>
            </a:r>
            <a:r>
              <a:rPr lang="cs-CZ" sz="1600" dirty="0">
                <a:solidFill>
                  <a:schemeClr val="tx2">
                    <a:lumMod val="50000"/>
                  </a:schemeClr>
                </a:solidFill>
                <a:latin typeface="+mn-lt"/>
              </a:rPr>
              <a:t>v otázkách ochoty vzdát se části pohodlí ve prospěch ozdravení planety </a:t>
            </a:r>
            <a:r>
              <a:rPr lang="cs-CZ" sz="1600" b="1" dirty="0">
                <a:solidFill>
                  <a:schemeClr val="tx2">
                    <a:lumMod val="50000"/>
                  </a:schemeClr>
                </a:solidFill>
                <a:latin typeface="+mn-lt"/>
              </a:rPr>
              <a:t>poměrně výrazně proměnilo – bohužel k horšímu.</a:t>
            </a:r>
          </a:p>
          <a:p>
            <a:pPr marL="182563" indent="-182563" algn="just">
              <a:buFont typeface="Arial" pitchFamily="34" charset="0"/>
              <a:buChar char="•"/>
            </a:pPr>
            <a:r>
              <a:rPr lang="cs-CZ" sz="1600" b="1" dirty="0">
                <a:solidFill>
                  <a:schemeClr val="tx2">
                    <a:lumMod val="50000"/>
                  </a:schemeClr>
                </a:solidFill>
                <a:latin typeface="+mn-lt"/>
              </a:rPr>
              <a:t>Lidé</a:t>
            </a:r>
            <a:r>
              <a:rPr lang="cs-CZ" sz="1600" dirty="0">
                <a:solidFill>
                  <a:schemeClr val="tx2">
                    <a:lumMod val="50000"/>
                  </a:schemeClr>
                </a:solidFill>
                <a:latin typeface="+mn-lt"/>
              </a:rPr>
              <a:t> pod tíhou vynucených úspor a utahování opasků spíše </a:t>
            </a:r>
            <a:r>
              <a:rPr lang="cs-CZ" sz="1600" b="1" dirty="0">
                <a:solidFill>
                  <a:schemeClr val="tx2">
                    <a:lumMod val="50000"/>
                  </a:schemeClr>
                </a:solidFill>
                <a:latin typeface="+mn-lt"/>
              </a:rPr>
              <a:t>opouštějí altruistické pozice</a:t>
            </a:r>
            <a:r>
              <a:rPr lang="cs-CZ" sz="1600" dirty="0">
                <a:solidFill>
                  <a:schemeClr val="tx2">
                    <a:lumMod val="50000"/>
                  </a:schemeClr>
                </a:solidFill>
                <a:latin typeface="+mn-lt"/>
              </a:rPr>
              <a:t>.</a:t>
            </a:r>
          </a:p>
          <a:p>
            <a:pPr marL="182563" indent="-182563" algn="just">
              <a:buFont typeface="Arial" pitchFamily="34" charset="0"/>
              <a:buChar char="•"/>
            </a:pPr>
            <a:r>
              <a:rPr lang="cs-CZ" sz="1600" b="1" dirty="0">
                <a:solidFill>
                  <a:schemeClr val="tx2">
                    <a:lumMod val="50000"/>
                  </a:schemeClr>
                </a:solidFill>
                <a:latin typeface="+mn-lt"/>
              </a:rPr>
              <a:t>Jen v oblastech, kde se ochrana planety potkává s finanční úsporou </a:t>
            </a:r>
            <a:r>
              <a:rPr lang="cs-CZ" sz="1600" dirty="0">
                <a:solidFill>
                  <a:schemeClr val="tx2">
                    <a:lumMod val="50000"/>
                  </a:schemeClr>
                </a:solidFill>
                <a:latin typeface="+mn-lt"/>
              </a:rPr>
              <a:t>v rozpočtech domácností (omezení konzumace masa, investice do vlastní energetické soběstačnosti, menší využívání letecké přepravy) </a:t>
            </a:r>
            <a:r>
              <a:rPr lang="cs-CZ" sz="1600" b="1" dirty="0">
                <a:solidFill>
                  <a:schemeClr val="tx2">
                    <a:lumMod val="50000"/>
                  </a:schemeClr>
                </a:solidFill>
                <a:latin typeface="+mn-lt"/>
              </a:rPr>
              <a:t>nedošlo k propadu těchto forem podpory.</a:t>
            </a:r>
          </a:p>
          <a:p>
            <a:pPr marL="182563" indent="-182563" algn="just">
              <a:buFont typeface="Arial" pitchFamily="34" charset="0"/>
              <a:buChar char="•"/>
            </a:pPr>
            <a:endParaRPr lang="cs-CZ" sz="1600" b="1"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Bohužel, </a:t>
            </a:r>
            <a:r>
              <a:rPr lang="cs-CZ" sz="1600" b="1" u="sng" dirty="0">
                <a:solidFill>
                  <a:schemeClr val="tx2">
                    <a:lumMod val="50000"/>
                  </a:schemeClr>
                </a:solidFill>
                <a:latin typeface="+mn-lt"/>
              </a:rPr>
              <a:t>lidí, kteří k žádné formě příspěvku ochrany planety nejsou svolní je v současnosti téměř dvojnásobek oproti roku 2020.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Dalším smutným poznáním je citelné </a:t>
            </a:r>
            <a:r>
              <a:rPr lang="cs-CZ" sz="1600" b="1" dirty="0">
                <a:solidFill>
                  <a:schemeClr val="tx2">
                    <a:lumMod val="50000"/>
                  </a:schemeClr>
                </a:solidFill>
                <a:latin typeface="+mn-lt"/>
              </a:rPr>
              <a:t>polevení v odhodlání k výchově dětí k ekologickému chování </a:t>
            </a:r>
            <a:br>
              <a:rPr lang="cs-CZ" sz="1600" b="1" dirty="0">
                <a:solidFill>
                  <a:schemeClr val="tx2">
                    <a:lumMod val="50000"/>
                  </a:schemeClr>
                </a:solidFill>
                <a:latin typeface="+mn-lt"/>
              </a:rPr>
            </a:br>
            <a:r>
              <a:rPr lang="cs-CZ" sz="1600" dirty="0">
                <a:solidFill>
                  <a:schemeClr val="tx2">
                    <a:lumMod val="50000"/>
                  </a:schemeClr>
                </a:solidFill>
                <a:latin typeface="+mn-lt"/>
              </a:rPr>
              <a:t>(z 55 % ochotných v r. 2020 na 37 % v roce 2022).</a:t>
            </a:r>
          </a:p>
          <a:p>
            <a:pPr marL="182563" indent="-182563" algn="just">
              <a:buFont typeface="Arial" pitchFamily="34" charset="0"/>
              <a:buChar char="•"/>
            </a:pPr>
            <a:r>
              <a:rPr lang="cs-CZ" sz="1600" b="1" dirty="0">
                <a:solidFill>
                  <a:schemeClr val="tx2">
                    <a:lumMod val="50000"/>
                  </a:schemeClr>
                </a:solidFill>
                <a:latin typeface="+mn-lt"/>
              </a:rPr>
              <a:t>4 z 10 Pražanů si</a:t>
            </a:r>
            <a:r>
              <a:rPr lang="cs-CZ" sz="1600" dirty="0">
                <a:solidFill>
                  <a:schemeClr val="tx2">
                    <a:lumMod val="50000"/>
                  </a:schemeClr>
                </a:solidFill>
                <a:latin typeface="+mn-lt"/>
              </a:rPr>
              <a:t> tak v současnosti </a:t>
            </a:r>
            <a:r>
              <a:rPr lang="cs-CZ" sz="1600" b="1" dirty="0">
                <a:solidFill>
                  <a:schemeClr val="tx2">
                    <a:lumMod val="50000"/>
                  </a:schemeClr>
                </a:solidFill>
                <a:latin typeface="+mn-lt"/>
              </a:rPr>
              <a:t>myslí, že metropole řeší problém klimatické změny dostatečně</a:t>
            </a:r>
            <a:r>
              <a:rPr lang="cs-CZ" sz="1600" dirty="0">
                <a:solidFill>
                  <a:schemeClr val="tx2">
                    <a:lumMod val="50000"/>
                  </a:schemeClr>
                </a:solidFill>
                <a:latin typeface="+mn-lt"/>
              </a:rPr>
              <a:t>. Naproti tomu jen 3 z 10 Pražanů na to mají opačný názor.</a:t>
            </a:r>
            <a:endParaRPr lang="cs-CZ" sz="1600" b="1"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p:txBody>
      </p:sp>
    </p:spTree>
    <p:extLst>
      <p:ext uri="{BB962C8B-B14F-4D97-AF65-F5344CB8AC3E}">
        <p14:creationId xmlns:p14="http://schemas.microsoft.com/office/powerpoint/2010/main" val="1734891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idx="1"/>
          </p:nvPr>
        </p:nvSpPr>
        <p:spPr>
          <a:xfrm>
            <a:off x="8904312" y="2348880"/>
            <a:ext cx="2664296" cy="2808312"/>
          </a:xfrm>
        </p:spPr>
        <p:txBody>
          <a:bodyPr/>
          <a:lstStyle/>
          <a:p>
            <a:r>
              <a:rPr lang="cs-CZ" b="1" dirty="0"/>
              <a:t>Detailní </a:t>
            </a:r>
          </a:p>
          <a:p>
            <a:r>
              <a:rPr lang="cs-CZ" b="1" dirty="0"/>
              <a:t>analýza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idx="1"/>
          </p:nvPr>
        </p:nvSpPr>
        <p:spPr>
          <a:xfrm>
            <a:off x="8976320" y="2348880"/>
            <a:ext cx="2592288" cy="2808312"/>
          </a:xfrm>
        </p:spPr>
        <p:txBody>
          <a:bodyPr/>
          <a:lstStyle/>
          <a:p>
            <a:r>
              <a:rPr lang="cs-CZ" b="1" dirty="0"/>
              <a:t>Kvalita bydlení</a:t>
            </a:r>
          </a:p>
        </p:txBody>
      </p:sp>
    </p:spTree>
    <p:extLst>
      <p:ext uri="{BB962C8B-B14F-4D97-AF65-F5344CB8AC3E}">
        <p14:creationId xmlns:p14="http://schemas.microsoft.com/office/powerpoint/2010/main" val="256887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Spokojenost s bydlením</a:t>
            </a:r>
          </a:p>
        </p:txBody>
      </p:sp>
      <p:sp>
        <p:nvSpPr>
          <p:cNvPr id="6" name="Zástupný symbol pro text 5"/>
          <p:cNvSpPr>
            <a:spLocks noGrp="1"/>
          </p:cNvSpPr>
          <p:nvPr>
            <p:ph type="body" idx="1"/>
          </p:nvPr>
        </p:nvSpPr>
        <p:spPr>
          <a:xfrm>
            <a:off x="191344" y="967844"/>
            <a:ext cx="8784000" cy="138499"/>
          </a:xfrm>
        </p:spPr>
        <p:txBody>
          <a:bodyPr/>
          <a:lstStyle/>
          <a:p>
            <a:r>
              <a:rPr lang="cs-CZ" sz="900" b="1" dirty="0"/>
              <a:t>B1. UVEĎTE MÍRU VAŠÍ SPOKOJENOSTI S NÁSLEDUJÍCÍMI OBLASTMI:</a:t>
            </a:r>
            <a:endParaRPr lang="cs-CZ" sz="900" dirty="0"/>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18</a:t>
            </a:fld>
            <a:endParaRPr lang="cs-CZ"/>
          </a:p>
        </p:txBody>
      </p:sp>
      <p:sp>
        <p:nvSpPr>
          <p:cNvPr id="7" name="TextovéPole 6"/>
          <p:cNvSpPr txBox="1"/>
          <p:nvPr/>
        </p:nvSpPr>
        <p:spPr>
          <a:xfrm>
            <a:off x="479376" y="4293096"/>
            <a:ext cx="11593288" cy="2293488"/>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Spokojenost Pražanů s bydlením dlouhodobě zůstává vysoká, a to jak z hlediska celkové spokojenosti, tak s velikostí bytu/domu.</a:t>
            </a:r>
          </a:p>
          <a:p>
            <a:pPr marL="182563" indent="-182563" algn="just">
              <a:buFont typeface="Arial" pitchFamily="34" charset="0"/>
              <a:buChar char="•"/>
            </a:pPr>
            <a:r>
              <a:rPr lang="cs-CZ" sz="1600" dirty="0">
                <a:solidFill>
                  <a:schemeClr val="tx2">
                    <a:lumMod val="50000"/>
                  </a:schemeClr>
                </a:solidFill>
                <a:latin typeface="+mn-lt"/>
              </a:rPr>
              <a:t>Co do velikosti vlastního bydlení jsou nejspokojenější senioři, nejvíce kritické rodiny s dětmi a nižšími příjmy. </a:t>
            </a:r>
          </a:p>
          <a:p>
            <a:pPr marL="182563" indent="-182563" algn="just">
              <a:buFont typeface="Arial" pitchFamily="34" charset="0"/>
              <a:buChar char="•"/>
            </a:pPr>
            <a:r>
              <a:rPr lang="cs-CZ" sz="1600" dirty="0">
                <a:solidFill>
                  <a:schemeClr val="tx2">
                    <a:lumMod val="50000"/>
                  </a:schemeClr>
                </a:solidFill>
                <a:latin typeface="+mn-lt"/>
              </a:rPr>
              <a:t>Co se týče nákladů na bydlení, tam registrujeme 2/5 nespokojených Pražanů a další čtvrtina není ani vysloveně spokojena nebo nespokojena. Jen 1 z 10 je se stávajícími náklady vysloveně spokojen.</a:t>
            </a:r>
          </a:p>
          <a:p>
            <a:pPr marL="182563" indent="-182563" algn="just">
              <a:buFont typeface="Arial" pitchFamily="34" charset="0"/>
              <a:buChar char="•"/>
            </a:pPr>
            <a:r>
              <a:rPr lang="cs-CZ" sz="1600" dirty="0">
                <a:solidFill>
                  <a:schemeClr val="tx2">
                    <a:lumMod val="50000"/>
                  </a:schemeClr>
                </a:solidFill>
                <a:latin typeface="+mn-lt"/>
              </a:rPr>
              <a:t>Míra spokojenosti s náklady na bydlení se (nikoliv překvapivě) citelně zhoršila oproti předchozímu měření z roku 2020. Nejkritičtější je pochopitelně situace nízkopříjmových domácností vč. seniorů</a:t>
            </a:r>
          </a:p>
          <a:p>
            <a:pPr marL="182563" indent="-182563" algn="just">
              <a:buFont typeface="Arial" pitchFamily="34" charset="0"/>
              <a:buChar char="•"/>
            </a:pPr>
            <a:r>
              <a:rPr lang="cs-CZ" sz="1600" i="1" dirty="0">
                <a:solidFill>
                  <a:schemeClr val="tx2">
                    <a:lumMod val="50000"/>
                  </a:schemeClr>
                </a:solidFill>
                <a:latin typeface="+mn-lt"/>
              </a:rPr>
              <a:t>Celkově spokojenější jsou lidé s VŠ vzděláním, vyššími příjmy, a také ti, kdo bydlí ve vlastním. Mezi pozitivně naladěné také patří lidé </a:t>
            </a:r>
            <a:br>
              <a:rPr lang="cs-CZ" sz="1600" i="1" dirty="0">
                <a:solidFill>
                  <a:schemeClr val="tx2">
                    <a:lumMod val="50000"/>
                  </a:schemeClr>
                </a:solidFill>
                <a:latin typeface="+mn-lt"/>
              </a:rPr>
            </a:br>
            <a:r>
              <a:rPr lang="cs-CZ" sz="1600" i="1" dirty="0">
                <a:solidFill>
                  <a:schemeClr val="tx2">
                    <a:lumMod val="50000"/>
                  </a:schemeClr>
                </a:solidFill>
                <a:latin typeface="+mn-lt"/>
              </a:rPr>
              <a:t>s aktivnějším životním stylem, kteří se např. více angažují v rozvoji lokality, kde bydlí.</a:t>
            </a:r>
          </a:p>
          <a:p>
            <a:pPr marL="182563" indent="-182563" algn="just">
              <a:buFont typeface="Arial" pitchFamily="34" charset="0"/>
              <a:buChar char="•"/>
            </a:pPr>
            <a:r>
              <a:rPr lang="cs-CZ" sz="1600" i="1" dirty="0">
                <a:solidFill>
                  <a:schemeClr val="tx2">
                    <a:lumMod val="50000"/>
                  </a:schemeClr>
                </a:solidFill>
                <a:latin typeface="+mn-lt"/>
              </a:rPr>
              <a:t>Méně spokojení zůstávají lidé s průměrnou nebo nižší životní úrovní.</a:t>
            </a:r>
          </a:p>
          <a:p>
            <a:pPr marL="182563" indent="-182563" algn="just">
              <a:buFont typeface="Arial" pitchFamily="34" charset="0"/>
              <a:buChar char="•"/>
            </a:pPr>
            <a:endParaRPr lang="cs-CZ" sz="1600" b="1" dirty="0">
              <a:solidFill>
                <a:schemeClr val="tx2">
                  <a:lumMod val="50000"/>
                </a:schemeClr>
              </a:solidFill>
              <a:latin typeface="+mn-lt"/>
            </a:endParaRPr>
          </a:p>
        </p:txBody>
      </p:sp>
      <p:sp>
        <p:nvSpPr>
          <p:cNvPr id="10" name="TextovéPole 9"/>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4" name="Obrázek 3"/>
          <p:cNvPicPr>
            <a:picLocks noChangeAspect="1"/>
          </p:cNvPicPr>
          <p:nvPr/>
        </p:nvPicPr>
        <p:blipFill>
          <a:blip r:embed="rId2"/>
          <a:stretch>
            <a:fillRect/>
          </a:stretch>
        </p:blipFill>
        <p:spPr>
          <a:xfrm>
            <a:off x="240000" y="1153384"/>
            <a:ext cx="6718374" cy="3139712"/>
          </a:xfrm>
          <a:prstGeom prst="rect">
            <a:avLst/>
          </a:prstGeom>
        </p:spPr>
      </p:pic>
    </p:spTree>
    <p:extLst>
      <p:ext uri="{BB962C8B-B14F-4D97-AF65-F5344CB8AC3E}">
        <p14:creationId xmlns:p14="http://schemas.microsoft.com/office/powerpoint/2010/main" val="2468492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Spokojenost s bydlením</a:t>
            </a:r>
          </a:p>
        </p:txBody>
      </p:sp>
      <p:sp>
        <p:nvSpPr>
          <p:cNvPr id="6" name="Zástupný symbol pro text 5"/>
          <p:cNvSpPr>
            <a:spLocks noGrp="1"/>
          </p:cNvSpPr>
          <p:nvPr>
            <p:ph type="body" idx="1"/>
          </p:nvPr>
        </p:nvSpPr>
        <p:spPr>
          <a:xfrm>
            <a:off x="191344" y="967844"/>
            <a:ext cx="8784000" cy="138499"/>
          </a:xfrm>
        </p:spPr>
        <p:txBody>
          <a:bodyPr/>
          <a:lstStyle/>
          <a:p>
            <a:r>
              <a:rPr lang="cs-CZ" sz="900" b="1" dirty="0"/>
              <a:t>C1. UVEĎTE MÍRU VAŠÍ SPOKOJENOSTI S NÁSLEDUJÍCÍMI OBLASTMI V LOKALITĚ, KDE BYDLÍTE:</a:t>
            </a:r>
            <a:endParaRPr lang="cs-CZ" sz="900" dirty="0"/>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19</a:t>
            </a:fld>
            <a:endParaRPr lang="cs-CZ"/>
          </a:p>
        </p:txBody>
      </p:sp>
      <p:sp>
        <p:nvSpPr>
          <p:cNvPr id="7" name="TextovéPole 6"/>
          <p:cNvSpPr txBox="1"/>
          <p:nvPr/>
        </p:nvSpPr>
        <p:spPr>
          <a:xfrm>
            <a:off x="479376" y="4957271"/>
            <a:ext cx="11593288" cy="1641396"/>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Atraktivita blízkého okolí bydliště je ze sledovaných atributů tím, který nejvíce posiluje celkovou spokojenost s bydlením. </a:t>
            </a:r>
          </a:p>
          <a:p>
            <a:pPr marL="182563" indent="-182563" algn="just">
              <a:buFont typeface="Arial" pitchFamily="34" charset="0"/>
              <a:buChar char="•"/>
            </a:pPr>
            <a:r>
              <a:rPr lang="cs-CZ" sz="1600" dirty="0">
                <a:solidFill>
                  <a:schemeClr val="tx2">
                    <a:lumMod val="50000"/>
                  </a:schemeClr>
                </a:solidFill>
                <a:latin typeface="+mn-lt"/>
              </a:rPr>
              <a:t>Nejvíce kritiky naopak sklidila míra dopravního zatížení.</a:t>
            </a:r>
          </a:p>
          <a:p>
            <a:pPr marL="182563" indent="-182563" algn="just">
              <a:buFont typeface="Arial" pitchFamily="34" charset="0"/>
              <a:buChar char="•"/>
            </a:pPr>
            <a:r>
              <a:rPr lang="cs-CZ" sz="1600" dirty="0">
                <a:solidFill>
                  <a:schemeClr val="tx2">
                    <a:lumMod val="50000"/>
                  </a:schemeClr>
                </a:solidFill>
                <a:latin typeface="+mn-lt"/>
              </a:rPr>
              <a:t>Na kvalitu bezbariérové infrastruktury silně převládá pozitivní názor, nicméně desetina Pražanů se hodnocení zdržela.</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Vývoj v porovnání s rokem 2020 ukazuje převážně negativní trend spokojenosti. Lze oprávněně předpokládat, že to není v důsledku reálného zhoršení fungování města, ale celkově „blbou náladou“ plynoucí z inflace, energetické krize a existenčních obav domácností.</a:t>
            </a:r>
          </a:p>
        </p:txBody>
      </p:sp>
      <p:sp>
        <p:nvSpPr>
          <p:cNvPr id="10" name="TextovéPole 9"/>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4" name="Obrázek 3"/>
          <p:cNvPicPr>
            <a:picLocks noChangeAspect="1"/>
          </p:cNvPicPr>
          <p:nvPr/>
        </p:nvPicPr>
        <p:blipFill>
          <a:blip r:embed="rId2"/>
          <a:stretch>
            <a:fillRect/>
          </a:stretch>
        </p:blipFill>
        <p:spPr>
          <a:xfrm>
            <a:off x="191344" y="1175592"/>
            <a:ext cx="6559865" cy="3670110"/>
          </a:xfrm>
          <a:prstGeom prst="rect">
            <a:avLst/>
          </a:prstGeom>
        </p:spPr>
      </p:pic>
    </p:spTree>
    <p:extLst>
      <p:ext uri="{BB962C8B-B14F-4D97-AF65-F5344CB8AC3E}">
        <p14:creationId xmlns:p14="http://schemas.microsoft.com/office/powerpoint/2010/main" val="414236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idx="1"/>
          </p:nvPr>
        </p:nvSpPr>
        <p:spPr>
          <a:xfrm>
            <a:off x="8832304" y="2348880"/>
            <a:ext cx="2736304" cy="2808312"/>
          </a:xfrm>
        </p:spPr>
        <p:txBody>
          <a:bodyPr/>
          <a:lstStyle/>
          <a:p>
            <a:r>
              <a:rPr lang="cs-CZ" b="1" dirty="0"/>
              <a:t>Metodika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Spokojenost s bydlením</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20</a:t>
            </a:fld>
            <a:endParaRPr lang="cs-CZ"/>
          </a:p>
        </p:txBody>
      </p:sp>
      <p:sp>
        <p:nvSpPr>
          <p:cNvPr id="9" name="TextovéPole 8"/>
          <p:cNvSpPr txBox="1"/>
          <p:nvPr/>
        </p:nvSpPr>
        <p:spPr>
          <a:xfrm>
            <a:off x="4727848" y="1340768"/>
            <a:ext cx="7200800" cy="2307645"/>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Typologie spokojenosti s bydlením ukazuje, že zcela nespokojených Pražanů je jen necelá</a:t>
            </a:r>
            <a:r>
              <a:rPr lang="en-US" sz="1600" dirty="0">
                <a:solidFill>
                  <a:schemeClr val="tx2">
                    <a:lumMod val="50000"/>
                  </a:schemeClr>
                </a:solidFill>
                <a:latin typeface="+mn-lt"/>
              </a:rPr>
              <a:t> </a:t>
            </a:r>
            <a:r>
              <a:rPr lang="cs-CZ" sz="1600" dirty="0">
                <a:solidFill>
                  <a:schemeClr val="tx2">
                    <a:lumMod val="50000"/>
                  </a:schemeClr>
                </a:solidFill>
                <a:latin typeface="+mn-lt"/>
              </a:rPr>
              <a:t>pětina (19 %). Dvě pětiny (43 %) Pražanů jsou spokojeny s bytem i s okolím bydliště. Oproti roku 2020 došlo nevelkým změnám, jen evidujeme mírný nárůst těch, kdo jsou s bytem spokojení, ale k okolí mají nějaké výhrady.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Spokojenost stále koreluje s příjmy domácnosti – čím vyšší příjmy, tím spokojenější domácnost a spokojenější jsou také stále lidé s aktivním vztahem ke komunitě. </a:t>
            </a:r>
          </a:p>
          <a:p>
            <a:pPr marL="182563" indent="-182563" algn="just">
              <a:buFont typeface="Arial" pitchFamily="34" charset="0"/>
              <a:buChar char="•"/>
            </a:pPr>
            <a:endParaRPr lang="cs-CZ" sz="1600" b="1" dirty="0">
              <a:solidFill>
                <a:schemeClr val="tx2">
                  <a:lumMod val="50000"/>
                </a:schemeClr>
              </a:solidFill>
              <a:latin typeface="+mn-lt"/>
            </a:endParaRPr>
          </a:p>
        </p:txBody>
      </p:sp>
      <p:sp>
        <p:nvSpPr>
          <p:cNvPr id="14" name="TextovéPole 13"/>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6" name="Obrázek 5"/>
          <p:cNvPicPr>
            <a:picLocks noChangeAspect="1"/>
          </p:cNvPicPr>
          <p:nvPr/>
        </p:nvPicPr>
        <p:blipFill>
          <a:blip r:embed="rId2"/>
          <a:stretch>
            <a:fillRect/>
          </a:stretch>
        </p:blipFill>
        <p:spPr>
          <a:xfrm>
            <a:off x="240000" y="3859889"/>
            <a:ext cx="6962235" cy="2840982"/>
          </a:xfrm>
          <a:prstGeom prst="rect">
            <a:avLst/>
          </a:prstGeom>
        </p:spPr>
      </p:pic>
      <p:pic>
        <p:nvPicPr>
          <p:cNvPr id="7" name="Obrázek 6"/>
          <p:cNvPicPr>
            <a:picLocks noChangeAspect="1"/>
          </p:cNvPicPr>
          <p:nvPr/>
        </p:nvPicPr>
        <p:blipFill>
          <a:blip r:embed="rId3"/>
          <a:stretch>
            <a:fillRect/>
          </a:stretch>
        </p:blipFill>
        <p:spPr>
          <a:xfrm>
            <a:off x="191344" y="1235745"/>
            <a:ext cx="4541914" cy="2481287"/>
          </a:xfrm>
          <a:prstGeom prst="rect">
            <a:avLst/>
          </a:prstGeom>
        </p:spPr>
      </p:pic>
    </p:spTree>
    <p:extLst>
      <p:ext uri="{BB962C8B-B14F-4D97-AF65-F5344CB8AC3E}">
        <p14:creationId xmlns:p14="http://schemas.microsoft.com/office/powerpoint/2010/main" val="4150233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Bytová politika v Praze</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21</a:t>
            </a:fld>
            <a:endParaRPr lang="cs-CZ"/>
          </a:p>
        </p:txBody>
      </p:sp>
      <p:sp>
        <p:nvSpPr>
          <p:cNvPr id="7" name="TextovéPole 6"/>
          <p:cNvSpPr txBox="1"/>
          <p:nvPr/>
        </p:nvSpPr>
        <p:spPr>
          <a:xfrm>
            <a:off x="5280000" y="1378126"/>
            <a:ext cx="5352504" cy="5075210"/>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Pořadí priorit v oblasti bytové politiky zůstává identické se stavem v roce 2020.</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Pozvolna posiluje přesvědčení, že by se vedení Prahy mělo </a:t>
            </a:r>
            <a:br>
              <a:rPr lang="cs-CZ" sz="1600" dirty="0">
                <a:solidFill>
                  <a:schemeClr val="tx2">
                    <a:lumMod val="50000"/>
                  </a:schemeClr>
                </a:solidFill>
                <a:latin typeface="+mn-lt"/>
              </a:rPr>
            </a:br>
            <a:r>
              <a:rPr lang="cs-CZ" sz="1600" dirty="0">
                <a:solidFill>
                  <a:schemeClr val="tx2">
                    <a:lumMod val="50000"/>
                  </a:schemeClr>
                </a:solidFill>
                <a:latin typeface="+mn-lt"/>
              </a:rPr>
              <a:t>v této oblasti angažovat více, a to jak investicemi, tak zodpovědným hospodařením s bytovým fondem.</a:t>
            </a:r>
            <a:br>
              <a:rPr lang="cs-CZ" sz="1600" dirty="0">
                <a:solidFill>
                  <a:schemeClr val="tx2">
                    <a:lumMod val="50000"/>
                  </a:schemeClr>
                </a:solidFill>
                <a:latin typeface="+mn-lt"/>
              </a:rPr>
            </a:br>
            <a:r>
              <a:rPr lang="cs-CZ" sz="1600" dirty="0">
                <a:solidFill>
                  <a:schemeClr val="tx2">
                    <a:lumMod val="50000"/>
                  </a:schemeClr>
                </a:solidFill>
                <a:latin typeface="+mn-lt"/>
              </a:rPr>
              <a:t>Jen 1 z 10 Pražanů zastává názor, že bytovou situaci má řešit neregulovaný trh.</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3/5 Pražanů si přejí, aby hlavní město realizovalo výstavbu obecních bytů. </a:t>
            </a:r>
          </a:p>
          <a:p>
            <a:pPr algn="just"/>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Nejsilnějšími zastánci posílení bytového fondu ve správě města jsou obyvatelé nájemních bytů, kteří jsou aktuálně silně vystaveni růstu cen bydlení, ale také senioři.</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Mladší generace (18-39 let) silněji podporují, aby město nakoupilo byty do svého vlastnictví. Patrně v této cestě vidí příležitost rychlejší pozitivní intervence města na trhu s byty.</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b="1" dirty="0">
              <a:solidFill>
                <a:schemeClr val="tx2">
                  <a:lumMod val="50000"/>
                </a:schemeClr>
              </a:solidFill>
              <a:latin typeface="+mn-lt"/>
            </a:endParaRPr>
          </a:p>
        </p:txBody>
      </p:sp>
      <p:sp>
        <p:nvSpPr>
          <p:cNvPr id="11" name="TextovéPole 10"/>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sp>
        <p:nvSpPr>
          <p:cNvPr id="12" name="Zástupný symbol pro text 5"/>
          <p:cNvSpPr>
            <a:spLocks noGrp="1"/>
          </p:cNvSpPr>
          <p:nvPr>
            <p:ph type="body" idx="1"/>
          </p:nvPr>
        </p:nvSpPr>
        <p:spPr>
          <a:xfrm>
            <a:off x="191344" y="967844"/>
            <a:ext cx="8784000" cy="138499"/>
          </a:xfrm>
        </p:spPr>
        <p:txBody>
          <a:bodyPr/>
          <a:lstStyle/>
          <a:p>
            <a:r>
              <a:rPr lang="cs-CZ" sz="900" b="1" dirty="0"/>
              <a:t>B2. CO BY V TOM PRAHA MĚLA PŘEDEVŠÍM DĚLAT V OBLASTI BYTOVÉ POLITIKY?</a:t>
            </a:r>
            <a:endParaRPr lang="cs-CZ" sz="900" dirty="0"/>
          </a:p>
        </p:txBody>
      </p:sp>
      <p:pic>
        <p:nvPicPr>
          <p:cNvPr id="4" name="Obrázek 3"/>
          <p:cNvPicPr>
            <a:picLocks noChangeAspect="1"/>
          </p:cNvPicPr>
          <p:nvPr/>
        </p:nvPicPr>
        <p:blipFill>
          <a:blip r:embed="rId2"/>
          <a:stretch>
            <a:fillRect/>
          </a:stretch>
        </p:blipFill>
        <p:spPr>
          <a:xfrm>
            <a:off x="210082" y="1379123"/>
            <a:ext cx="4901609" cy="4712616"/>
          </a:xfrm>
          <a:prstGeom prst="rect">
            <a:avLst/>
          </a:prstGeom>
        </p:spPr>
      </p:pic>
    </p:spTree>
    <p:extLst>
      <p:ext uri="{BB962C8B-B14F-4D97-AF65-F5344CB8AC3E}">
        <p14:creationId xmlns:p14="http://schemas.microsoft.com/office/powerpoint/2010/main" val="1856108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Dostupnost bydlení v Praze</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22</a:t>
            </a:fld>
            <a:endParaRPr lang="cs-CZ"/>
          </a:p>
        </p:txBody>
      </p:sp>
      <p:sp>
        <p:nvSpPr>
          <p:cNvPr id="7" name="TextovéPole 6"/>
          <p:cNvSpPr txBox="1"/>
          <p:nvPr/>
        </p:nvSpPr>
        <p:spPr>
          <a:xfrm>
            <a:off x="7464152" y="1628800"/>
            <a:ext cx="4176464" cy="4608511"/>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Ceny bytů jsou v Praze podle 2/3 populace odtržené od reality a dělají z vlastního bydlení pro lidi, kdo nemovitost nezískali včas, nedostupnou komoditu.</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Ačkoliv si v tomto ohledu nájemní bydlení vede o poznání lépe, i tak je už pro polovinu Pražanů ve svých tržních úrovních reálně nedostupné. Nicméně čtvrtina lidí jej prozatím považuje za spíše dostupné.</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Na adresu cenové dostupnosti bydlení jsou kritičtější ženy a také lidé nad 50 let. Dále také pochopitelně lidé s nižšími a středními příjmy.</a:t>
            </a:r>
          </a:p>
          <a:p>
            <a:pPr marL="182563" indent="-182563" algn="just">
              <a:buFont typeface="Arial" pitchFamily="34" charset="0"/>
              <a:buChar char="•"/>
            </a:pPr>
            <a:endParaRPr lang="cs-CZ" sz="1600" b="1" dirty="0">
              <a:solidFill>
                <a:schemeClr val="tx2">
                  <a:lumMod val="50000"/>
                </a:schemeClr>
              </a:solidFill>
              <a:latin typeface="+mn-lt"/>
            </a:endParaRPr>
          </a:p>
        </p:txBody>
      </p:sp>
      <p:sp>
        <p:nvSpPr>
          <p:cNvPr id="11" name="TextovéPole 10"/>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sp>
        <p:nvSpPr>
          <p:cNvPr id="12" name="Zástupný symbol pro text 5"/>
          <p:cNvSpPr>
            <a:spLocks noGrp="1"/>
          </p:cNvSpPr>
          <p:nvPr>
            <p:ph type="body" idx="1"/>
          </p:nvPr>
        </p:nvSpPr>
        <p:spPr>
          <a:xfrm>
            <a:off x="191344" y="967844"/>
            <a:ext cx="8784000" cy="138499"/>
          </a:xfrm>
        </p:spPr>
        <p:txBody>
          <a:bodyPr/>
          <a:lstStyle/>
          <a:p>
            <a:r>
              <a:rPr lang="cs-CZ" sz="900" b="1" dirty="0"/>
              <a:t>B3. UVEĎTE, ZDA SOUHLASÍTE, ČI NESOUHLASÍTE S DANÝM TVRZENÍM:</a:t>
            </a:r>
            <a:endParaRPr lang="cs-CZ" sz="900" dirty="0"/>
          </a:p>
        </p:txBody>
      </p:sp>
      <p:pic>
        <p:nvPicPr>
          <p:cNvPr id="4" name="Obrázek 3"/>
          <p:cNvPicPr>
            <a:picLocks noChangeAspect="1"/>
          </p:cNvPicPr>
          <p:nvPr/>
        </p:nvPicPr>
        <p:blipFill>
          <a:blip r:embed="rId2"/>
          <a:stretch>
            <a:fillRect/>
          </a:stretch>
        </p:blipFill>
        <p:spPr>
          <a:xfrm>
            <a:off x="191344" y="1362078"/>
            <a:ext cx="6590347" cy="2267909"/>
          </a:xfrm>
          <a:prstGeom prst="rect">
            <a:avLst/>
          </a:prstGeom>
        </p:spPr>
      </p:pic>
      <p:pic>
        <p:nvPicPr>
          <p:cNvPr id="6" name="Obrázek 5"/>
          <p:cNvPicPr>
            <a:picLocks noChangeAspect="1"/>
          </p:cNvPicPr>
          <p:nvPr/>
        </p:nvPicPr>
        <p:blipFill>
          <a:blip r:embed="rId3"/>
          <a:stretch>
            <a:fillRect/>
          </a:stretch>
        </p:blipFill>
        <p:spPr>
          <a:xfrm>
            <a:off x="407368" y="4004027"/>
            <a:ext cx="6005080" cy="2737341"/>
          </a:xfrm>
          <a:prstGeom prst="rect">
            <a:avLst/>
          </a:prstGeom>
        </p:spPr>
      </p:pic>
      <p:pic>
        <p:nvPicPr>
          <p:cNvPr id="10" name="Obrázek 9"/>
          <p:cNvPicPr>
            <a:picLocks noChangeAspect="1"/>
          </p:cNvPicPr>
          <p:nvPr/>
        </p:nvPicPr>
        <p:blipFill>
          <a:blip r:embed="rId4"/>
          <a:stretch>
            <a:fillRect/>
          </a:stretch>
        </p:blipFill>
        <p:spPr>
          <a:xfrm>
            <a:off x="407368" y="3573016"/>
            <a:ext cx="6066046" cy="365792"/>
          </a:xfrm>
          <a:prstGeom prst="rect">
            <a:avLst/>
          </a:prstGeom>
        </p:spPr>
      </p:pic>
    </p:spTree>
    <p:extLst>
      <p:ext uri="{BB962C8B-B14F-4D97-AF65-F5344CB8AC3E}">
        <p14:creationId xmlns:p14="http://schemas.microsoft.com/office/powerpoint/2010/main" val="173257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Spokojenost s kvalitou života v Praze</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23</a:t>
            </a:fld>
            <a:endParaRPr lang="cs-CZ"/>
          </a:p>
        </p:txBody>
      </p:sp>
      <p:sp>
        <p:nvSpPr>
          <p:cNvPr id="7" name="TextovéPole 6"/>
          <p:cNvSpPr txBox="1"/>
          <p:nvPr/>
        </p:nvSpPr>
        <p:spPr>
          <a:xfrm>
            <a:off x="240000" y="4293096"/>
            <a:ext cx="11256600" cy="2304256"/>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I nadále platí, že lidé jsou více spokojeni se životem v Praze, než s tím, jaký život vedou. V aktuálním měření se ale rozestup v celkové spokojenosti v těchto sférách citelně snížil, ačkoliv zůstává stále signifikantní. Bohužel není zmenšení rozestupu mezi těmito dvěma ukazateli způsobeno růstem průměrné spokojenosti s vlastním životem, ale poklesem spokojenosti se životem v Praze. Ten je patrně zapříčiněn vzestupem existenčních obav domácností v současnosti.</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Se životem v Praze jsou spokojeni zejména mladí do 30 let, lidé s VŠ vzděláním, a také ti, kdo žijí aktivním životem a angažují se ve svém okolí.</a:t>
            </a:r>
          </a:p>
          <a:p>
            <a:pPr marL="182563" indent="-182563" algn="just">
              <a:buFont typeface="Arial" pitchFamily="34" charset="0"/>
              <a:buChar char="•"/>
            </a:pPr>
            <a:r>
              <a:rPr lang="cs-CZ" sz="1600" dirty="0">
                <a:solidFill>
                  <a:schemeClr val="tx2">
                    <a:lumMod val="50000"/>
                  </a:schemeClr>
                </a:solidFill>
                <a:latin typeface="+mn-lt"/>
              </a:rPr>
              <a:t>Vedle toho se životem, který vedou, jsou nejvíce spokojeni členové lépe situovaných rodin s dětmi, méně pak senioři a lidé s nižšími příjmy.</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b="1" dirty="0">
              <a:solidFill>
                <a:schemeClr val="tx2">
                  <a:lumMod val="50000"/>
                </a:schemeClr>
              </a:solidFill>
              <a:latin typeface="+mn-lt"/>
            </a:endParaRPr>
          </a:p>
        </p:txBody>
      </p:sp>
      <p:sp>
        <p:nvSpPr>
          <p:cNvPr id="12" name="TextovéPole 11"/>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sp>
        <p:nvSpPr>
          <p:cNvPr id="13" name="Zástupný symbol pro text 5"/>
          <p:cNvSpPr>
            <a:spLocks noGrp="1"/>
          </p:cNvSpPr>
          <p:nvPr>
            <p:ph type="body" idx="1"/>
          </p:nvPr>
        </p:nvSpPr>
        <p:spPr>
          <a:xfrm>
            <a:off x="191344" y="967844"/>
            <a:ext cx="8784000" cy="138499"/>
          </a:xfrm>
        </p:spPr>
        <p:txBody>
          <a:bodyPr/>
          <a:lstStyle/>
          <a:p>
            <a:r>
              <a:rPr lang="cs-CZ" sz="900" b="1" dirty="0"/>
              <a:t>F1. UVEĎTE MÍRU VAŠÍ SPOKOJENOSTI S NÁSLEDUJÍCÍMI OBLASTMI:</a:t>
            </a:r>
            <a:endParaRPr lang="cs-CZ" sz="900" dirty="0"/>
          </a:p>
        </p:txBody>
      </p:sp>
      <p:pic>
        <p:nvPicPr>
          <p:cNvPr id="4" name="Obrázek 3"/>
          <p:cNvPicPr>
            <a:picLocks noChangeAspect="1"/>
          </p:cNvPicPr>
          <p:nvPr/>
        </p:nvPicPr>
        <p:blipFill>
          <a:blip r:embed="rId2"/>
          <a:stretch>
            <a:fillRect/>
          </a:stretch>
        </p:blipFill>
        <p:spPr>
          <a:xfrm>
            <a:off x="191344" y="1392014"/>
            <a:ext cx="7626757" cy="2615411"/>
          </a:xfrm>
          <a:prstGeom prst="rect">
            <a:avLst/>
          </a:prstGeom>
        </p:spPr>
      </p:pic>
    </p:spTree>
    <p:extLst>
      <p:ext uri="{BB962C8B-B14F-4D97-AF65-F5344CB8AC3E}">
        <p14:creationId xmlns:p14="http://schemas.microsoft.com/office/powerpoint/2010/main" val="3907549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Spokojenost s kvalitou života v Praze</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24</a:t>
            </a:fld>
            <a:endParaRPr lang="cs-CZ"/>
          </a:p>
        </p:txBody>
      </p:sp>
      <p:sp>
        <p:nvSpPr>
          <p:cNvPr id="7" name="TextovéPole 6"/>
          <p:cNvSpPr txBox="1"/>
          <p:nvPr/>
        </p:nvSpPr>
        <p:spPr>
          <a:xfrm>
            <a:off x="5231904" y="1412776"/>
            <a:ext cx="6696744" cy="3528391"/>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Spokojenější jak se svým životem tak s životem v Praze zůstávají především lidé s nejvyššími příjmy – ti si v mnoha případech mohou dovolit „standard“, který považují za vhodný a současně mohou nejvíce těžit z pestré nabídky služeb a kulturního vyžití.</a:t>
            </a:r>
          </a:p>
          <a:p>
            <a:pPr algn="just"/>
            <a:r>
              <a:rPr lang="cs-CZ" sz="1600" dirty="0">
                <a:solidFill>
                  <a:schemeClr val="tx2">
                    <a:lumMod val="50000"/>
                  </a:schemeClr>
                </a:solidFill>
                <a:latin typeface="+mn-lt"/>
              </a:rPr>
              <a:t> </a:t>
            </a:r>
          </a:p>
          <a:p>
            <a:pPr marL="182563" indent="-182563" algn="just">
              <a:buFont typeface="Arial" pitchFamily="34" charset="0"/>
              <a:buChar char="•"/>
            </a:pPr>
            <a:r>
              <a:rPr lang="cs-CZ" sz="1600" dirty="0">
                <a:solidFill>
                  <a:schemeClr val="tx2">
                    <a:lumMod val="50000"/>
                  </a:schemeClr>
                </a:solidFill>
                <a:latin typeface="+mn-lt"/>
              </a:rPr>
              <a:t>Naproti tomu lidé z domácností s nejnižšími příjmy častěji nejsou spokojeni ani se životem v Praze, ani se životem jaký vedou. Nabídka lákadel, která každodenně potkávají, je pro ně ve značné míře špatně dostupná, což zanechává pocit frustrace.</a:t>
            </a:r>
          </a:p>
          <a:p>
            <a:pPr algn="just"/>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Velký rozestup mezi spokojeností se životem v Praze a </a:t>
            </a:r>
            <a:br>
              <a:rPr lang="cs-CZ" sz="1600" dirty="0">
                <a:solidFill>
                  <a:schemeClr val="tx2">
                    <a:lumMod val="50000"/>
                  </a:schemeClr>
                </a:solidFill>
                <a:latin typeface="+mn-lt"/>
              </a:rPr>
            </a:br>
            <a:r>
              <a:rPr lang="cs-CZ" sz="1600" dirty="0">
                <a:solidFill>
                  <a:schemeClr val="tx2">
                    <a:lumMod val="50000"/>
                  </a:schemeClr>
                </a:solidFill>
                <a:latin typeface="+mn-lt"/>
              </a:rPr>
              <a:t>s osobním životem zaznamenáváme zejména u nejmladších lidí do 29 let, typicky studentů, ale také mezi lidmi z domácností s nejnižšími příjmy.</a:t>
            </a:r>
            <a:endParaRPr lang="cs-CZ" sz="1600" b="1" dirty="0">
              <a:solidFill>
                <a:schemeClr val="tx2">
                  <a:lumMod val="50000"/>
                </a:schemeClr>
              </a:solidFill>
              <a:latin typeface="+mn-lt"/>
            </a:endParaRPr>
          </a:p>
        </p:txBody>
      </p:sp>
      <p:sp>
        <p:nvSpPr>
          <p:cNvPr id="10" name="TextovéPole 9"/>
          <p:cNvSpPr txBox="1"/>
          <p:nvPr/>
        </p:nvSpPr>
        <p:spPr>
          <a:xfrm>
            <a:off x="47328" y="6501448"/>
            <a:ext cx="4659238" cy="246221"/>
          </a:xfrm>
          <a:prstGeom prst="rect">
            <a:avLst/>
          </a:prstGeom>
          <a:noFill/>
        </p:spPr>
        <p:txBody>
          <a:bodyPr wrap="square" rtlCol="0">
            <a:spAutoFit/>
          </a:bodyPr>
          <a:lstStyle/>
          <a:p>
            <a:pPr algn="ctr"/>
            <a:r>
              <a:rPr lang="cs-CZ" sz="1000" i="1" dirty="0">
                <a:solidFill>
                  <a:schemeClr val="tx2"/>
                </a:solidFill>
                <a:latin typeface="Calibri" panose="020F0502020204030204" pitchFamily="34" charset="0"/>
                <a:cs typeface="Calibri" panose="020F0502020204030204" pitchFamily="34" charset="0"/>
              </a:rPr>
              <a:t>Průměry na škále 1 = velmi spokojen – 5= velmi nespokojen</a:t>
            </a:r>
          </a:p>
        </p:txBody>
      </p:sp>
      <p:sp>
        <p:nvSpPr>
          <p:cNvPr id="12" name="TextovéPole 11"/>
          <p:cNvSpPr txBox="1"/>
          <p:nvPr/>
        </p:nvSpPr>
        <p:spPr>
          <a:xfrm>
            <a:off x="9768408" y="944760"/>
            <a:ext cx="2374910"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průměry na škále</a:t>
            </a:r>
          </a:p>
        </p:txBody>
      </p:sp>
      <p:sp>
        <p:nvSpPr>
          <p:cNvPr id="13" name="Zástupný symbol pro text 5"/>
          <p:cNvSpPr>
            <a:spLocks noGrp="1"/>
          </p:cNvSpPr>
          <p:nvPr>
            <p:ph type="body" idx="1"/>
          </p:nvPr>
        </p:nvSpPr>
        <p:spPr>
          <a:xfrm>
            <a:off x="191344" y="967844"/>
            <a:ext cx="8784000" cy="138499"/>
          </a:xfrm>
        </p:spPr>
        <p:txBody>
          <a:bodyPr/>
          <a:lstStyle/>
          <a:p>
            <a:r>
              <a:rPr lang="cs-CZ" sz="900" b="1" dirty="0"/>
              <a:t>F1. UVEĎTE MÍRU VAŠÍ SPOKOJENOSTI S NÁSLEDUJÍCÍMI OBLASTMI:</a:t>
            </a:r>
            <a:endParaRPr lang="cs-CZ" sz="900" dirty="0"/>
          </a:p>
        </p:txBody>
      </p:sp>
      <p:graphicFrame>
        <p:nvGraphicFramePr>
          <p:cNvPr id="4" name="Tabulka 3"/>
          <p:cNvGraphicFramePr>
            <a:graphicFrameLocks noGrp="1"/>
          </p:cNvGraphicFramePr>
          <p:nvPr>
            <p:extLst>
              <p:ext uri="{D42A27DB-BD31-4B8C-83A1-F6EECF244321}">
                <p14:modId xmlns:p14="http://schemas.microsoft.com/office/powerpoint/2010/main" val="1360674032"/>
              </p:ext>
            </p:extLst>
          </p:nvPr>
        </p:nvGraphicFramePr>
        <p:xfrm>
          <a:off x="262870" y="1294855"/>
          <a:ext cx="4104940" cy="4910746"/>
        </p:xfrm>
        <a:graphic>
          <a:graphicData uri="http://schemas.openxmlformats.org/drawingml/2006/table">
            <a:tbl>
              <a:tblPr>
                <a:tableStyleId>{2D5ABB26-0587-4C30-8999-92F81FD0307C}</a:tableStyleId>
              </a:tblPr>
              <a:tblGrid>
                <a:gridCol w="820988">
                  <a:extLst>
                    <a:ext uri="{9D8B030D-6E8A-4147-A177-3AD203B41FA5}">
                      <a16:colId xmlns="" xmlns:a16="http://schemas.microsoft.com/office/drawing/2014/main" val="20000"/>
                    </a:ext>
                  </a:extLst>
                </a:gridCol>
                <a:gridCol w="820988">
                  <a:extLst>
                    <a:ext uri="{9D8B030D-6E8A-4147-A177-3AD203B41FA5}">
                      <a16:colId xmlns="" xmlns:a16="http://schemas.microsoft.com/office/drawing/2014/main" val="20001"/>
                    </a:ext>
                  </a:extLst>
                </a:gridCol>
                <a:gridCol w="820988">
                  <a:extLst>
                    <a:ext uri="{9D8B030D-6E8A-4147-A177-3AD203B41FA5}">
                      <a16:colId xmlns="" xmlns:a16="http://schemas.microsoft.com/office/drawing/2014/main" val="20002"/>
                    </a:ext>
                  </a:extLst>
                </a:gridCol>
                <a:gridCol w="820988">
                  <a:extLst>
                    <a:ext uri="{9D8B030D-6E8A-4147-A177-3AD203B41FA5}">
                      <a16:colId xmlns="" xmlns:a16="http://schemas.microsoft.com/office/drawing/2014/main" val="20003"/>
                    </a:ext>
                  </a:extLst>
                </a:gridCol>
                <a:gridCol w="820988">
                  <a:extLst>
                    <a:ext uri="{9D8B030D-6E8A-4147-A177-3AD203B41FA5}">
                      <a16:colId xmlns="" xmlns:a16="http://schemas.microsoft.com/office/drawing/2014/main" val="20004"/>
                    </a:ext>
                  </a:extLst>
                </a:gridCol>
              </a:tblGrid>
              <a:tr h="341870">
                <a:tc>
                  <a:txBody>
                    <a:bodyPr/>
                    <a:lstStyle/>
                    <a:p>
                      <a:pPr algn="l" rtl="0" fontAlgn="t"/>
                      <a:endParaRPr lang="cs-CZ" sz="900" b="0"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cs-CZ" sz="900" u="none" strike="noStrike" kern="1200" dirty="0">
                          <a:solidFill>
                            <a:schemeClr val="tx2"/>
                          </a:solidFill>
                          <a:effectLst/>
                          <a:latin typeface="Calibri" panose="020F0502020204030204" pitchFamily="34" charset="0"/>
                          <a:ea typeface="+mn-ea"/>
                          <a:cs typeface="Calibri" panose="020F0502020204030204" pitchFamily="34" charset="0"/>
                        </a:rPr>
                        <a:t>ŽIVOT V PRAZE</a:t>
                      </a:r>
                    </a:p>
                  </a:txBody>
                  <a:tcPr marL="5194" marR="5194" marT="51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8BDD4"/>
                    </a:solidFill>
                  </a:tcPr>
                </a:tc>
                <a:tc>
                  <a:txBody>
                    <a:bodyPr/>
                    <a:lstStyle/>
                    <a:p>
                      <a:pPr marL="0" algn="ctr" defTabSz="914400" rtl="0" eaLnBrk="1" fontAlgn="ctr" latinLnBrk="0" hangingPunct="1"/>
                      <a:r>
                        <a:rPr lang="cs-CZ" sz="900" u="none" strike="noStrike" kern="1200" dirty="0">
                          <a:solidFill>
                            <a:schemeClr val="tx2"/>
                          </a:solidFill>
                          <a:effectLst/>
                          <a:latin typeface="Calibri" panose="020F0502020204030204" pitchFamily="34" charset="0"/>
                          <a:ea typeface="+mn-ea"/>
                          <a:cs typeface="Calibri" panose="020F0502020204030204" pitchFamily="34" charset="0"/>
                        </a:rPr>
                        <a:t>ŽIVOT JAKÝ VEDU</a:t>
                      </a:r>
                    </a:p>
                  </a:txBody>
                  <a:tcPr marL="5194" marR="5194" marT="51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8BDD4"/>
                    </a:solidFill>
                  </a:tcPr>
                </a:tc>
                <a:tc>
                  <a:txBody>
                    <a:bodyPr/>
                    <a:lstStyle/>
                    <a:p>
                      <a:pPr marL="0" algn="ctr" defTabSz="914400" rtl="0" eaLnBrk="1" fontAlgn="ctr" latinLnBrk="0" hangingPunct="1"/>
                      <a:r>
                        <a:rPr lang="cs-CZ" sz="900" b="1" u="none" strike="noStrike" kern="1200" dirty="0">
                          <a:solidFill>
                            <a:schemeClr val="tx2"/>
                          </a:solidFill>
                          <a:effectLst/>
                          <a:latin typeface="Calibri" panose="020F0502020204030204" pitchFamily="34" charset="0"/>
                          <a:ea typeface="+mn-ea"/>
                          <a:cs typeface="Calibri" panose="020F0502020204030204" pitchFamily="34" charset="0"/>
                        </a:rPr>
                        <a:t>ROZDÍL 2022</a:t>
                      </a:r>
                    </a:p>
                  </a:txBody>
                  <a:tcPr marL="5194" marR="5194" marT="51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8BDD4"/>
                    </a:solidFill>
                  </a:tcPr>
                </a:tc>
                <a:tc>
                  <a:txBody>
                    <a:bodyPr/>
                    <a:lstStyle/>
                    <a:p>
                      <a:pPr marL="0" algn="ctr" defTabSz="914400" rtl="0" eaLnBrk="1" fontAlgn="ctr" latinLnBrk="0" hangingPunct="1"/>
                      <a:r>
                        <a:rPr lang="cs-CZ" sz="900" i="1" u="none" strike="noStrike" kern="1200" dirty="0">
                          <a:solidFill>
                            <a:schemeClr val="tx2"/>
                          </a:solidFill>
                          <a:effectLst/>
                          <a:latin typeface="Calibri" panose="020F0502020204030204" pitchFamily="34" charset="0"/>
                          <a:ea typeface="+mn-ea"/>
                          <a:cs typeface="Calibri" panose="020F0502020204030204" pitchFamily="34" charset="0"/>
                        </a:rPr>
                        <a:t>Rozdíl 2020</a:t>
                      </a:r>
                    </a:p>
                  </a:txBody>
                  <a:tcPr marL="6514" marR="6514" marT="6514"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75726">
                <a:tc>
                  <a:txBody>
                    <a:bodyPr/>
                    <a:lstStyle/>
                    <a:p>
                      <a:pPr algn="l" rtl="0" fontAlgn="t"/>
                      <a:r>
                        <a:rPr lang="cs-CZ" sz="1000" u="none" strike="noStrike" dirty="0">
                          <a:solidFill>
                            <a:schemeClr val="tx2"/>
                          </a:solidFill>
                          <a:effectLst/>
                          <a:latin typeface="Calibri" panose="020F0502020204030204" pitchFamily="34" charset="0"/>
                          <a:cs typeface="Calibri" panose="020F0502020204030204" pitchFamily="34" charset="0"/>
                        </a:rPr>
                        <a:t>CELKEM</a:t>
                      </a:r>
                      <a:endParaRPr lang="cs-CZ" sz="1000" b="0"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dirty="0">
                          <a:solidFill>
                            <a:schemeClr val="tx2"/>
                          </a:solidFill>
                          <a:effectLst/>
                          <a:latin typeface="Calibri" panose="020F0502020204030204" pitchFamily="34" charset="0"/>
                          <a:cs typeface="Calibri" panose="020F0502020204030204" pitchFamily="34" charset="0"/>
                        </a:rPr>
                        <a:t>2,01</a:t>
                      </a:r>
                      <a:endParaRPr lang="cs-CZ" sz="1000" b="0"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dirty="0">
                          <a:solidFill>
                            <a:schemeClr val="tx2"/>
                          </a:solidFill>
                          <a:effectLst/>
                          <a:latin typeface="Calibri" panose="020F0502020204030204" pitchFamily="34" charset="0"/>
                          <a:cs typeface="Calibri" panose="020F0502020204030204" pitchFamily="34" charset="0"/>
                        </a:rPr>
                        <a:t>2,28</a:t>
                      </a:r>
                      <a:endParaRPr lang="cs-CZ" sz="1000" b="0"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dirty="0">
                          <a:solidFill>
                            <a:schemeClr val="tx2"/>
                          </a:solidFill>
                          <a:effectLst/>
                          <a:latin typeface="Calibri" panose="020F0502020204030204" pitchFamily="34" charset="0"/>
                          <a:cs typeface="Calibri" panose="020F0502020204030204" pitchFamily="34" charset="0"/>
                        </a:rPr>
                        <a:t>0,28</a:t>
                      </a:r>
                      <a:endParaRPr lang="cs-CZ" sz="1000" b="1"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dirty="0">
                          <a:solidFill>
                            <a:schemeClr val="tx2"/>
                          </a:solidFill>
                          <a:effectLst/>
                          <a:latin typeface="Calibri" panose="020F0502020204030204" pitchFamily="34" charset="0"/>
                          <a:cs typeface="Calibri" panose="020F0502020204030204" pitchFamily="34" charset="0"/>
                        </a:rPr>
                        <a:t>0,35</a:t>
                      </a:r>
                      <a:endParaRPr lang="cs-CZ" sz="1000" b="1" i="1"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75726">
                <a:tc>
                  <a:txBody>
                    <a:bodyPr/>
                    <a:lstStyle/>
                    <a:p>
                      <a:pPr algn="l" rtl="0" fontAlgn="b"/>
                      <a:r>
                        <a:rPr lang="cs-CZ" sz="1000" u="none" strike="noStrike" dirty="0">
                          <a:solidFill>
                            <a:schemeClr val="tx2"/>
                          </a:solidFill>
                          <a:effectLst/>
                          <a:latin typeface="Calibri" panose="020F0502020204030204" pitchFamily="34" charset="0"/>
                          <a:cs typeface="Calibri" panose="020F0502020204030204" pitchFamily="34" charset="0"/>
                        </a:rPr>
                        <a:t>POHLAVÍ</a:t>
                      </a:r>
                      <a:endParaRPr lang="cs-CZ" sz="1000" b="0"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cs-CZ" sz="1000" u="none" strike="noStrike" dirty="0">
                          <a:solidFill>
                            <a:schemeClr val="tx2"/>
                          </a:solidFill>
                          <a:effectLst/>
                          <a:latin typeface="Calibri" panose="020F0502020204030204" pitchFamily="34" charset="0"/>
                          <a:cs typeface="Calibri" panose="020F0502020204030204" pitchFamily="34" charset="0"/>
                        </a:rPr>
                        <a:t> </a:t>
                      </a:r>
                      <a:endParaRPr lang="cs-CZ" sz="1000" b="0"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cs-CZ" sz="1000" u="none" strike="noStrike" dirty="0">
                          <a:solidFill>
                            <a:schemeClr val="tx2"/>
                          </a:solidFill>
                          <a:effectLst/>
                          <a:latin typeface="Calibri" panose="020F0502020204030204" pitchFamily="34" charset="0"/>
                          <a:cs typeface="Calibri" panose="020F0502020204030204" pitchFamily="34" charset="0"/>
                        </a:rPr>
                        <a:t> </a:t>
                      </a:r>
                      <a:endParaRPr lang="cs-CZ" sz="1000" b="0"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cs-CZ" sz="1000" b="1" u="none" strike="noStrike" dirty="0">
                          <a:solidFill>
                            <a:schemeClr val="tx2"/>
                          </a:solidFill>
                          <a:effectLst/>
                          <a:latin typeface="Calibri" panose="020F0502020204030204" pitchFamily="34" charset="0"/>
                          <a:cs typeface="Calibri" panose="020F0502020204030204" pitchFamily="34" charset="0"/>
                        </a:rPr>
                        <a:t> </a:t>
                      </a:r>
                      <a:endParaRPr lang="cs-CZ" sz="1000" b="1"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cs-CZ" sz="1000" i="1" u="none" strike="noStrike" dirty="0">
                          <a:solidFill>
                            <a:schemeClr val="tx2"/>
                          </a:solidFill>
                          <a:effectLst/>
                          <a:latin typeface="Calibri" panose="020F0502020204030204" pitchFamily="34" charset="0"/>
                          <a:cs typeface="Calibri" panose="020F0502020204030204" pitchFamily="34" charset="0"/>
                        </a:rPr>
                        <a:t> </a:t>
                      </a:r>
                      <a:endParaRPr lang="cs-CZ" sz="1000" b="0" i="1"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75726">
                <a:tc>
                  <a:txBody>
                    <a:bodyPr/>
                    <a:lstStyle/>
                    <a:p>
                      <a:pPr algn="l" rtl="0" fontAlgn="t"/>
                      <a:r>
                        <a:rPr lang="cs-CZ" sz="1000" u="none" strike="noStrike" dirty="0">
                          <a:solidFill>
                            <a:schemeClr val="tx2"/>
                          </a:solidFill>
                          <a:effectLst/>
                          <a:latin typeface="Calibri" panose="020F0502020204030204" pitchFamily="34" charset="0"/>
                          <a:cs typeface="Calibri" panose="020F0502020204030204" pitchFamily="34" charset="0"/>
                        </a:rPr>
                        <a:t>muž</a:t>
                      </a:r>
                      <a:endParaRPr lang="cs-CZ" sz="1000" b="0"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2,03</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2,29</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dirty="0">
                          <a:solidFill>
                            <a:schemeClr val="tx2"/>
                          </a:solidFill>
                          <a:effectLst/>
                          <a:latin typeface="Calibri" panose="020F0502020204030204" pitchFamily="34" charset="0"/>
                          <a:cs typeface="Calibri" panose="020F0502020204030204" pitchFamily="34" charset="0"/>
                        </a:rPr>
                        <a:t>0,26</a:t>
                      </a:r>
                      <a:endParaRPr lang="cs-CZ" sz="1000" b="1"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a:solidFill>
                            <a:schemeClr val="tx2"/>
                          </a:solidFill>
                          <a:effectLst/>
                          <a:latin typeface="Calibri" panose="020F0502020204030204" pitchFamily="34" charset="0"/>
                          <a:cs typeface="Calibri" panose="020F0502020204030204" pitchFamily="34" charset="0"/>
                        </a:rPr>
                        <a:t>0,28</a:t>
                      </a:r>
                      <a:endParaRPr lang="cs-CZ" sz="1000" b="1" i="1"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žena</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dirty="0">
                          <a:solidFill>
                            <a:schemeClr val="tx2"/>
                          </a:solidFill>
                          <a:effectLst/>
                          <a:latin typeface="Calibri" panose="020F0502020204030204" pitchFamily="34" charset="0"/>
                          <a:cs typeface="Calibri" panose="020F0502020204030204" pitchFamily="34" charset="0"/>
                        </a:rPr>
                        <a:t>1,99</a:t>
                      </a:r>
                      <a:endParaRPr lang="cs-CZ" sz="1000" b="0"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dirty="0">
                          <a:solidFill>
                            <a:schemeClr val="tx2"/>
                          </a:solidFill>
                          <a:effectLst/>
                          <a:latin typeface="Calibri" panose="020F0502020204030204" pitchFamily="34" charset="0"/>
                          <a:cs typeface="Calibri" panose="020F0502020204030204" pitchFamily="34" charset="0"/>
                        </a:rPr>
                        <a:t>2,28</a:t>
                      </a:r>
                      <a:endParaRPr lang="cs-CZ" sz="1000" b="0"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a:solidFill>
                            <a:schemeClr val="tx2"/>
                          </a:solidFill>
                          <a:effectLst/>
                          <a:latin typeface="Calibri" panose="020F0502020204030204" pitchFamily="34" charset="0"/>
                          <a:cs typeface="Calibri" panose="020F0502020204030204" pitchFamily="34" charset="0"/>
                        </a:rPr>
                        <a:t>0,29</a:t>
                      </a:r>
                      <a:endParaRPr lang="cs-CZ" sz="1000" b="1"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a:solidFill>
                            <a:schemeClr val="tx2"/>
                          </a:solidFill>
                          <a:effectLst/>
                          <a:latin typeface="Calibri" panose="020F0502020204030204" pitchFamily="34" charset="0"/>
                          <a:cs typeface="Calibri" panose="020F0502020204030204" pitchFamily="34" charset="0"/>
                        </a:rPr>
                        <a:t>0,41</a:t>
                      </a:r>
                      <a:endParaRPr lang="cs-CZ" sz="1000" b="1" i="1"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VĚK</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cs-CZ" sz="1000" u="none" strike="noStrike" dirty="0">
                          <a:solidFill>
                            <a:schemeClr val="tx2"/>
                          </a:solidFill>
                          <a:effectLst/>
                          <a:latin typeface="Calibri" panose="020F0502020204030204" pitchFamily="34" charset="0"/>
                          <a:cs typeface="Calibri" panose="020F0502020204030204" pitchFamily="34" charset="0"/>
                        </a:rPr>
                        <a:t> </a:t>
                      </a:r>
                      <a:endParaRPr lang="cs-CZ" sz="1000" b="0"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 </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cs-CZ" sz="1000" b="1" u="none" strike="noStrike">
                          <a:solidFill>
                            <a:schemeClr val="tx2"/>
                          </a:solidFill>
                          <a:effectLst/>
                          <a:latin typeface="Calibri" panose="020F0502020204030204" pitchFamily="34" charset="0"/>
                          <a:cs typeface="Calibri" panose="020F0502020204030204" pitchFamily="34" charset="0"/>
                        </a:rPr>
                        <a:t> </a:t>
                      </a:r>
                      <a:endParaRPr lang="cs-CZ" sz="1000" b="1"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cs-CZ" sz="1000" i="1" u="none" strike="noStrike" dirty="0">
                          <a:solidFill>
                            <a:schemeClr val="tx2"/>
                          </a:solidFill>
                          <a:effectLst/>
                          <a:latin typeface="Calibri" panose="020F0502020204030204" pitchFamily="34" charset="0"/>
                          <a:cs typeface="Calibri" panose="020F0502020204030204" pitchFamily="34" charset="0"/>
                        </a:rPr>
                        <a:t> </a:t>
                      </a:r>
                      <a:endParaRPr lang="cs-CZ" sz="1000" b="0" i="1"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18 - 29 let</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1,82</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dirty="0">
                          <a:solidFill>
                            <a:schemeClr val="tx2"/>
                          </a:solidFill>
                          <a:effectLst/>
                          <a:latin typeface="Calibri" panose="020F0502020204030204" pitchFamily="34" charset="0"/>
                          <a:cs typeface="Calibri" panose="020F0502020204030204" pitchFamily="34" charset="0"/>
                        </a:rPr>
                        <a:t>2,19</a:t>
                      </a:r>
                      <a:endParaRPr lang="cs-CZ" sz="1000" b="0"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dirty="0">
                          <a:solidFill>
                            <a:schemeClr val="accent1">
                              <a:lumMod val="50000"/>
                            </a:schemeClr>
                          </a:solidFill>
                          <a:effectLst/>
                          <a:latin typeface="Calibri" panose="020F0502020204030204" pitchFamily="34" charset="0"/>
                          <a:cs typeface="Calibri" panose="020F0502020204030204" pitchFamily="34" charset="0"/>
                        </a:rPr>
                        <a:t>0,37</a:t>
                      </a:r>
                      <a:endParaRPr lang="cs-CZ" sz="1000" b="1" i="0" u="none" strike="noStrike" dirty="0">
                        <a:solidFill>
                          <a:schemeClr val="accent1">
                            <a:lumMod val="50000"/>
                          </a:schemeClr>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a:solidFill>
                            <a:schemeClr val="tx2"/>
                          </a:solidFill>
                          <a:effectLst/>
                          <a:latin typeface="Calibri" panose="020F0502020204030204" pitchFamily="34" charset="0"/>
                          <a:cs typeface="Calibri" panose="020F0502020204030204" pitchFamily="34" charset="0"/>
                        </a:rPr>
                        <a:t>0,45</a:t>
                      </a:r>
                      <a:endParaRPr lang="cs-CZ" sz="1000" b="1" i="1"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30 - 39 let</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1,95</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2,16</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a:solidFill>
                            <a:schemeClr val="tx2"/>
                          </a:solidFill>
                          <a:effectLst/>
                          <a:latin typeface="Calibri" panose="020F0502020204030204" pitchFamily="34" charset="0"/>
                          <a:cs typeface="Calibri" panose="020F0502020204030204" pitchFamily="34" charset="0"/>
                        </a:rPr>
                        <a:t>0,21</a:t>
                      </a:r>
                      <a:endParaRPr lang="cs-CZ" sz="1000" b="1"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dirty="0">
                          <a:solidFill>
                            <a:schemeClr val="tx2"/>
                          </a:solidFill>
                          <a:effectLst/>
                          <a:latin typeface="Calibri" panose="020F0502020204030204" pitchFamily="34" charset="0"/>
                          <a:cs typeface="Calibri" panose="020F0502020204030204" pitchFamily="34" charset="0"/>
                        </a:rPr>
                        <a:t>0,3</a:t>
                      </a:r>
                      <a:endParaRPr lang="cs-CZ" sz="1000" b="1" i="1"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40 - 49 let</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2,03</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dirty="0">
                          <a:solidFill>
                            <a:schemeClr val="tx2"/>
                          </a:solidFill>
                          <a:effectLst/>
                          <a:latin typeface="Calibri" panose="020F0502020204030204" pitchFamily="34" charset="0"/>
                          <a:cs typeface="Calibri" panose="020F0502020204030204" pitchFamily="34" charset="0"/>
                        </a:rPr>
                        <a:t>2,27</a:t>
                      </a:r>
                      <a:endParaRPr lang="cs-CZ" sz="1000" b="0"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a:solidFill>
                            <a:schemeClr val="tx2"/>
                          </a:solidFill>
                          <a:effectLst/>
                          <a:latin typeface="Calibri" panose="020F0502020204030204" pitchFamily="34" charset="0"/>
                          <a:cs typeface="Calibri" panose="020F0502020204030204" pitchFamily="34" charset="0"/>
                        </a:rPr>
                        <a:t>0,24</a:t>
                      </a:r>
                      <a:endParaRPr lang="cs-CZ" sz="1000" b="1"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dirty="0">
                          <a:solidFill>
                            <a:schemeClr val="tx2"/>
                          </a:solidFill>
                          <a:effectLst/>
                          <a:latin typeface="Calibri" panose="020F0502020204030204" pitchFamily="34" charset="0"/>
                          <a:cs typeface="Calibri" panose="020F0502020204030204" pitchFamily="34" charset="0"/>
                        </a:rPr>
                        <a:t>0,35</a:t>
                      </a:r>
                      <a:endParaRPr lang="cs-CZ" sz="1000" b="1" i="1"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50 - 59 let</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2,10</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2,32</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a:solidFill>
                            <a:schemeClr val="tx2"/>
                          </a:solidFill>
                          <a:effectLst/>
                          <a:latin typeface="Calibri" panose="020F0502020204030204" pitchFamily="34" charset="0"/>
                          <a:cs typeface="Calibri" panose="020F0502020204030204" pitchFamily="34" charset="0"/>
                        </a:rPr>
                        <a:t>0,22</a:t>
                      </a:r>
                      <a:endParaRPr lang="cs-CZ" sz="1000" b="1"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a:solidFill>
                            <a:schemeClr val="tx2"/>
                          </a:solidFill>
                          <a:effectLst/>
                          <a:latin typeface="Calibri" panose="020F0502020204030204" pitchFamily="34" charset="0"/>
                          <a:cs typeface="Calibri" panose="020F0502020204030204" pitchFamily="34" charset="0"/>
                        </a:rPr>
                        <a:t>0,33</a:t>
                      </a:r>
                      <a:endParaRPr lang="cs-CZ" sz="1000" b="1" i="1"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60 a více let</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2,16</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2,47</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dirty="0">
                          <a:solidFill>
                            <a:schemeClr val="tx2"/>
                          </a:solidFill>
                          <a:effectLst/>
                          <a:latin typeface="Calibri" panose="020F0502020204030204" pitchFamily="34" charset="0"/>
                          <a:cs typeface="Calibri" panose="020F0502020204030204" pitchFamily="34" charset="0"/>
                        </a:rPr>
                        <a:t>0,30</a:t>
                      </a:r>
                      <a:endParaRPr lang="cs-CZ" sz="1000" b="1"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dirty="0">
                          <a:solidFill>
                            <a:schemeClr val="tx2"/>
                          </a:solidFill>
                          <a:effectLst/>
                          <a:latin typeface="Calibri" panose="020F0502020204030204" pitchFamily="34" charset="0"/>
                          <a:cs typeface="Calibri" panose="020F0502020204030204" pitchFamily="34" charset="0"/>
                        </a:rPr>
                        <a:t>0,3</a:t>
                      </a:r>
                      <a:endParaRPr lang="cs-CZ" sz="1000" b="1" i="1"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VZDĚLÁNÍ</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 </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 </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cs-CZ" sz="1000" b="1" u="none" strike="noStrike">
                          <a:solidFill>
                            <a:schemeClr val="tx2"/>
                          </a:solidFill>
                          <a:effectLst/>
                          <a:latin typeface="Calibri" panose="020F0502020204030204" pitchFamily="34" charset="0"/>
                          <a:cs typeface="Calibri" panose="020F0502020204030204" pitchFamily="34" charset="0"/>
                        </a:rPr>
                        <a:t> </a:t>
                      </a:r>
                      <a:endParaRPr lang="cs-CZ" sz="1000" b="1"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cs-CZ" sz="1000" i="1" u="none" strike="noStrike">
                          <a:solidFill>
                            <a:schemeClr val="tx2"/>
                          </a:solidFill>
                          <a:effectLst/>
                          <a:latin typeface="Calibri" panose="020F0502020204030204" pitchFamily="34" charset="0"/>
                          <a:cs typeface="Calibri" panose="020F0502020204030204" pitchFamily="34" charset="0"/>
                        </a:rPr>
                        <a:t> </a:t>
                      </a:r>
                      <a:endParaRPr lang="cs-CZ" sz="1000" b="0" i="1"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ZŠ</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1,93</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2,26</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dirty="0">
                          <a:solidFill>
                            <a:schemeClr val="tx2"/>
                          </a:solidFill>
                          <a:effectLst/>
                          <a:latin typeface="Calibri" panose="020F0502020204030204" pitchFamily="34" charset="0"/>
                          <a:cs typeface="Calibri" panose="020F0502020204030204" pitchFamily="34" charset="0"/>
                        </a:rPr>
                        <a:t>0,33</a:t>
                      </a:r>
                      <a:endParaRPr lang="cs-CZ" sz="1000" b="1"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dirty="0">
                          <a:solidFill>
                            <a:schemeClr val="tx2"/>
                          </a:solidFill>
                          <a:effectLst/>
                          <a:latin typeface="Calibri" panose="020F0502020204030204" pitchFamily="34" charset="0"/>
                          <a:cs typeface="Calibri" panose="020F0502020204030204" pitchFamily="34" charset="0"/>
                        </a:rPr>
                        <a:t>0,21</a:t>
                      </a:r>
                      <a:endParaRPr lang="cs-CZ" sz="1000" b="1" i="1"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SŠ bez mat.</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2,08</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2,36</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dirty="0">
                          <a:solidFill>
                            <a:schemeClr val="tx2"/>
                          </a:solidFill>
                          <a:effectLst/>
                          <a:latin typeface="Calibri" panose="020F0502020204030204" pitchFamily="34" charset="0"/>
                          <a:cs typeface="Calibri" panose="020F0502020204030204" pitchFamily="34" charset="0"/>
                        </a:rPr>
                        <a:t>0,27</a:t>
                      </a:r>
                      <a:endParaRPr lang="cs-CZ" sz="1000" b="1"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a:solidFill>
                            <a:schemeClr val="tx2"/>
                          </a:solidFill>
                          <a:effectLst/>
                          <a:latin typeface="Calibri" panose="020F0502020204030204" pitchFamily="34" charset="0"/>
                          <a:cs typeface="Calibri" panose="020F0502020204030204" pitchFamily="34" charset="0"/>
                        </a:rPr>
                        <a:t>0,41</a:t>
                      </a:r>
                      <a:endParaRPr lang="cs-CZ" sz="1000" b="1" i="1"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SŠ  s mat.</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2,04</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2,36</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dirty="0">
                          <a:solidFill>
                            <a:schemeClr val="accent1">
                              <a:lumMod val="75000"/>
                            </a:schemeClr>
                          </a:solidFill>
                          <a:effectLst/>
                          <a:latin typeface="Calibri" panose="020F0502020204030204" pitchFamily="34" charset="0"/>
                          <a:cs typeface="Calibri" panose="020F0502020204030204" pitchFamily="34" charset="0"/>
                        </a:rPr>
                        <a:t>0,32</a:t>
                      </a:r>
                      <a:endParaRPr lang="cs-CZ" sz="1000" b="1" i="0" u="none" strike="noStrike" dirty="0">
                        <a:solidFill>
                          <a:schemeClr val="accent1">
                            <a:lumMod val="75000"/>
                          </a:schemeClr>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dirty="0">
                          <a:solidFill>
                            <a:schemeClr val="tx2"/>
                          </a:solidFill>
                          <a:effectLst/>
                          <a:latin typeface="Calibri" panose="020F0502020204030204" pitchFamily="34" charset="0"/>
                          <a:cs typeface="Calibri" panose="020F0502020204030204" pitchFamily="34" charset="0"/>
                        </a:rPr>
                        <a:t>0,42</a:t>
                      </a:r>
                      <a:endParaRPr lang="cs-CZ" sz="1000" b="1" i="1"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4"/>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VŠ</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1,91</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2,11</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a:solidFill>
                            <a:schemeClr val="tx2"/>
                          </a:solidFill>
                          <a:effectLst/>
                          <a:latin typeface="Calibri" panose="020F0502020204030204" pitchFamily="34" charset="0"/>
                          <a:cs typeface="Calibri" panose="020F0502020204030204" pitchFamily="34" charset="0"/>
                        </a:rPr>
                        <a:t>0,20</a:t>
                      </a:r>
                      <a:endParaRPr lang="cs-CZ" sz="1000" b="1"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a:solidFill>
                            <a:schemeClr val="tx2"/>
                          </a:solidFill>
                          <a:effectLst/>
                          <a:latin typeface="Calibri" panose="020F0502020204030204" pitchFamily="34" charset="0"/>
                          <a:cs typeface="Calibri" panose="020F0502020204030204" pitchFamily="34" charset="0"/>
                        </a:rPr>
                        <a:t>0,24</a:t>
                      </a:r>
                      <a:endParaRPr lang="cs-CZ" sz="1000" b="1" i="1"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5"/>
                  </a:ext>
                </a:extLst>
              </a:tr>
              <a:tr h="175726">
                <a:tc gridSpan="2">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PŘÍJEM DOMÁCNOSTI</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 </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cs-CZ" sz="1000" b="1" u="none" strike="noStrike" dirty="0">
                          <a:solidFill>
                            <a:schemeClr val="tx2"/>
                          </a:solidFill>
                          <a:effectLst/>
                          <a:latin typeface="Calibri" panose="020F0502020204030204" pitchFamily="34" charset="0"/>
                          <a:cs typeface="Calibri" panose="020F0502020204030204" pitchFamily="34" charset="0"/>
                        </a:rPr>
                        <a:t> </a:t>
                      </a:r>
                      <a:endParaRPr lang="cs-CZ" sz="1000" b="1"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cs-CZ" sz="1000" i="1" u="none" strike="noStrike">
                          <a:solidFill>
                            <a:schemeClr val="tx2"/>
                          </a:solidFill>
                          <a:effectLst/>
                          <a:latin typeface="Calibri" panose="020F0502020204030204" pitchFamily="34" charset="0"/>
                          <a:cs typeface="Calibri" panose="020F0502020204030204" pitchFamily="34" charset="0"/>
                        </a:rPr>
                        <a:t> </a:t>
                      </a:r>
                      <a:endParaRPr lang="cs-CZ" sz="1000" b="0" i="1"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6"/>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Do 30tis. Kč</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2,16</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2,64</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dirty="0">
                          <a:solidFill>
                            <a:schemeClr val="accent1">
                              <a:lumMod val="50000"/>
                            </a:schemeClr>
                          </a:solidFill>
                          <a:effectLst/>
                          <a:latin typeface="Calibri" panose="020F0502020204030204" pitchFamily="34" charset="0"/>
                          <a:cs typeface="Calibri" panose="020F0502020204030204" pitchFamily="34" charset="0"/>
                        </a:rPr>
                        <a:t>0,48</a:t>
                      </a:r>
                      <a:endParaRPr lang="cs-CZ" sz="1000" b="1" i="0" u="none" strike="noStrike" dirty="0">
                        <a:solidFill>
                          <a:schemeClr val="accent1">
                            <a:lumMod val="50000"/>
                          </a:schemeClr>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dirty="0">
                          <a:solidFill>
                            <a:schemeClr val="tx2"/>
                          </a:solidFill>
                          <a:effectLst/>
                          <a:latin typeface="Calibri" panose="020F0502020204030204" pitchFamily="34" charset="0"/>
                          <a:cs typeface="Calibri" panose="020F0502020204030204" pitchFamily="34" charset="0"/>
                        </a:rPr>
                        <a:t>0,48</a:t>
                      </a:r>
                      <a:endParaRPr lang="cs-CZ" sz="1000" b="1" i="1"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7"/>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30-70 tis Kč</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1,94</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2,22</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dirty="0">
                          <a:solidFill>
                            <a:schemeClr val="tx2"/>
                          </a:solidFill>
                          <a:effectLst/>
                          <a:latin typeface="Calibri" panose="020F0502020204030204" pitchFamily="34" charset="0"/>
                          <a:cs typeface="Calibri" panose="020F0502020204030204" pitchFamily="34" charset="0"/>
                        </a:rPr>
                        <a:t>0,27</a:t>
                      </a:r>
                      <a:endParaRPr lang="cs-CZ" sz="1000" b="1"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dirty="0">
                          <a:solidFill>
                            <a:schemeClr val="tx2"/>
                          </a:solidFill>
                          <a:effectLst/>
                          <a:latin typeface="Calibri" panose="020F0502020204030204" pitchFamily="34" charset="0"/>
                          <a:cs typeface="Calibri" panose="020F0502020204030204" pitchFamily="34" charset="0"/>
                        </a:rPr>
                        <a:t>0,36</a:t>
                      </a:r>
                      <a:endParaRPr lang="cs-CZ" sz="1000" b="1" i="1"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8"/>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70-150tis Kč</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1,82</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2,02</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dirty="0">
                          <a:solidFill>
                            <a:schemeClr val="tx2"/>
                          </a:solidFill>
                          <a:effectLst/>
                          <a:latin typeface="Calibri" panose="020F0502020204030204" pitchFamily="34" charset="0"/>
                          <a:cs typeface="Calibri" panose="020F0502020204030204" pitchFamily="34" charset="0"/>
                        </a:rPr>
                        <a:t>0,20</a:t>
                      </a:r>
                      <a:endParaRPr lang="cs-CZ" sz="1000" b="1"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dirty="0">
                          <a:solidFill>
                            <a:schemeClr val="tx2"/>
                          </a:solidFill>
                          <a:effectLst/>
                          <a:latin typeface="Calibri" panose="020F0502020204030204" pitchFamily="34" charset="0"/>
                          <a:cs typeface="Calibri" panose="020F0502020204030204" pitchFamily="34" charset="0"/>
                        </a:rPr>
                        <a:t>0,22</a:t>
                      </a:r>
                      <a:endParaRPr lang="cs-CZ" sz="1000" b="1" i="1"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9"/>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150+tis Kč</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1,67</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1,72</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dirty="0">
                          <a:solidFill>
                            <a:srgbClr val="FF0000"/>
                          </a:solidFill>
                          <a:effectLst/>
                          <a:latin typeface="Calibri" panose="020F0502020204030204" pitchFamily="34" charset="0"/>
                          <a:cs typeface="Calibri" panose="020F0502020204030204" pitchFamily="34" charset="0"/>
                        </a:rPr>
                        <a:t>0,06</a:t>
                      </a:r>
                      <a:endParaRPr lang="cs-CZ" sz="1000" b="1" i="0" u="none" strike="noStrike" dirty="0">
                        <a:solidFill>
                          <a:srgbClr val="FF0000"/>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dirty="0">
                          <a:solidFill>
                            <a:schemeClr val="tx2"/>
                          </a:solidFill>
                          <a:effectLst/>
                          <a:latin typeface="Calibri" panose="020F0502020204030204" pitchFamily="34" charset="0"/>
                          <a:cs typeface="Calibri" panose="020F0502020204030204" pitchFamily="34" charset="0"/>
                        </a:rPr>
                        <a:t>0,06</a:t>
                      </a:r>
                      <a:endParaRPr lang="cs-CZ" sz="1000" b="1" i="1"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0"/>
                  </a:ext>
                </a:extLst>
              </a:tr>
              <a:tr h="175726">
                <a:tc gridSpan="3">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EKONOMICKÁ AKTIVITA</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a:txBody>
                    <a:bodyPr/>
                    <a:lstStyle/>
                    <a:p>
                      <a:pPr algn="l" rtl="0" fontAlgn="t"/>
                      <a:r>
                        <a:rPr lang="cs-CZ" sz="1000" b="1" u="none" strike="noStrike" dirty="0">
                          <a:solidFill>
                            <a:schemeClr val="tx2"/>
                          </a:solidFill>
                          <a:effectLst/>
                          <a:latin typeface="Calibri" panose="020F0502020204030204" pitchFamily="34" charset="0"/>
                          <a:cs typeface="Calibri" panose="020F0502020204030204" pitchFamily="34" charset="0"/>
                        </a:rPr>
                        <a:t> </a:t>
                      </a:r>
                      <a:endParaRPr lang="cs-CZ" sz="1000" b="1"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cs-CZ" sz="1000" i="1" u="none" strike="noStrike" dirty="0">
                          <a:solidFill>
                            <a:schemeClr val="tx2"/>
                          </a:solidFill>
                          <a:effectLst/>
                          <a:latin typeface="Calibri" panose="020F0502020204030204" pitchFamily="34" charset="0"/>
                          <a:cs typeface="Calibri" panose="020F0502020204030204" pitchFamily="34" charset="0"/>
                        </a:rPr>
                        <a:t> </a:t>
                      </a:r>
                      <a:endParaRPr lang="cs-CZ" sz="1000" b="0" i="1"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1"/>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Zaměstnanec</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2,03</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2,29</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dirty="0">
                          <a:solidFill>
                            <a:schemeClr val="tx2"/>
                          </a:solidFill>
                          <a:effectLst/>
                          <a:latin typeface="Calibri" panose="020F0502020204030204" pitchFamily="34" charset="0"/>
                          <a:cs typeface="Calibri" panose="020F0502020204030204" pitchFamily="34" charset="0"/>
                        </a:rPr>
                        <a:t>0,26</a:t>
                      </a:r>
                      <a:endParaRPr lang="cs-CZ" sz="1000" b="1"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dirty="0">
                          <a:solidFill>
                            <a:schemeClr val="tx2"/>
                          </a:solidFill>
                          <a:effectLst/>
                          <a:latin typeface="Calibri" panose="020F0502020204030204" pitchFamily="34" charset="0"/>
                          <a:cs typeface="Calibri" panose="020F0502020204030204" pitchFamily="34" charset="0"/>
                        </a:rPr>
                        <a:t>0,31</a:t>
                      </a:r>
                      <a:endParaRPr lang="cs-CZ" sz="1000" b="1" i="1"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2"/>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Podnikatel</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1,84</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2,11</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dirty="0">
                          <a:solidFill>
                            <a:schemeClr val="tx2"/>
                          </a:solidFill>
                          <a:effectLst/>
                          <a:latin typeface="Calibri" panose="020F0502020204030204" pitchFamily="34" charset="0"/>
                          <a:cs typeface="Calibri" panose="020F0502020204030204" pitchFamily="34" charset="0"/>
                        </a:rPr>
                        <a:t>0,27</a:t>
                      </a:r>
                      <a:endParaRPr lang="cs-CZ" sz="1000" b="1"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dirty="0">
                          <a:solidFill>
                            <a:schemeClr val="tx2"/>
                          </a:solidFill>
                          <a:effectLst/>
                          <a:latin typeface="Calibri" panose="020F0502020204030204" pitchFamily="34" charset="0"/>
                          <a:cs typeface="Calibri" panose="020F0502020204030204" pitchFamily="34" charset="0"/>
                        </a:rPr>
                        <a:t>0,39</a:t>
                      </a:r>
                      <a:endParaRPr lang="cs-CZ" sz="1000" b="1" i="1"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3"/>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Student</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1,79</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2,18</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dirty="0">
                          <a:solidFill>
                            <a:schemeClr val="accent1">
                              <a:lumMod val="50000"/>
                            </a:schemeClr>
                          </a:solidFill>
                          <a:effectLst/>
                          <a:latin typeface="Calibri" panose="020F0502020204030204" pitchFamily="34" charset="0"/>
                          <a:cs typeface="Calibri" panose="020F0502020204030204" pitchFamily="34" charset="0"/>
                        </a:rPr>
                        <a:t>0,39</a:t>
                      </a:r>
                      <a:endParaRPr lang="cs-CZ" sz="1000" b="1" i="0" u="none" strike="noStrike" dirty="0">
                        <a:solidFill>
                          <a:schemeClr val="accent1">
                            <a:lumMod val="50000"/>
                          </a:schemeClr>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dirty="0">
                          <a:solidFill>
                            <a:schemeClr val="tx2"/>
                          </a:solidFill>
                          <a:effectLst/>
                          <a:latin typeface="Calibri" panose="020F0502020204030204" pitchFamily="34" charset="0"/>
                          <a:cs typeface="Calibri" panose="020F0502020204030204" pitchFamily="34" charset="0"/>
                        </a:rPr>
                        <a:t>0,52</a:t>
                      </a:r>
                      <a:endParaRPr lang="cs-CZ" sz="1000" b="1" i="1"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4"/>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Důchodce</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2,20</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2,44</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dirty="0">
                          <a:solidFill>
                            <a:schemeClr val="tx2"/>
                          </a:solidFill>
                          <a:effectLst/>
                          <a:latin typeface="Calibri" panose="020F0502020204030204" pitchFamily="34" charset="0"/>
                          <a:cs typeface="Calibri" panose="020F0502020204030204" pitchFamily="34" charset="0"/>
                        </a:rPr>
                        <a:t>0,24</a:t>
                      </a:r>
                      <a:endParaRPr lang="cs-CZ" sz="1000" b="1" i="0"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dirty="0">
                          <a:solidFill>
                            <a:schemeClr val="tx2"/>
                          </a:solidFill>
                          <a:effectLst/>
                          <a:latin typeface="Calibri" panose="020F0502020204030204" pitchFamily="34" charset="0"/>
                          <a:cs typeface="Calibri" panose="020F0502020204030204" pitchFamily="34" charset="0"/>
                        </a:rPr>
                        <a:t>0,35</a:t>
                      </a:r>
                      <a:endParaRPr lang="cs-CZ" sz="1000" b="1" i="1"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5"/>
                  </a:ext>
                </a:extLst>
              </a:tr>
              <a:tr h="175726">
                <a:tc>
                  <a:txBody>
                    <a:bodyPr/>
                    <a:lstStyle/>
                    <a:p>
                      <a:pPr algn="l" rtl="0" fontAlgn="t"/>
                      <a:r>
                        <a:rPr lang="cs-CZ" sz="1000" u="none" strike="noStrike">
                          <a:solidFill>
                            <a:schemeClr val="tx2"/>
                          </a:solidFill>
                          <a:effectLst/>
                          <a:latin typeface="Calibri" panose="020F0502020204030204" pitchFamily="34" charset="0"/>
                          <a:cs typeface="Calibri" panose="020F0502020204030204" pitchFamily="34" charset="0"/>
                        </a:rPr>
                        <a:t>V domácnosti</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1,93</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u="none" strike="noStrike">
                          <a:solidFill>
                            <a:schemeClr val="tx2"/>
                          </a:solidFill>
                          <a:effectLst/>
                          <a:latin typeface="Calibri" panose="020F0502020204030204" pitchFamily="34" charset="0"/>
                          <a:cs typeface="Calibri" panose="020F0502020204030204" pitchFamily="34" charset="0"/>
                        </a:rPr>
                        <a:t>2,10</a:t>
                      </a:r>
                      <a:endParaRPr lang="cs-CZ" sz="1000" b="0" i="0" u="none" strike="noStrike">
                        <a:solidFill>
                          <a:schemeClr val="tx2"/>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b="1" u="none" strike="noStrike" dirty="0">
                          <a:solidFill>
                            <a:srgbClr val="FF0000"/>
                          </a:solidFill>
                          <a:effectLst/>
                          <a:latin typeface="Calibri" panose="020F0502020204030204" pitchFamily="34" charset="0"/>
                          <a:cs typeface="Calibri" panose="020F0502020204030204" pitchFamily="34" charset="0"/>
                        </a:rPr>
                        <a:t>0,17</a:t>
                      </a:r>
                      <a:endParaRPr lang="cs-CZ" sz="1000" b="1" i="0" u="none" strike="noStrike" dirty="0">
                        <a:solidFill>
                          <a:srgbClr val="FF0000"/>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cs-CZ" sz="1000" i="1" u="none" strike="noStrike" dirty="0">
                          <a:solidFill>
                            <a:schemeClr val="tx2"/>
                          </a:solidFill>
                          <a:effectLst/>
                          <a:latin typeface="Calibri" panose="020F0502020204030204" pitchFamily="34" charset="0"/>
                          <a:cs typeface="Calibri" panose="020F0502020204030204" pitchFamily="34" charset="0"/>
                        </a:rPr>
                        <a:t>0,22</a:t>
                      </a:r>
                      <a:endParaRPr lang="cs-CZ" sz="1000" b="1" i="1" u="none" strike="noStrike" dirty="0">
                        <a:solidFill>
                          <a:schemeClr val="tx2"/>
                        </a:solidFill>
                        <a:effectLst/>
                        <a:latin typeface="Calibri" panose="020F0502020204030204" pitchFamily="34" charset="0"/>
                        <a:cs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6"/>
                  </a:ext>
                </a:extLst>
              </a:tr>
            </a:tbl>
          </a:graphicData>
        </a:graphic>
      </p:graphicFrame>
    </p:spTree>
    <p:extLst>
      <p:ext uri="{BB962C8B-B14F-4D97-AF65-F5344CB8AC3E}">
        <p14:creationId xmlns:p14="http://schemas.microsoft.com/office/powerpoint/2010/main" val="1416742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Spokojenost s kvalitou života v Praze</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25</a:t>
            </a:fld>
            <a:endParaRPr lang="cs-CZ"/>
          </a:p>
        </p:txBody>
      </p:sp>
      <p:sp>
        <p:nvSpPr>
          <p:cNvPr id="7" name="TextovéPole 6"/>
          <p:cNvSpPr txBox="1"/>
          <p:nvPr/>
        </p:nvSpPr>
        <p:spPr>
          <a:xfrm>
            <a:off x="4367808" y="1412776"/>
            <a:ext cx="7560840" cy="3024336"/>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Pokud bychom se soustředili na skutečnost, že 3/5 Pražanů jsou se životem v Praze stejně spokojeni, jako bývali před rokem, mohli bychom se domnívat, že situace je stabilní v čase. Opak je ale pravdou.</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V současnosti je těch, kdo jsou se životem v Praze méně spokojeni než vloni, 4x více, než těch, jejichž spokojenost vzrostla.</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K vývoji se staví kriticky zejména starší lidé a lidé s nižšími příjmy. Muži i ženy hodnotí v tomto případě situaci stejně.</a:t>
            </a:r>
          </a:p>
        </p:txBody>
      </p:sp>
      <p:sp>
        <p:nvSpPr>
          <p:cNvPr id="12" name="TextovéPole 11"/>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sp>
        <p:nvSpPr>
          <p:cNvPr id="13" name="Zástupný symbol pro text 5"/>
          <p:cNvSpPr>
            <a:spLocks noGrp="1"/>
          </p:cNvSpPr>
          <p:nvPr>
            <p:ph type="body" idx="1"/>
          </p:nvPr>
        </p:nvSpPr>
        <p:spPr>
          <a:xfrm>
            <a:off x="191344" y="967844"/>
            <a:ext cx="8784000" cy="138499"/>
          </a:xfrm>
        </p:spPr>
        <p:txBody>
          <a:bodyPr/>
          <a:lstStyle/>
          <a:p>
            <a:r>
              <a:rPr lang="cs-CZ" sz="900" b="1" dirty="0"/>
              <a:t>F2. ZA POSLEDNÍ ROK SE MÁ SPOKOJENOST SE ŽIVOTEM V PRAZE:</a:t>
            </a:r>
            <a:endParaRPr lang="cs-CZ" sz="900" dirty="0"/>
          </a:p>
        </p:txBody>
      </p:sp>
      <p:pic>
        <p:nvPicPr>
          <p:cNvPr id="6" name="Obrázek 5"/>
          <p:cNvPicPr>
            <a:picLocks noChangeAspect="1"/>
          </p:cNvPicPr>
          <p:nvPr/>
        </p:nvPicPr>
        <p:blipFill>
          <a:blip r:embed="rId2"/>
          <a:stretch>
            <a:fillRect/>
          </a:stretch>
        </p:blipFill>
        <p:spPr>
          <a:xfrm>
            <a:off x="240000" y="1210362"/>
            <a:ext cx="3761558" cy="2365453"/>
          </a:xfrm>
          <a:prstGeom prst="rect">
            <a:avLst/>
          </a:prstGeom>
        </p:spPr>
      </p:pic>
      <p:pic>
        <p:nvPicPr>
          <p:cNvPr id="8" name="Obrázek 7"/>
          <p:cNvPicPr>
            <a:picLocks noChangeAspect="1"/>
          </p:cNvPicPr>
          <p:nvPr/>
        </p:nvPicPr>
        <p:blipFill>
          <a:blip r:embed="rId3"/>
          <a:stretch>
            <a:fillRect/>
          </a:stretch>
        </p:blipFill>
        <p:spPr>
          <a:xfrm>
            <a:off x="335360" y="3711832"/>
            <a:ext cx="2889754" cy="2743438"/>
          </a:xfrm>
          <a:prstGeom prst="rect">
            <a:avLst/>
          </a:prstGeom>
        </p:spPr>
      </p:pic>
    </p:spTree>
    <p:extLst>
      <p:ext uri="{BB962C8B-B14F-4D97-AF65-F5344CB8AC3E}">
        <p14:creationId xmlns:p14="http://schemas.microsoft.com/office/powerpoint/2010/main" val="2186409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Spokojenost s kvalitou života v Praze</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26</a:t>
            </a:fld>
            <a:endParaRPr lang="cs-CZ"/>
          </a:p>
        </p:txBody>
      </p:sp>
      <p:sp>
        <p:nvSpPr>
          <p:cNvPr id="7" name="TextovéPole 6"/>
          <p:cNvSpPr txBox="1"/>
          <p:nvPr/>
        </p:nvSpPr>
        <p:spPr>
          <a:xfrm>
            <a:off x="5159896" y="1306724"/>
            <a:ext cx="5400600" cy="5074604"/>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Příchod válečných uprchlíků z Ukrajiny je i přes vysokou míru solidarity občanů potenciálním problémem pro Prahu. Nelze v tom směru opomenout, že Praha je tímto fenoménem zasažena oproti zbytku republiky </a:t>
            </a:r>
            <a:r>
              <a:rPr lang="cs-CZ" sz="1600" dirty="0" err="1">
                <a:solidFill>
                  <a:schemeClr val="tx2">
                    <a:lumMod val="50000"/>
                  </a:schemeClr>
                </a:solidFill>
                <a:latin typeface="+mn-lt"/>
              </a:rPr>
              <a:t>nadproporčně</a:t>
            </a:r>
            <a:r>
              <a:rPr lang="cs-CZ" sz="1600" dirty="0">
                <a:solidFill>
                  <a:schemeClr val="tx2">
                    <a:lumMod val="50000"/>
                  </a:schemeClr>
                </a:solidFill>
                <a:latin typeface="+mn-lt"/>
              </a:rPr>
              <a:t>.</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2/3 Pražanů v tom tedy spatřují problém. Těch, kdo v tom problém spíš nevidí je jen necelá pětina.</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Čtvrtina Pražanů v letošním přílivu Ukrajinců naopak vidí příležitost.</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Více zdrženliví jsou k Ukrajinským utečencům starší lidé, lidé se SŠ bez maturity a ti s nejnižšími příjmy.</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Poněkud překvapivě je větší rezervovanost vůči uprchlíkům pozorovatelná také mezi nejbohatšími domácnostmi </a:t>
            </a:r>
            <a:r>
              <a:rPr lang="cs-CZ" sz="1600" i="1" dirty="0">
                <a:solidFill>
                  <a:schemeClr val="accent6">
                    <a:lumMod val="60000"/>
                    <a:lumOff val="40000"/>
                  </a:schemeClr>
                </a:solidFill>
                <a:latin typeface="+mn-lt"/>
              </a:rPr>
              <a:t>(možná v obavách o bezpečnost?)</a:t>
            </a:r>
            <a:r>
              <a:rPr lang="cs-CZ" sz="1600" dirty="0">
                <a:solidFill>
                  <a:schemeClr val="tx2">
                    <a:lumMod val="50000"/>
                  </a:schemeClr>
                </a:solidFill>
                <a:latin typeface="+mn-lt"/>
              </a:rPr>
              <a:t> a také mezi ženami </a:t>
            </a:r>
            <a:r>
              <a:rPr lang="cs-CZ" sz="1600" i="1" dirty="0">
                <a:solidFill>
                  <a:schemeClr val="accent6">
                    <a:lumMod val="60000"/>
                    <a:lumOff val="40000"/>
                  </a:schemeClr>
                </a:solidFill>
                <a:latin typeface="+mn-lt"/>
              </a:rPr>
              <a:t>(opět možná bezpečnost a vyčerpání kapacit školských zařízení?).</a:t>
            </a:r>
          </a:p>
          <a:p>
            <a:pPr marL="182563" indent="-182563" algn="just">
              <a:buFont typeface="Arial" pitchFamily="34" charset="0"/>
              <a:buChar char="•"/>
            </a:pPr>
            <a:endParaRPr lang="cs-CZ" sz="1600" dirty="0">
              <a:solidFill>
                <a:schemeClr val="tx2">
                  <a:lumMod val="50000"/>
                </a:schemeClr>
              </a:solidFill>
              <a:latin typeface="+mn-lt"/>
            </a:endParaRPr>
          </a:p>
        </p:txBody>
      </p:sp>
      <p:sp>
        <p:nvSpPr>
          <p:cNvPr id="12" name="TextovéPole 11"/>
          <p:cNvSpPr txBox="1"/>
          <p:nvPr/>
        </p:nvSpPr>
        <p:spPr>
          <a:xfrm>
            <a:off x="10320000" y="944760"/>
            <a:ext cx="1823318" cy="3693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a:p>
            <a:pPr algn="r"/>
            <a:r>
              <a:rPr lang="cs-CZ" sz="900" i="1" dirty="0">
                <a:solidFill>
                  <a:schemeClr val="accent6">
                    <a:lumMod val="60000"/>
                    <a:lumOff val="40000"/>
                  </a:schemeClr>
                </a:solidFill>
                <a:latin typeface="Calibri" panose="020F0502020204030204" pitchFamily="34" charset="0"/>
                <a:cs typeface="Calibri" panose="020F0502020204030204" pitchFamily="34" charset="0"/>
              </a:rPr>
              <a:t>Hypotézy označeny tímto fontem</a:t>
            </a:r>
          </a:p>
        </p:txBody>
      </p:sp>
      <p:sp>
        <p:nvSpPr>
          <p:cNvPr id="13" name="Zástupný symbol pro text 5"/>
          <p:cNvSpPr>
            <a:spLocks noGrp="1"/>
          </p:cNvSpPr>
          <p:nvPr>
            <p:ph type="body" idx="1"/>
          </p:nvPr>
        </p:nvSpPr>
        <p:spPr>
          <a:xfrm>
            <a:off x="191344" y="967844"/>
            <a:ext cx="8784000" cy="138499"/>
          </a:xfrm>
        </p:spPr>
        <p:txBody>
          <a:bodyPr/>
          <a:lstStyle/>
          <a:p>
            <a:r>
              <a:rPr lang="cs-CZ" sz="900" b="1" dirty="0"/>
              <a:t>F3. UVEĎTE, ZDA SOUHLASÍTE, ČI NESOUHLASÍTE S DANÝM TVRZENÍM:</a:t>
            </a:r>
            <a:endParaRPr lang="cs-CZ" sz="900" dirty="0"/>
          </a:p>
        </p:txBody>
      </p:sp>
      <p:pic>
        <p:nvPicPr>
          <p:cNvPr id="4" name="Obrázek 3"/>
          <p:cNvPicPr>
            <a:picLocks noChangeAspect="1"/>
          </p:cNvPicPr>
          <p:nvPr/>
        </p:nvPicPr>
        <p:blipFill>
          <a:blip r:embed="rId2"/>
          <a:stretch>
            <a:fillRect/>
          </a:stretch>
        </p:blipFill>
        <p:spPr>
          <a:xfrm>
            <a:off x="191344" y="1121387"/>
            <a:ext cx="4834547" cy="2414225"/>
          </a:xfrm>
          <a:prstGeom prst="rect">
            <a:avLst/>
          </a:prstGeom>
        </p:spPr>
      </p:pic>
      <p:pic>
        <p:nvPicPr>
          <p:cNvPr id="5" name="Obrázek 4"/>
          <p:cNvPicPr>
            <a:picLocks noChangeAspect="1"/>
          </p:cNvPicPr>
          <p:nvPr/>
        </p:nvPicPr>
        <p:blipFill>
          <a:blip r:embed="rId3"/>
          <a:stretch>
            <a:fillRect/>
          </a:stretch>
        </p:blipFill>
        <p:spPr>
          <a:xfrm>
            <a:off x="407368" y="3543227"/>
            <a:ext cx="3225064" cy="3194581"/>
          </a:xfrm>
          <a:prstGeom prst="rect">
            <a:avLst/>
          </a:prstGeom>
        </p:spPr>
      </p:pic>
    </p:spTree>
    <p:extLst>
      <p:ext uri="{BB962C8B-B14F-4D97-AF65-F5344CB8AC3E}">
        <p14:creationId xmlns:p14="http://schemas.microsoft.com/office/powerpoint/2010/main" val="3690251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Spokojenost s kvalitou života v Praze</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27</a:t>
            </a:fld>
            <a:endParaRPr lang="cs-CZ"/>
          </a:p>
        </p:txBody>
      </p:sp>
      <p:sp>
        <p:nvSpPr>
          <p:cNvPr id="7" name="TextovéPole 6"/>
          <p:cNvSpPr txBox="1"/>
          <p:nvPr/>
        </p:nvSpPr>
        <p:spPr>
          <a:xfrm>
            <a:off x="4007768" y="1378732"/>
            <a:ext cx="6480720" cy="3130388"/>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7 z 10 Pražanů potvrzují, že růst cen ovlivnil (zhoršil) kvalitu jejich života. Jen 1 z 10 si to spíše nemyslí.</a:t>
            </a:r>
          </a:p>
          <a:p>
            <a:pPr marL="182563" indent="-182563" algn="just">
              <a:buFont typeface="Arial" pitchFamily="34" charset="0"/>
              <a:buChar char="•"/>
            </a:pPr>
            <a:r>
              <a:rPr lang="cs-CZ" sz="1600" dirty="0">
                <a:solidFill>
                  <a:schemeClr val="tx2">
                    <a:lumMod val="50000"/>
                  </a:schemeClr>
                </a:solidFill>
                <a:latin typeface="+mn-lt"/>
              </a:rPr>
              <a:t>Pociťovaný dopad růstu cen silně závisí na příjmu domácnosti, tj. bohatší lidé mají pocit zhoršení života vzácněji.</a:t>
            </a:r>
          </a:p>
          <a:p>
            <a:pPr marL="182563" indent="-182563" algn="just">
              <a:buFont typeface="Arial" pitchFamily="34" charset="0"/>
              <a:buChar char="•"/>
            </a:pPr>
            <a:r>
              <a:rPr lang="cs-CZ" sz="1600" dirty="0">
                <a:solidFill>
                  <a:schemeClr val="tx2">
                    <a:lumMod val="50000"/>
                  </a:schemeClr>
                </a:solidFill>
                <a:latin typeface="+mn-lt"/>
              </a:rPr>
              <a:t>Poněkud slabší vazba tohoto jevu byla identifikována s věkem respondenta – čím starší, tím větší souhlas s výrokem, že ceny ovlivnily kvalitu života.</a:t>
            </a:r>
          </a:p>
          <a:p>
            <a:pPr marL="182563" indent="-182563" algn="just">
              <a:buFont typeface="Arial" pitchFamily="34" charset="0"/>
              <a:buChar char="•"/>
            </a:pPr>
            <a:r>
              <a:rPr lang="cs-CZ" sz="1600" dirty="0">
                <a:solidFill>
                  <a:schemeClr val="tx2">
                    <a:lumMod val="50000"/>
                  </a:schemeClr>
                </a:solidFill>
                <a:latin typeface="+mn-lt"/>
              </a:rPr>
              <a:t>Poněkud pozitivněji se k dopadům růstu cen stavějí lidé s vlastním bydlením a také muži.</a:t>
            </a:r>
          </a:p>
        </p:txBody>
      </p:sp>
      <p:sp>
        <p:nvSpPr>
          <p:cNvPr id="12" name="TextovéPole 11"/>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sp>
        <p:nvSpPr>
          <p:cNvPr id="13" name="Zástupný symbol pro text 5"/>
          <p:cNvSpPr>
            <a:spLocks noGrp="1"/>
          </p:cNvSpPr>
          <p:nvPr>
            <p:ph type="body" idx="1"/>
          </p:nvPr>
        </p:nvSpPr>
        <p:spPr>
          <a:xfrm>
            <a:off x="191344" y="967844"/>
            <a:ext cx="8784000" cy="138499"/>
          </a:xfrm>
        </p:spPr>
        <p:txBody>
          <a:bodyPr/>
          <a:lstStyle/>
          <a:p>
            <a:r>
              <a:rPr lang="cs-CZ" sz="900" b="1" dirty="0"/>
              <a:t>F3. UVEĎTE, ZDA SOUHLASÍTE, ČI NESOUHLASÍTE S DANÝM TVRZENÍM:</a:t>
            </a:r>
            <a:endParaRPr lang="cs-CZ" sz="900" dirty="0"/>
          </a:p>
        </p:txBody>
      </p:sp>
      <p:pic>
        <p:nvPicPr>
          <p:cNvPr id="6" name="Obrázek 5"/>
          <p:cNvPicPr>
            <a:picLocks noChangeAspect="1"/>
          </p:cNvPicPr>
          <p:nvPr/>
        </p:nvPicPr>
        <p:blipFill>
          <a:blip r:embed="rId2"/>
          <a:stretch>
            <a:fillRect/>
          </a:stretch>
        </p:blipFill>
        <p:spPr>
          <a:xfrm>
            <a:off x="179148" y="1227003"/>
            <a:ext cx="3828620" cy="2274005"/>
          </a:xfrm>
          <a:prstGeom prst="rect">
            <a:avLst/>
          </a:prstGeom>
        </p:spPr>
      </p:pic>
      <p:pic>
        <p:nvPicPr>
          <p:cNvPr id="8" name="Obrázek 7"/>
          <p:cNvPicPr>
            <a:picLocks noChangeAspect="1"/>
          </p:cNvPicPr>
          <p:nvPr/>
        </p:nvPicPr>
        <p:blipFill>
          <a:blip r:embed="rId3"/>
          <a:stretch>
            <a:fillRect/>
          </a:stretch>
        </p:blipFill>
        <p:spPr>
          <a:xfrm>
            <a:off x="335360" y="3466167"/>
            <a:ext cx="2889754" cy="3188484"/>
          </a:xfrm>
          <a:prstGeom prst="rect">
            <a:avLst/>
          </a:prstGeom>
        </p:spPr>
      </p:pic>
    </p:spTree>
    <p:extLst>
      <p:ext uri="{BB962C8B-B14F-4D97-AF65-F5344CB8AC3E}">
        <p14:creationId xmlns:p14="http://schemas.microsoft.com/office/powerpoint/2010/main" val="4187065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idx="1"/>
          </p:nvPr>
        </p:nvSpPr>
        <p:spPr>
          <a:xfrm>
            <a:off x="8832304" y="2348880"/>
            <a:ext cx="2736304" cy="2808312"/>
          </a:xfrm>
        </p:spPr>
        <p:txBody>
          <a:bodyPr/>
          <a:lstStyle/>
          <a:p>
            <a:r>
              <a:rPr lang="cs-CZ" b="1" dirty="0"/>
              <a:t>Život v lokalitě</a:t>
            </a:r>
          </a:p>
        </p:txBody>
      </p:sp>
    </p:spTree>
    <p:extLst>
      <p:ext uri="{BB962C8B-B14F-4D97-AF65-F5344CB8AC3E}">
        <p14:creationId xmlns:p14="http://schemas.microsoft.com/office/powerpoint/2010/main" val="3285693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Spokojenost s vybavením v lokalitě bydliště</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29</a:t>
            </a:fld>
            <a:endParaRPr lang="cs-CZ"/>
          </a:p>
        </p:txBody>
      </p:sp>
      <p:sp>
        <p:nvSpPr>
          <p:cNvPr id="7" name="TextovéPole 6"/>
          <p:cNvSpPr txBox="1"/>
          <p:nvPr/>
        </p:nvSpPr>
        <p:spPr>
          <a:xfrm>
            <a:off x="7680176" y="1412775"/>
            <a:ext cx="4392487" cy="4919019"/>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Pražané jsou celkově spokojení s vybaveností okolí svého bydliště, a to jak s dostupností služeb, tak míst pro rekreaci. </a:t>
            </a:r>
          </a:p>
          <a:p>
            <a:pPr marL="182563" indent="-182563" algn="just">
              <a:buFont typeface="Arial" pitchFamily="34" charset="0"/>
              <a:buChar char="•"/>
            </a:pPr>
            <a:r>
              <a:rPr lang="cs-CZ" sz="1600" dirty="0">
                <a:solidFill>
                  <a:schemeClr val="tx2">
                    <a:lumMod val="50000"/>
                  </a:schemeClr>
                </a:solidFill>
                <a:latin typeface="+mn-lt"/>
              </a:rPr>
              <a:t>Dostupnost základních i mateřských škol hodnotí tradičně hůře ženy než muži, což patrně způsobuje jim tradičněji přidělená zodpovědnost za doprovod a vyzvedávání dětí ze škol. </a:t>
            </a:r>
          </a:p>
          <a:p>
            <a:pPr marL="182563" indent="-182563">
              <a:buFont typeface="Arial" pitchFamily="34" charset="0"/>
              <a:buChar char="•"/>
            </a:pPr>
            <a:r>
              <a:rPr lang="cs-CZ" sz="1600" dirty="0">
                <a:solidFill>
                  <a:schemeClr val="tx2">
                    <a:lumMod val="50000"/>
                  </a:schemeClr>
                </a:solidFill>
                <a:latin typeface="+mn-lt"/>
              </a:rPr>
              <a:t>Opticky se může zdát, že dostupnost komunitních center má z pohledu Pražanů citelné rezervy, při bližším pohledu na data ze šetření je ale patrné, že stávající síť těm angažovaným (organizátoři a účastníci akcí) vlastně vyhovuje a hůře skóruje jen u pasivní veřejnosti (která často na otázku neodpověděla).</a:t>
            </a:r>
          </a:p>
          <a:p>
            <a:pPr marL="182563" indent="-182563">
              <a:buFont typeface="Arial" pitchFamily="34" charset="0"/>
              <a:buChar char="•"/>
            </a:pPr>
            <a:r>
              <a:rPr lang="cs-CZ" sz="1600" dirty="0">
                <a:solidFill>
                  <a:schemeClr val="tx2">
                    <a:lumMod val="50000"/>
                  </a:schemeClr>
                </a:solidFill>
                <a:latin typeface="+mn-lt"/>
              </a:rPr>
              <a:t>Největším problémem tak zůstává jediný aspekt, a tím je dostupnost přírodních koupališť. Zde se v jediném případě ze sledovaných aspektů více lidí shoduje na tom, že je situace nevyhovující, než naopak.</a:t>
            </a:r>
            <a:endParaRPr lang="cs-CZ" sz="1600" b="1" dirty="0">
              <a:solidFill>
                <a:schemeClr val="tx2">
                  <a:lumMod val="50000"/>
                </a:schemeClr>
              </a:solidFill>
              <a:latin typeface="+mn-lt"/>
            </a:endParaRPr>
          </a:p>
        </p:txBody>
      </p:sp>
      <p:sp>
        <p:nvSpPr>
          <p:cNvPr id="10" name="Zástupný symbol pro text 9"/>
          <p:cNvSpPr>
            <a:spLocks noGrp="1"/>
          </p:cNvSpPr>
          <p:nvPr>
            <p:ph type="body" idx="1"/>
          </p:nvPr>
        </p:nvSpPr>
        <p:spPr>
          <a:xfrm>
            <a:off x="240000" y="944760"/>
            <a:ext cx="9456400" cy="251992"/>
          </a:xfrm>
        </p:spPr>
        <p:txBody>
          <a:bodyPr/>
          <a:lstStyle/>
          <a:p>
            <a:r>
              <a:rPr lang="cs-CZ" b="1" dirty="0"/>
              <a:t>C2. JAK HODNOTÍTE VYBAVENOST LOKALITY, KDE BYDLÍTE, V NÁSLEDUJÍCÍCH OBLASTECH:</a:t>
            </a:r>
            <a:endParaRPr lang="cs-CZ" dirty="0"/>
          </a:p>
        </p:txBody>
      </p:sp>
      <p:sp>
        <p:nvSpPr>
          <p:cNvPr id="11" name="TextovéPole 10"/>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4" name="Obrázek 3"/>
          <p:cNvPicPr>
            <a:picLocks noChangeAspect="1"/>
          </p:cNvPicPr>
          <p:nvPr/>
        </p:nvPicPr>
        <p:blipFill>
          <a:blip r:embed="rId2"/>
          <a:stretch>
            <a:fillRect/>
          </a:stretch>
        </p:blipFill>
        <p:spPr>
          <a:xfrm>
            <a:off x="245862" y="1265190"/>
            <a:ext cx="7218290" cy="5188146"/>
          </a:xfrm>
          <a:prstGeom prst="rect">
            <a:avLst/>
          </a:prstGeom>
        </p:spPr>
      </p:pic>
    </p:spTree>
    <p:extLst>
      <p:ext uri="{BB962C8B-B14F-4D97-AF65-F5344CB8AC3E}">
        <p14:creationId xmlns:p14="http://schemas.microsoft.com/office/powerpoint/2010/main" val="1449436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solidFill>
                  <a:schemeClr val="tx2"/>
                </a:solidFill>
              </a:rPr>
              <a:t>Východiska a metodika</a:t>
            </a:r>
          </a:p>
        </p:txBody>
      </p:sp>
      <p:sp>
        <p:nvSpPr>
          <p:cNvPr id="6" name="Zástupný symbol pro číslo snímku 6"/>
          <p:cNvSpPr>
            <a:spLocks noGrp="1"/>
          </p:cNvSpPr>
          <p:nvPr>
            <p:ph type="sldNum" sz="quarter" idx="10"/>
          </p:nvPr>
        </p:nvSpPr>
        <p:spPr/>
        <p:txBody>
          <a:bodyPr/>
          <a:lstStyle/>
          <a:p>
            <a:pPr>
              <a:defRPr/>
            </a:pPr>
            <a:r>
              <a:rPr lang="cs-CZ"/>
              <a:t> </a:t>
            </a:r>
            <a:fld id="{4CFAC9CE-D0B9-4980-BA70-A38C6B62551D}" type="slidenum">
              <a:rPr lang="en-US" smtClean="0"/>
              <a:pPr>
                <a:defRPr/>
              </a:pPr>
              <a:t>3</a:t>
            </a:fld>
            <a:endParaRPr lang="en-US"/>
          </a:p>
        </p:txBody>
      </p:sp>
      <p:graphicFrame>
        <p:nvGraphicFramePr>
          <p:cNvPr id="9" name="Tabulka 8"/>
          <p:cNvGraphicFramePr>
            <a:graphicFrameLocks noGrp="1"/>
          </p:cNvGraphicFramePr>
          <p:nvPr>
            <p:extLst>
              <p:ext uri="{D42A27DB-BD31-4B8C-83A1-F6EECF244321}">
                <p14:modId xmlns:p14="http://schemas.microsoft.com/office/powerpoint/2010/main" val="2010556443"/>
              </p:ext>
            </p:extLst>
          </p:nvPr>
        </p:nvGraphicFramePr>
        <p:xfrm>
          <a:off x="247455" y="4725144"/>
          <a:ext cx="8496944" cy="1524000"/>
        </p:xfrm>
        <a:graphic>
          <a:graphicData uri="http://schemas.openxmlformats.org/drawingml/2006/table">
            <a:tbl>
              <a:tblPr firstRow="1" bandRow="1">
                <a:tableStyleId>{5C22544A-7EE6-4342-B048-85BDC9FD1C3A}</a:tableStyleId>
              </a:tblPr>
              <a:tblGrid>
                <a:gridCol w="1872208">
                  <a:extLst>
                    <a:ext uri="{9D8B030D-6E8A-4147-A177-3AD203B41FA5}">
                      <a16:colId xmlns="" xmlns:a16="http://schemas.microsoft.com/office/drawing/2014/main" val="20000"/>
                    </a:ext>
                  </a:extLst>
                </a:gridCol>
                <a:gridCol w="6624736">
                  <a:extLst>
                    <a:ext uri="{9D8B030D-6E8A-4147-A177-3AD203B41FA5}">
                      <a16:colId xmlns="" xmlns:a16="http://schemas.microsoft.com/office/drawing/2014/main" val="20001"/>
                    </a:ext>
                  </a:extLst>
                </a:gridCol>
              </a:tblGrid>
              <a:tr h="187221">
                <a:tc>
                  <a:txBody>
                    <a:bodyPr/>
                    <a:lstStyle/>
                    <a:p>
                      <a:r>
                        <a:rPr lang="cs-CZ" sz="1400" dirty="0">
                          <a:solidFill>
                            <a:schemeClr val="bg1"/>
                          </a:solidFill>
                        </a:rPr>
                        <a:t>Cílová skupina</a:t>
                      </a:r>
                    </a:p>
                  </a:txBody>
                  <a:tcPr anchor="ct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rgbClr val="5AB432"/>
                    </a:solidFill>
                  </a:tcPr>
                </a:tc>
                <a:tc>
                  <a:txBody>
                    <a:bodyPr/>
                    <a:lstStyle/>
                    <a:p>
                      <a:r>
                        <a:rPr lang="cs-CZ" sz="1400" b="0" noProof="0" dirty="0">
                          <a:solidFill>
                            <a:schemeClr val="bg2">
                              <a:lumMod val="25000"/>
                            </a:schemeClr>
                          </a:solidFill>
                        </a:rPr>
                        <a:t>Obecná</a:t>
                      </a:r>
                      <a:r>
                        <a:rPr lang="cs-CZ" sz="1400" b="0" baseline="0" noProof="0" dirty="0">
                          <a:solidFill>
                            <a:schemeClr val="bg2">
                              <a:lumMod val="25000"/>
                            </a:schemeClr>
                          </a:solidFill>
                        </a:rPr>
                        <a:t> populace</a:t>
                      </a:r>
                      <a:r>
                        <a:rPr lang="cs-CZ" sz="1400" b="0" noProof="0" dirty="0">
                          <a:solidFill>
                            <a:schemeClr val="bg2">
                              <a:lumMod val="25000"/>
                            </a:schemeClr>
                          </a:solidFill>
                        </a:rPr>
                        <a:t> hl. m. Prahy, věk 15+</a:t>
                      </a:r>
                      <a:endParaRPr lang="cs-CZ" sz="1400" b="0" baseline="0" noProof="0" dirty="0">
                        <a:solidFill>
                          <a:schemeClr val="bg2">
                            <a:lumMod val="25000"/>
                          </a:schemeClr>
                        </a:solidFill>
                      </a:endParaRPr>
                    </a:p>
                  </a:txBody>
                  <a:tcPr anchor="ct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solidFill>
                      <a:schemeClr val="accent1">
                        <a:lumMod val="20000"/>
                        <a:lumOff val="80000"/>
                        <a:alpha val="80000"/>
                      </a:schemeClr>
                    </a:solidFill>
                  </a:tcPr>
                </a:tc>
                <a:extLst>
                  <a:ext uri="{0D108BD9-81ED-4DB2-BD59-A6C34878D82A}">
                    <a16:rowId xmlns="" xmlns:a16="http://schemas.microsoft.com/office/drawing/2014/main" val="10000"/>
                  </a:ext>
                </a:extLst>
              </a:tr>
              <a:tr h="187221">
                <a:tc>
                  <a:txBody>
                    <a:bodyPr/>
                    <a:lstStyle/>
                    <a:p>
                      <a:r>
                        <a:rPr lang="cs-CZ" sz="1400" b="1">
                          <a:solidFill>
                            <a:schemeClr val="bg1"/>
                          </a:solidFill>
                        </a:rPr>
                        <a:t>Způsob sběru dat</a:t>
                      </a: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5AB432"/>
                    </a:solidFill>
                  </a:tcPr>
                </a:tc>
                <a:tc>
                  <a:txBody>
                    <a:bodyPr/>
                    <a:lstStyle/>
                    <a:p>
                      <a:r>
                        <a:rPr lang="cs-CZ" sz="1400" baseline="0" dirty="0" smtClean="0">
                          <a:solidFill>
                            <a:schemeClr val="bg2">
                              <a:lumMod val="25000"/>
                            </a:schemeClr>
                          </a:solidFill>
                        </a:rPr>
                        <a:t>Online (n=1493) + osobní (n=526) dotazování</a:t>
                      </a:r>
                      <a:endParaRPr lang="cs-CZ" sz="1400" dirty="0">
                        <a:solidFill>
                          <a:schemeClr val="bg2">
                            <a:lumMod val="25000"/>
                          </a:schemeClr>
                        </a:solidFill>
                      </a:endParaRPr>
                    </a:p>
                  </a:txBody>
                  <a:tcPr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alpha val="80000"/>
                      </a:schemeClr>
                    </a:solidFill>
                  </a:tcPr>
                </a:tc>
                <a:extLst>
                  <a:ext uri="{0D108BD9-81ED-4DB2-BD59-A6C34878D82A}">
                    <a16:rowId xmlns="" xmlns:a16="http://schemas.microsoft.com/office/drawing/2014/main" val="10001"/>
                  </a:ext>
                </a:extLst>
              </a:tr>
              <a:tr h="187221">
                <a:tc>
                  <a:txBody>
                    <a:bodyPr/>
                    <a:lstStyle/>
                    <a:p>
                      <a:r>
                        <a:rPr lang="cs-CZ" sz="1400" b="1">
                          <a:solidFill>
                            <a:schemeClr val="bg1"/>
                          </a:solidFill>
                        </a:rPr>
                        <a:t>Velikost vzorku</a:t>
                      </a: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5AB432"/>
                    </a:solidFill>
                  </a:tcPr>
                </a:tc>
                <a:tc>
                  <a:txBody>
                    <a:bodyPr/>
                    <a:lstStyle/>
                    <a:p>
                      <a:r>
                        <a:rPr lang="cs-CZ" sz="1400" dirty="0">
                          <a:solidFill>
                            <a:schemeClr val="bg2">
                              <a:lumMod val="25000"/>
                            </a:schemeClr>
                          </a:solidFill>
                        </a:rPr>
                        <a:t>n=2019</a:t>
                      </a:r>
                    </a:p>
                  </a:txBody>
                  <a:tcPr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alpha val="80000"/>
                      </a:schemeClr>
                    </a:solidFill>
                  </a:tcPr>
                </a:tc>
                <a:extLst>
                  <a:ext uri="{0D108BD9-81ED-4DB2-BD59-A6C34878D82A}">
                    <a16:rowId xmlns="" xmlns:a16="http://schemas.microsoft.com/office/drawing/2014/main" val="10002"/>
                  </a:ext>
                </a:extLst>
              </a:tr>
              <a:tr h="187221">
                <a:tc>
                  <a:txBody>
                    <a:bodyPr/>
                    <a:lstStyle/>
                    <a:p>
                      <a:r>
                        <a:rPr lang="cs-CZ" sz="1400" b="1" dirty="0">
                          <a:solidFill>
                            <a:schemeClr val="bg1"/>
                          </a:solidFill>
                        </a:rPr>
                        <a:t>Délka dotazníku</a:t>
                      </a: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5AB432"/>
                    </a:solidFill>
                  </a:tcPr>
                </a:tc>
                <a:tc>
                  <a:txBody>
                    <a:bodyPr/>
                    <a:lstStyle/>
                    <a:p>
                      <a:r>
                        <a:rPr lang="en-US" sz="1400" baseline="0" dirty="0">
                          <a:solidFill>
                            <a:schemeClr val="bg2">
                              <a:lumMod val="25000"/>
                            </a:schemeClr>
                          </a:solidFill>
                        </a:rPr>
                        <a:t>Median=</a:t>
                      </a:r>
                      <a:r>
                        <a:rPr lang="cs-CZ" sz="1400" baseline="0" dirty="0">
                          <a:solidFill>
                            <a:schemeClr val="bg2">
                              <a:lumMod val="25000"/>
                            </a:schemeClr>
                          </a:solidFill>
                        </a:rPr>
                        <a:t>25</a:t>
                      </a:r>
                      <a:r>
                        <a:rPr lang="en-US" sz="1400" baseline="0" dirty="0">
                          <a:solidFill>
                            <a:schemeClr val="bg2">
                              <a:lumMod val="25000"/>
                            </a:schemeClr>
                          </a:solidFill>
                        </a:rPr>
                        <a:t> </a:t>
                      </a:r>
                      <a:r>
                        <a:rPr lang="cs-CZ" sz="1400" baseline="0" dirty="0">
                          <a:solidFill>
                            <a:schemeClr val="bg2">
                              <a:lumMod val="25000"/>
                            </a:schemeClr>
                          </a:solidFill>
                        </a:rPr>
                        <a:t>minut</a:t>
                      </a:r>
                      <a:endParaRPr lang="cs-CZ" sz="1400" dirty="0">
                        <a:solidFill>
                          <a:schemeClr val="bg2">
                            <a:lumMod val="25000"/>
                          </a:schemeClr>
                        </a:solidFill>
                      </a:endParaRPr>
                    </a:p>
                  </a:txBody>
                  <a:tcPr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alpha val="80000"/>
                      </a:schemeClr>
                    </a:solidFill>
                  </a:tcPr>
                </a:tc>
                <a:extLst>
                  <a:ext uri="{0D108BD9-81ED-4DB2-BD59-A6C34878D82A}">
                    <a16:rowId xmlns="" xmlns:a16="http://schemas.microsoft.com/office/drawing/2014/main" val="10003"/>
                  </a:ext>
                </a:extLst>
              </a:tr>
              <a:tr h="187221">
                <a:tc>
                  <a:txBody>
                    <a:bodyPr/>
                    <a:lstStyle/>
                    <a:p>
                      <a:r>
                        <a:rPr lang="cs-CZ" sz="1400" b="1" dirty="0">
                          <a:solidFill>
                            <a:schemeClr val="bg1"/>
                          </a:solidFill>
                        </a:rPr>
                        <a:t>Termín sběru dat</a:t>
                      </a: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38100" cap="flat" cmpd="sng" algn="ctr">
                      <a:solidFill>
                        <a:schemeClr val="bg1"/>
                      </a:solidFill>
                      <a:prstDash val="solid"/>
                      <a:round/>
                      <a:headEnd type="none" w="med" len="med"/>
                      <a:tailEnd type="none" w="med" len="med"/>
                    </a:lnB>
                    <a:solidFill>
                      <a:srgbClr val="5AB432"/>
                    </a:solidFill>
                  </a:tcPr>
                </a:tc>
                <a:tc>
                  <a:txBody>
                    <a:bodyPr/>
                    <a:lstStyle/>
                    <a:p>
                      <a:pPr marL="0" algn="l" defTabSz="914400" rtl="0" eaLnBrk="1" latinLnBrk="0" hangingPunct="1"/>
                      <a:r>
                        <a:rPr lang="cs-CZ" sz="1400" kern="1200" dirty="0">
                          <a:solidFill>
                            <a:schemeClr val="bg2">
                              <a:lumMod val="25000"/>
                            </a:schemeClr>
                          </a:solidFill>
                          <a:latin typeface="+mn-lt"/>
                          <a:ea typeface="+mn-ea"/>
                          <a:cs typeface="+mn-cs"/>
                        </a:rPr>
                        <a:t>20. </a:t>
                      </a:r>
                      <a:r>
                        <a:rPr lang="en-US" sz="1400" kern="1200" dirty="0">
                          <a:solidFill>
                            <a:schemeClr val="bg2">
                              <a:lumMod val="25000"/>
                            </a:schemeClr>
                          </a:solidFill>
                          <a:latin typeface="+mn-lt"/>
                          <a:ea typeface="+mn-ea"/>
                          <a:cs typeface="+mn-cs"/>
                        </a:rPr>
                        <a:t>10</a:t>
                      </a:r>
                      <a:r>
                        <a:rPr lang="cs-CZ" sz="1400" kern="1200" dirty="0">
                          <a:solidFill>
                            <a:schemeClr val="bg2">
                              <a:lumMod val="25000"/>
                            </a:schemeClr>
                          </a:solidFill>
                          <a:latin typeface="+mn-lt"/>
                          <a:ea typeface="+mn-ea"/>
                          <a:cs typeface="+mn-cs"/>
                        </a:rPr>
                        <a:t>.</a:t>
                      </a:r>
                      <a:r>
                        <a:rPr lang="cs-CZ" sz="1400" kern="1200" baseline="0" dirty="0">
                          <a:solidFill>
                            <a:schemeClr val="bg2">
                              <a:lumMod val="25000"/>
                            </a:schemeClr>
                          </a:solidFill>
                          <a:latin typeface="+mn-lt"/>
                          <a:ea typeface="+mn-ea"/>
                          <a:cs typeface="+mn-cs"/>
                        </a:rPr>
                        <a:t> –10. </a:t>
                      </a:r>
                      <a:r>
                        <a:rPr lang="en-US" sz="1400" kern="1200" baseline="0" dirty="0">
                          <a:solidFill>
                            <a:schemeClr val="bg2">
                              <a:lumMod val="25000"/>
                            </a:schemeClr>
                          </a:solidFill>
                          <a:latin typeface="+mn-lt"/>
                          <a:ea typeface="+mn-ea"/>
                          <a:cs typeface="+mn-cs"/>
                        </a:rPr>
                        <a:t>1</a:t>
                      </a:r>
                      <a:r>
                        <a:rPr lang="cs-CZ" sz="1400" kern="1200" baseline="0" dirty="0">
                          <a:solidFill>
                            <a:schemeClr val="bg2">
                              <a:lumMod val="25000"/>
                            </a:schemeClr>
                          </a:solidFill>
                          <a:latin typeface="+mn-lt"/>
                          <a:ea typeface="+mn-ea"/>
                          <a:cs typeface="+mn-cs"/>
                        </a:rPr>
                        <a:t>1. 2022</a:t>
                      </a:r>
                      <a:endParaRPr lang="cs-CZ" sz="1400" kern="1200" dirty="0">
                        <a:solidFill>
                          <a:schemeClr val="bg2">
                            <a:lumMod val="25000"/>
                          </a:schemeClr>
                        </a:solidFill>
                        <a:latin typeface="+mn-lt"/>
                        <a:ea typeface="+mn-ea"/>
                        <a:cs typeface="+mn-cs"/>
                      </a:endParaRPr>
                    </a:p>
                  </a:txBody>
                  <a:tcPr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alpha val="80000"/>
                      </a:schemeClr>
                    </a:solidFill>
                  </a:tcPr>
                </a:tc>
                <a:extLst>
                  <a:ext uri="{0D108BD9-81ED-4DB2-BD59-A6C34878D82A}">
                    <a16:rowId xmlns="" xmlns:a16="http://schemas.microsoft.com/office/drawing/2014/main" val="10004"/>
                  </a:ext>
                </a:extLst>
              </a:tr>
            </a:tbl>
          </a:graphicData>
        </a:graphic>
      </p:graphicFrame>
      <p:sp>
        <p:nvSpPr>
          <p:cNvPr id="10" name="Zástupný symbol pro obsah 7"/>
          <p:cNvSpPr txBox="1">
            <a:spLocks/>
          </p:cNvSpPr>
          <p:nvPr/>
        </p:nvSpPr>
        <p:spPr>
          <a:xfrm>
            <a:off x="240000" y="980728"/>
            <a:ext cx="5472608" cy="432048"/>
          </a:xfrm>
          <a:prstGeom prst="rect">
            <a:avLst/>
          </a:prstGeom>
        </p:spPr>
        <p:txBody>
          <a:bodyPr lIns="36000" tIns="36000" rIns="36000" bIns="36000"/>
          <a:lstStyle/>
          <a:p>
            <a:pPr marL="266700" indent="-266700">
              <a:spcBef>
                <a:spcPts val="600"/>
              </a:spcBef>
              <a:buClr>
                <a:schemeClr val="accent1"/>
              </a:buClr>
              <a:buSzPct val="100000"/>
              <a:defRPr/>
            </a:pPr>
            <a:r>
              <a:rPr lang="cs-CZ" b="1">
                <a:solidFill>
                  <a:srgbClr val="5AB432"/>
                </a:solidFill>
                <a:latin typeface="Calibri" pitchFamily="34" charset="0"/>
                <a:cs typeface="Calibri" pitchFamily="34" charset="0"/>
              </a:rPr>
              <a:t>Východiska šetření</a:t>
            </a:r>
          </a:p>
        </p:txBody>
      </p:sp>
      <p:sp>
        <p:nvSpPr>
          <p:cNvPr id="13" name="Text Box 3"/>
          <p:cNvSpPr txBox="1">
            <a:spLocks noChangeArrowheads="1"/>
          </p:cNvSpPr>
          <p:nvPr/>
        </p:nvSpPr>
        <p:spPr bwMode="auto">
          <a:xfrm>
            <a:off x="240000" y="1340768"/>
            <a:ext cx="8599200" cy="2880320"/>
          </a:xfrm>
          <a:prstGeom prst="rect">
            <a:avLst/>
          </a:prstGeom>
          <a:noFill/>
          <a:ln w="9525">
            <a:noFill/>
            <a:miter lim="800000"/>
            <a:headEnd/>
            <a:tailEnd/>
          </a:ln>
        </p:spPr>
        <p:txBody>
          <a:bodyPr wrap="square" lIns="36000" tIns="36000" rIns="36000" bIns="36000" anchor="t">
            <a:noAutofit/>
          </a:bodyPr>
          <a:lstStyle/>
          <a:p>
            <a:pPr algn="just">
              <a:spcBef>
                <a:spcPts val="600"/>
              </a:spcBef>
              <a:buClr>
                <a:schemeClr val="accent1"/>
              </a:buClr>
              <a:buSzPct val="100000"/>
            </a:pPr>
            <a:r>
              <a:rPr lang="cs-CZ" sz="1400" dirty="0">
                <a:solidFill>
                  <a:schemeClr val="tx1">
                    <a:lumMod val="50000"/>
                  </a:schemeClr>
                </a:solidFill>
                <a:latin typeface="Calibri" pitchFamily="34" charset="0"/>
                <a:cs typeface="Calibri" pitchFamily="34" charset="0"/>
              </a:rPr>
              <a:t>Společnost </a:t>
            </a:r>
            <a:r>
              <a:rPr lang="cs-CZ" sz="1400" dirty="0" err="1">
                <a:solidFill>
                  <a:schemeClr val="tx1">
                    <a:lumMod val="50000"/>
                  </a:schemeClr>
                </a:solidFill>
                <a:latin typeface="Calibri" pitchFamily="34" charset="0"/>
                <a:cs typeface="Calibri" pitchFamily="34" charset="0"/>
              </a:rPr>
              <a:t>ppm</a:t>
            </a:r>
            <a:r>
              <a:rPr lang="cs-CZ" sz="1400" dirty="0">
                <a:solidFill>
                  <a:schemeClr val="tx1">
                    <a:lumMod val="50000"/>
                  </a:schemeClr>
                </a:solidFill>
                <a:latin typeface="Calibri" pitchFamily="34" charset="0"/>
                <a:cs typeface="Calibri" pitchFamily="34" charset="0"/>
              </a:rPr>
              <a:t> </a:t>
            </a:r>
            <a:r>
              <a:rPr lang="cs-CZ" sz="1400" dirty="0" err="1">
                <a:solidFill>
                  <a:schemeClr val="tx1">
                    <a:lumMod val="50000"/>
                  </a:schemeClr>
                </a:solidFill>
                <a:latin typeface="Calibri" pitchFamily="34" charset="0"/>
                <a:cs typeface="Calibri" pitchFamily="34" charset="0"/>
              </a:rPr>
              <a:t>factum</a:t>
            </a:r>
            <a:r>
              <a:rPr lang="cs-CZ" sz="1400" dirty="0">
                <a:solidFill>
                  <a:schemeClr val="tx1">
                    <a:lumMod val="50000"/>
                  </a:schemeClr>
                </a:solidFill>
                <a:latin typeface="Calibri" pitchFamily="34" charset="0"/>
                <a:cs typeface="Calibri" pitchFamily="34" charset="0"/>
              </a:rPr>
              <a:t> </a:t>
            </a:r>
            <a:r>
              <a:rPr lang="cs-CZ" sz="1400" dirty="0" err="1">
                <a:solidFill>
                  <a:schemeClr val="tx1">
                    <a:lumMod val="50000"/>
                  </a:schemeClr>
                </a:solidFill>
                <a:latin typeface="Calibri" pitchFamily="34" charset="0"/>
                <a:cs typeface="Calibri" pitchFamily="34" charset="0"/>
              </a:rPr>
              <a:t>research</a:t>
            </a:r>
            <a:r>
              <a:rPr lang="cs-CZ" sz="1400" dirty="0">
                <a:solidFill>
                  <a:schemeClr val="tx1">
                    <a:lumMod val="50000"/>
                  </a:schemeClr>
                </a:solidFill>
                <a:latin typeface="Calibri" pitchFamily="34" charset="0"/>
                <a:cs typeface="Calibri" pitchFamily="34" charset="0"/>
              </a:rPr>
              <a:t> s.r.o. realizovala pro Institut plánování a rozvoje hlavního města Prahy výzkumné šetření zaměřené na  mnoho různých témat a aspektů života v Praze. Šetření nebylo zaměřeno výhradně na jednu oblast, cílem bylo především obecně popsat preference Pražanů v mnoha tematických okruzích. </a:t>
            </a:r>
          </a:p>
          <a:p>
            <a:pPr algn="just">
              <a:spcBef>
                <a:spcPts val="600"/>
              </a:spcBef>
              <a:buClr>
                <a:schemeClr val="accent1"/>
              </a:buClr>
              <a:buSzPct val="100000"/>
            </a:pPr>
            <a:r>
              <a:rPr lang="cs-CZ" sz="1400" dirty="0">
                <a:solidFill>
                  <a:schemeClr val="tx1">
                    <a:lumMod val="50000"/>
                  </a:schemeClr>
                </a:solidFill>
                <a:latin typeface="Calibri" pitchFamily="34" charset="0"/>
                <a:cs typeface="Calibri" pitchFamily="34" charset="0"/>
              </a:rPr>
              <a:t>Sběr dat probíhal metodou kombinace CAWI (online) a CAPI (osobního) dotazování. Pomocí CAPI sběru dat bylo sesbíráno celkem n=526 dotazníků, pomocí CAWI pak n=1493 dotazníků pro finální zpracování. Pro oba dva typy sběru dat byly nastaveny separátní kvóty zohledňující rozložení základního souboru (obyvatelé Prahy) dle sledovaných kvót. </a:t>
            </a:r>
          </a:p>
          <a:p>
            <a:pPr algn="just">
              <a:spcBef>
                <a:spcPts val="600"/>
              </a:spcBef>
              <a:buClr>
                <a:schemeClr val="accent1"/>
              </a:buClr>
              <a:buSzPct val="100000"/>
            </a:pPr>
            <a:r>
              <a:rPr lang="cs-CZ" sz="1400" dirty="0">
                <a:solidFill>
                  <a:schemeClr val="tx1">
                    <a:lumMod val="50000"/>
                  </a:schemeClr>
                </a:solidFill>
                <a:latin typeface="Calibri" pitchFamily="34" charset="0"/>
                <a:cs typeface="Calibri" pitchFamily="34" charset="0"/>
              </a:rPr>
              <a:t>Při čištěná dat byl kladen důraz na odstranění duplicit vyplnění. Z minulého šetření jsme si byli vědomi faktu, že při zapojení více panelů (nutné, kvůli dodržení reprezentativnosti vzorku CAWI) se může stát, že někteří respondenti, kteří jsou registrováni ve více panelech, vyplní dotazník duplicitně. Díky přesným instrukcím a dohledu nad průběhem sběru dat jsme nakonec museli z důvodu zjištěných duplicit vyřadit pouze n=38 dotazníků, které byly vyplněny evidentně stejným respondentem. </a:t>
            </a:r>
          </a:p>
        </p:txBody>
      </p:sp>
      <p:sp>
        <p:nvSpPr>
          <p:cNvPr id="7" name="Zástupný symbol pro obsah 7"/>
          <p:cNvSpPr txBox="1">
            <a:spLocks/>
          </p:cNvSpPr>
          <p:nvPr/>
        </p:nvSpPr>
        <p:spPr>
          <a:xfrm>
            <a:off x="240000" y="4293096"/>
            <a:ext cx="5472608" cy="432048"/>
          </a:xfrm>
          <a:prstGeom prst="rect">
            <a:avLst/>
          </a:prstGeom>
        </p:spPr>
        <p:txBody>
          <a:bodyPr lIns="36000" tIns="36000" rIns="36000" bIns="36000"/>
          <a:lstStyle/>
          <a:p>
            <a:pPr marL="266700" indent="-266700">
              <a:spcBef>
                <a:spcPts val="600"/>
              </a:spcBef>
              <a:buClr>
                <a:schemeClr val="accent1"/>
              </a:buClr>
              <a:buSzPct val="100000"/>
              <a:defRPr/>
            </a:pPr>
            <a:r>
              <a:rPr lang="cs-CZ" b="1" dirty="0">
                <a:solidFill>
                  <a:srgbClr val="5AB432"/>
                </a:solidFill>
                <a:latin typeface="Calibri" pitchFamily="34" charset="0"/>
                <a:cs typeface="Calibri" pitchFamily="34" charset="0"/>
              </a:rPr>
              <a:t>Přehled metodiky</a:t>
            </a:r>
          </a:p>
        </p:txBody>
      </p:sp>
    </p:spTree>
    <p:extLst>
      <p:ext uri="{BB962C8B-B14F-4D97-AF65-F5344CB8AC3E}">
        <p14:creationId xmlns:p14="http://schemas.microsoft.com/office/powerpoint/2010/main" val="431875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Spokojenost s kapacitami v lokalitě bydliště</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30</a:t>
            </a:fld>
            <a:endParaRPr lang="cs-CZ"/>
          </a:p>
        </p:txBody>
      </p:sp>
      <p:sp>
        <p:nvSpPr>
          <p:cNvPr id="7" name="TextovéPole 6"/>
          <p:cNvSpPr txBox="1"/>
          <p:nvPr/>
        </p:nvSpPr>
        <p:spPr>
          <a:xfrm>
            <a:off x="407368" y="4402880"/>
            <a:ext cx="11593288" cy="1834432"/>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Dostupnost zdravotnických zařízení (letos nově zařazených do testovaných možností) je hodnocena velice pozitivně. To spokojenosti Pražanům se životem ve městě určitě prospívá i vzhledem k tomu, že lékařskou péči potřebujeme všichni.</a:t>
            </a:r>
          </a:p>
          <a:p>
            <a:pPr marL="182563" indent="-182563" algn="just">
              <a:buFont typeface="Arial" pitchFamily="34" charset="0"/>
              <a:buChar char="•"/>
            </a:pPr>
            <a:r>
              <a:rPr lang="cs-CZ" sz="1600" dirty="0">
                <a:solidFill>
                  <a:schemeClr val="tx2">
                    <a:lumMod val="50000"/>
                  </a:schemeClr>
                </a:solidFill>
                <a:latin typeface="+mn-lt"/>
              </a:rPr>
              <a:t>Naopak dostupnost jeslí a dětských skupin se nějak týká jen úzké skupiny rodičů malých dětí. V tomto parametru pozorujeme určité rezervy, ale i tak stav považuje za vyhovující 3x více lidí, než je těch, kteří jej označili za nevyhovující.</a:t>
            </a:r>
          </a:p>
          <a:p>
            <a:pPr marL="182563" indent="-182563" algn="just">
              <a:buFont typeface="Arial" pitchFamily="34" charset="0"/>
              <a:buChar char="•"/>
            </a:pPr>
            <a:r>
              <a:rPr lang="cs-CZ" sz="1600" dirty="0">
                <a:solidFill>
                  <a:schemeClr val="tx2">
                    <a:lumMod val="50000"/>
                  </a:schemeClr>
                </a:solidFill>
                <a:latin typeface="+mn-lt"/>
              </a:rPr>
              <a:t>Příliv Ukrajinských dětí (především do pražských ZŠ) byl, zdá se, zvládán poměrně velmi dobře, protože kapacitní hledisko v základních školách nezaznamenalo hluboký propad spokojenosti.</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b="1" dirty="0">
              <a:solidFill>
                <a:schemeClr val="tx2">
                  <a:lumMod val="50000"/>
                </a:schemeClr>
              </a:solidFill>
              <a:latin typeface="+mn-lt"/>
            </a:endParaRPr>
          </a:p>
        </p:txBody>
      </p:sp>
      <p:sp>
        <p:nvSpPr>
          <p:cNvPr id="10" name="Zástupný symbol pro text 9"/>
          <p:cNvSpPr>
            <a:spLocks noGrp="1"/>
          </p:cNvSpPr>
          <p:nvPr>
            <p:ph type="body" idx="1"/>
          </p:nvPr>
        </p:nvSpPr>
        <p:spPr>
          <a:xfrm>
            <a:off x="240000" y="944760"/>
            <a:ext cx="9456400" cy="153888"/>
          </a:xfrm>
        </p:spPr>
        <p:txBody>
          <a:bodyPr/>
          <a:lstStyle/>
          <a:p>
            <a:r>
              <a:rPr lang="cs-CZ" b="1" dirty="0"/>
              <a:t>C3. JAK JSTE SPOKOJEN/A S KAPACITAMI (TEDY VOLNÝMI MÍSTY) U NÁSLEDUJÍCÍ VYBAVENOSTI VE VAŠEM OKOLÍ?</a:t>
            </a:r>
            <a:endParaRPr lang="cs-CZ" dirty="0"/>
          </a:p>
        </p:txBody>
      </p:sp>
      <p:sp>
        <p:nvSpPr>
          <p:cNvPr id="11" name="TextovéPole 10"/>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4" name="Obrázek 3"/>
          <p:cNvPicPr>
            <a:picLocks noChangeAspect="1"/>
          </p:cNvPicPr>
          <p:nvPr/>
        </p:nvPicPr>
        <p:blipFill>
          <a:blip r:embed="rId2"/>
          <a:stretch>
            <a:fillRect/>
          </a:stretch>
        </p:blipFill>
        <p:spPr>
          <a:xfrm>
            <a:off x="234081" y="1206696"/>
            <a:ext cx="7675529" cy="2999492"/>
          </a:xfrm>
          <a:prstGeom prst="rect">
            <a:avLst/>
          </a:prstGeom>
        </p:spPr>
      </p:pic>
    </p:spTree>
    <p:extLst>
      <p:ext uri="{BB962C8B-B14F-4D97-AF65-F5344CB8AC3E}">
        <p14:creationId xmlns:p14="http://schemas.microsoft.com/office/powerpoint/2010/main" val="2631460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Spokojenost s vybavením v lokalitě bydliště</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31</a:t>
            </a:fld>
            <a:endParaRPr lang="cs-CZ"/>
          </a:p>
        </p:txBody>
      </p:sp>
      <p:sp>
        <p:nvSpPr>
          <p:cNvPr id="10" name="TextovéPole 9"/>
          <p:cNvSpPr txBox="1"/>
          <p:nvPr/>
        </p:nvSpPr>
        <p:spPr>
          <a:xfrm>
            <a:off x="659397" y="1137284"/>
            <a:ext cx="3240360" cy="288032"/>
          </a:xfrm>
          <a:prstGeom prst="rect">
            <a:avLst/>
          </a:prstGeom>
          <a:noFill/>
        </p:spPr>
        <p:txBody>
          <a:bodyPr wrap="square" rtlCol="0">
            <a:noAutofit/>
          </a:bodyPr>
          <a:lstStyle/>
          <a:p>
            <a:pPr algn="just"/>
            <a:r>
              <a:rPr lang="cs-CZ" sz="1600" dirty="0" err="1">
                <a:solidFill>
                  <a:schemeClr val="tx2"/>
                </a:solidFill>
                <a:latin typeface="+mn-lt"/>
              </a:rPr>
              <a:t>SWOT</a:t>
            </a:r>
            <a:r>
              <a:rPr lang="cs-CZ" sz="1600" dirty="0">
                <a:solidFill>
                  <a:schemeClr val="tx2"/>
                </a:solidFill>
                <a:latin typeface="+mn-lt"/>
              </a:rPr>
              <a:t> ANALÝZA ATRIBUTŮ BYDLENÍ</a:t>
            </a:r>
            <a:endParaRPr lang="cs-CZ" sz="1600" b="1" dirty="0">
              <a:solidFill>
                <a:schemeClr val="tx2"/>
              </a:solidFill>
              <a:latin typeface="+mn-lt"/>
            </a:endParaRPr>
          </a:p>
        </p:txBody>
      </p:sp>
      <p:sp>
        <p:nvSpPr>
          <p:cNvPr id="11" name="TextovéPole 10"/>
          <p:cNvSpPr txBox="1"/>
          <p:nvPr/>
        </p:nvSpPr>
        <p:spPr>
          <a:xfrm>
            <a:off x="119337" y="5443909"/>
            <a:ext cx="4320480" cy="1297459"/>
          </a:xfrm>
          <a:prstGeom prst="rect">
            <a:avLst/>
          </a:prstGeom>
          <a:noFill/>
        </p:spPr>
        <p:txBody>
          <a:bodyPr wrap="square" rtlCol="0">
            <a:noAutofit/>
          </a:bodyPr>
          <a:lstStyle/>
          <a:p>
            <a:pPr algn="just"/>
            <a:r>
              <a:rPr lang="cs-CZ" sz="900" i="1" dirty="0" err="1">
                <a:solidFill>
                  <a:schemeClr val="tx2">
                    <a:lumMod val="50000"/>
                  </a:schemeClr>
                </a:solidFill>
                <a:latin typeface="+mn-lt"/>
              </a:rPr>
              <a:t>SWOT</a:t>
            </a:r>
            <a:r>
              <a:rPr lang="cs-CZ" sz="900" i="1" dirty="0">
                <a:solidFill>
                  <a:schemeClr val="tx2">
                    <a:lumMod val="50000"/>
                  </a:schemeClr>
                </a:solidFill>
                <a:latin typeface="+mn-lt"/>
              </a:rPr>
              <a:t> analýza vznikla jako kombinace hodnocení odvozené důležitosti (hodnocení korelace otázek </a:t>
            </a:r>
            <a:r>
              <a:rPr lang="cs-CZ" sz="900" i="1" dirty="0" err="1">
                <a:solidFill>
                  <a:schemeClr val="tx2">
                    <a:lumMod val="50000"/>
                  </a:schemeClr>
                </a:solidFill>
                <a:latin typeface="+mn-lt"/>
              </a:rPr>
              <a:t>F1</a:t>
            </a:r>
            <a:r>
              <a:rPr lang="cs-CZ" sz="900" i="1" dirty="0">
                <a:solidFill>
                  <a:schemeClr val="tx2">
                    <a:lumMod val="50000"/>
                  </a:schemeClr>
                </a:solidFill>
                <a:latin typeface="+mn-lt"/>
              </a:rPr>
              <a:t> a atributů </a:t>
            </a:r>
            <a:r>
              <a:rPr lang="cs-CZ" sz="900" i="1" dirty="0" err="1">
                <a:solidFill>
                  <a:schemeClr val="tx2">
                    <a:lumMod val="50000"/>
                  </a:schemeClr>
                </a:solidFill>
                <a:latin typeface="+mn-lt"/>
              </a:rPr>
              <a:t>C1</a:t>
            </a:r>
            <a:r>
              <a:rPr lang="cs-CZ" sz="900" i="1" dirty="0">
                <a:solidFill>
                  <a:schemeClr val="tx2">
                    <a:lumMod val="50000"/>
                  </a:schemeClr>
                </a:solidFill>
                <a:latin typeface="+mn-lt"/>
              </a:rPr>
              <a:t> – tedy jak se spokojenost s dílčími atributy podílí na celkové spokojenosti s bydlením) a hodnocení spokojenosti samotné. Výsledkem je dvojrozměrný obraz, který přináší nejen informaci o tom, jak jsou Pražané s atributy spokojeni, ale také o tom, jak jsou pro ně atributy důležité. </a:t>
            </a:r>
          </a:p>
          <a:p>
            <a:pPr algn="just"/>
            <a:r>
              <a:rPr lang="cs-CZ" sz="900" i="1" dirty="0">
                <a:solidFill>
                  <a:schemeClr val="tx2">
                    <a:lumMod val="50000"/>
                  </a:schemeClr>
                </a:solidFill>
                <a:latin typeface="+mn-lt"/>
              </a:rPr>
              <a:t>Každý bod je tak reprezentován 2 empiricky vypočítanými hodnotami (průměrné hodnocení spokojenosti a korelační koeficient u důležitosti) a tyto hodnoty jsou vyneseny do grafu. </a:t>
            </a:r>
            <a:endParaRPr lang="cs-CZ" sz="1100" b="1" dirty="0">
              <a:solidFill>
                <a:schemeClr val="tx2">
                  <a:lumMod val="50000"/>
                </a:schemeClr>
              </a:solidFill>
              <a:latin typeface="+mn-lt"/>
            </a:endParaRPr>
          </a:p>
        </p:txBody>
      </p:sp>
      <p:sp>
        <p:nvSpPr>
          <p:cNvPr id="14" name="TextovéPole 13"/>
          <p:cNvSpPr txBox="1"/>
          <p:nvPr/>
        </p:nvSpPr>
        <p:spPr>
          <a:xfrm>
            <a:off x="4655840" y="1451003"/>
            <a:ext cx="7272808" cy="2914101"/>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Určitá část atributů spokojenosti s lokalitou je v sektoru „drobné klady“ – tedy lidé jsou s nimi spokojeni, ale nejsou pro ně tak důležité – jedná se o dostupnost ZŠ, nákupy a dostupnost restaurací.</a:t>
            </a:r>
          </a:p>
          <a:p>
            <a:pPr marL="182563" indent="-182563" algn="just">
              <a:buFont typeface="Arial" pitchFamily="34" charset="0"/>
              <a:buChar char="•"/>
            </a:pPr>
            <a:r>
              <a:rPr lang="cs-CZ" sz="1600" dirty="0">
                <a:solidFill>
                  <a:schemeClr val="tx2">
                    <a:lumMod val="50000"/>
                  </a:schemeClr>
                </a:solidFill>
                <a:latin typeface="+mn-lt"/>
              </a:rPr>
              <a:t>Oproti roku 2022 se dostupnost MŠ dostala do segmentu „klíčových předností“.</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Ani jeden atribut nespadl do sektoru „závažné slabiny“, i když dostupnost koupališť a kulturních zařícení se trochu blíží.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Při interpretaci je nutné mít na paměti, že rozdíly v hodnocení jsou velmi malé a grafické zobrazení je velmi „přiblíženo“ – tedy rozdíly , které jsou ve skutečnosti velmi malé „uměle“ zvětšuje. </a:t>
            </a:r>
            <a:endParaRPr lang="cs-CZ" sz="1600" b="1" dirty="0">
              <a:solidFill>
                <a:schemeClr val="tx2">
                  <a:lumMod val="50000"/>
                </a:schemeClr>
              </a:solidFill>
              <a:latin typeface="+mn-lt"/>
            </a:endParaRPr>
          </a:p>
        </p:txBody>
      </p:sp>
      <p:pic>
        <p:nvPicPr>
          <p:cNvPr id="4" name="Obrázek 3"/>
          <p:cNvPicPr>
            <a:picLocks noChangeAspect="1"/>
          </p:cNvPicPr>
          <p:nvPr/>
        </p:nvPicPr>
        <p:blipFill>
          <a:blip r:embed="rId2"/>
          <a:stretch>
            <a:fillRect/>
          </a:stretch>
        </p:blipFill>
        <p:spPr>
          <a:xfrm>
            <a:off x="119336" y="1451003"/>
            <a:ext cx="4413887" cy="3950550"/>
          </a:xfrm>
          <a:prstGeom prst="rect">
            <a:avLst/>
          </a:prstGeom>
        </p:spPr>
      </p:pic>
    </p:spTree>
    <p:extLst>
      <p:ext uri="{BB962C8B-B14F-4D97-AF65-F5344CB8AC3E}">
        <p14:creationId xmlns:p14="http://schemas.microsoft.com/office/powerpoint/2010/main" val="899866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272547" y="1175592"/>
            <a:ext cx="7078069" cy="2962913"/>
          </a:xfrm>
          <a:prstGeom prst="rect">
            <a:avLst/>
          </a:prstGeom>
        </p:spPr>
      </p:pic>
      <p:sp>
        <p:nvSpPr>
          <p:cNvPr id="2" name="Nadpis 1"/>
          <p:cNvSpPr>
            <a:spLocks noGrp="1"/>
          </p:cNvSpPr>
          <p:nvPr>
            <p:ph type="title"/>
          </p:nvPr>
        </p:nvSpPr>
        <p:spPr/>
        <p:txBody>
          <a:bodyPr/>
          <a:lstStyle/>
          <a:p>
            <a:r>
              <a:rPr lang="cs-CZ" dirty="0">
                <a:solidFill>
                  <a:schemeClr val="tx2">
                    <a:lumMod val="50000"/>
                  </a:schemeClr>
                </a:solidFill>
              </a:rPr>
              <a:t>Spokojenost s dostupností v lokalitě bydliště</a:t>
            </a:r>
          </a:p>
        </p:txBody>
      </p:sp>
      <p:sp>
        <p:nvSpPr>
          <p:cNvPr id="6" name="Zástupný symbol pro text 5"/>
          <p:cNvSpPr>
            <a:spLocks noGrp="1"/>
          </p:cNvSpPr>
          <p:nvPr>
            <p:ph type="body" idx="1"/>
          </p:nvPr>
        </p:nvSpPr>
        <p:spPr>
          <a:xfrm>
            <a:off x="119336" y="956856"/>
            <a:ext cx="8784000" cy="138499"/>
          </a:xfrm>
        </p:spPr>
        <p:txBody>
          <a:bodyPr/>
          <a:lstStyle/>
          <a:p>
            <a:r>
              <a:rPr lang="cs-CZ" sz="900" b="1" dirty="0"/>
              <a:t>C4. JAK HODNOTÍTE LOKALITU, KDE BYDLÍTE, V NÁSLEDUJÍCÍCH OBLASTECH:</a:t>
            </a:r>
            <a:endParaRPr lang="cs-CZ" sz="900" dirty="0"/>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32</a:t>
            </a:fld>
            <a:endParaRPr lang="cs-CZ"/>
          </a:p>
        </p:txBody>
      </p:sp>
      <p:sp>
        <p:nvSpPr>
          <p:cNvPr id="7" name="TextovéPole 6"/>
          <p:cNvSpPr txBox="1"/>
          <p:nvPr/>
        </p:nvSpPr>
        <p:spPr>
          <a:xfrm>
            <a:off x="479376" y="4005064"/>
            <a:ext cx="10009112" cy="2520280"/>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Dostupnost lokality bydliště veřejnou dopravou i dostupnost do centra Pražanům mimořádně vyhovuje, naopak dlouhodobě nevyhovující jsou pro ně možnosti parkování. </a:t>
            </a:r>
          </a:p>
          <a:p>
            <a:pPr marL="182563" indent="-182563" algn="just">
              <a:buFont typeface="Arial" pitchFamily="34" charset="0"/>
              <a:buChar char="•"/>
            </a:pPr>
            <a:r>
              <a:rPr lang="cs-CZ" sz="1600" dirty="0">
                <a:solidFill>
                  <a:schemeClr val="tx2">
                    <a:lumMod val="50000"/>
                  </a:schemeClr>
                </a:solidFill>
                <a:latin typeface="+mn-lt"/>
              </a:rPr>
              <a:t>Dostupnost do centra lépe hodnotí obyvatelé činžovních domů (oproti obyvatelům panelových domů nebo vil), protože tyto domy se většinou nacházejí právě ve zmíněném centru města. </a:t>
            </a:r>
          </a:p>
          <a:p>
            <a:pPr marL="182563" indent="-182563" algn="just">
              <a:buFont typeface="Arial" pitchFamily="34" charset="0"/>
              <a:buChar char="•"/>
            </a:pPr>
            <a:r>
              <a:rPr lang="cs-CZ" sz="1600" dirty="0">
                <a:solidFill>
                  <a:schemeClr val="tx2">
                    <a:lumMod val="50000"/>
                  </a:schemeClr>
                </a:solidFill>
                <a:latin typeface="+mn-lt"/>
              </a:rPr>
              <a:t>Významně spokojenější s dostupností veřejnou dopravou jsou právě ti, kteří pro přesuny po městě využívají výhradně MHD.</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Míra nespokojenosti s parkováním roste s rostoucím věkem Pražanů. Zasahuje pochopitelně motoristy, </a:t>
            </a:r>
            <a:r>
              <a:rPr lang="cs-CZ" sz="1600" dirty="0" err="1">
                <a:solidFill>
                  <a:schemeClr val="tx2">
                    <a:lumMod val="50000"/>
                  </a:schemeClr>
                </a:solidFill>
                <a:latin typeface="+mn-lt"/>
              </a:rPr>
              <a:t>necyklisty</a:t>
            </a:r>
            <a:r>
              <a:rPr lang="cs-CZ" sz="1600" dirty="0">
                <a:solidFill>
                  <a:schemeClr val="tx2">
                    <a:lumMod val="50000"/>
                  </a:schemeClr>
                </a:solidFill>
                <a:latin typeface="+mn-lt"/>
              </a:rPr>
              <a:t> a obyvatele hustě zastavěných lokalit – nejintenzivněji panelových sídlišť.</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Hodnocení žádného ze sledovaných atributů se v této oblasti v uplynulých 2 letech bohužel nezlepšilo.</a:t>
            </a:r>
          </a:p>
        </p:txBody>
      </p:sp>
      <p:sp>
        <p:nvSpPr>
          <p:cNvPr id="10" name="TextovéPole 9"/>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spTree>
    <p:extLst>
      <p:ext uri="{BB962C8B-B14F-4D97-AF65-F5344CB8AC3E}">
        <p14:creationId xmlns:p14="http://schemas.microsoft.com/office/powerpoint/2010/main" val="4209878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idx="1"/>
          </p:nvPr>
        </p:nvSpPr>
        <p:spPr>
          <a:xfrm>
            <a:off x="8976320" y="2348880"/>
            <a:ext cx="2592288" cy="2808312"/>
          </a:xfrm>
        </p:spPr>
        <p:txBody>
          <a:bodyPr/>
          <a:lstStyle/>
          <a:p>
            <a:r>
              <a:rPr lang="cs-CZ" b="1" dirty="0"/>
              <a:t>Komunitní život</a:t>
            </a:r>
          </a:p>
        </p:txBody>
      </p:sp>
    </p:spTree>
    <p:extLst>
      <p:ext uri="{BB962C8B-B14F-4D97-AF65-F5344CB8AC3E}">
        <p14:creationId xmlns:p14="http://schemas.microsoft.com/office/powerpoint/2010/main" val="3433893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Komunitní život</a:t>
            </a:r>
          </a:p>
        </p:txBody>
      </p:sp>
      <p:sp>
        <p:nvSpPr>
          <p:cNvPr id="6" name="Zástupný symbol pro text 5"/>
          <p:cNvSpPr>
            <a:spLocks noGrp="1"/>
          </p:cNvSpPr>
          <p:nvPr>
            <p:ph type="body" idx="1"/>
          </p:nvPr>
        </p:nvSpPr>
        <p:spPr>
          <a:xfrm>
            <a:off x="119336" y="976240"/>
            <a:ext cx="8784000" cy="138499"/>
          </a:xfrm>
        </p:spPr>
        <p:txBody>
          <a:bodyPr/>
          <a:lstStyle/>
          <a:p>
            <a:r>
              <a:rPr lang="en-US" sz="900" b="1" dirty="0"/>
              <a:t>D1. UVEĎTE, ZDA SOUHLASÍTE, ČI NESOUHLASÍTE S DANÝM TVRZENÍM:</a:t>
            </a:r>
            <a:endParaRPr lang="cs-CZ" sz="900" b="1" dirty="0"/>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34</a:t>
            </a:fld>
            <a:endParaRPr lang="cs-CZ"/>
          </a:p>
        </p:txBody>
      </p:sp>
      <p:sp>
        <p:nvSpPr>
          <p:cNvPr id="7" name="TextovéPole 6"/>
          <p:cNvSpPr txBox="1"/>
          <p:nvPr/>
        </p:nvSpPr>
        <p:spPr>
          <a:xfrm>
            <a:off x="335360" y="4365104"/>
            <a:ext cx="10657184" cy="2088232"/>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Třetina Pražanů se cítí být součástí místní komunity, třetina se tak naopak necítí a zbývající třetina na to nemá vyhraněný názor.</a:t>
            </a:r>
          </a:p>
          <a:p>
            <a:pPr marL="182563" indent="-182563" algn="just">
              <a:buFont typeface="Arial" pitchFamily="34" charset="0"/>
              <a:buChar char="•"/>
            </a:pPr>
            <a:r>
              <a:rPr lang="cs-CZ" sz="1600" dirty="0">
                <a:solidFill>
                  <a:schemeClr val="tx2">
                    <a:lumMod val="50000"/>
                  </a:schemeClr>
                </a:solidFill>
                <a:latin typeface="+mn-lt"/>
              </a:rPr>
              <a:t>Podobné rozložení stanovisek lze vidět i v případě zájmu o zapojování se do komunitních akcí.</a:t>
            </a:r>
          </a:p>
          <a:p>
            <a:pPr marL="182563" indent="-182563" algn="just">
              <a:buFont typeface="Arial" pitchFamily="34" charset="0"/>
              <a:buChar char="•"/>
            </a:pPr>
            <a:r>
              <a:rPr lang="cs-CZ" sz="1600" dirty="0">
                <a:solidFill>
                  <a:schemeClr val="tx2">
                    <a:lumMod val="50000"/>
                  </a:schemeClr>
                </a:solidFill>
                <a:latin typeface="+mn-lt"/>
              </a:rPr>
              <a:t>Pokud se týká jejich organizování, tak opravdových tahounů (určitě souhlasím) je jen poskromnu – jen ca 1 z 20 Pražanů</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Komunitní život více zajímá mladší Pražany, s vyšším stupněm vzdělání, obyvatele s dobrou životní situací a ty, kteří považují změnu klimatu za reálnou hrozbu. Typickými podporovateli komunitního života jsou mladé, lépe situované rodiny s dětmi. Naopak Pražané s nižší životní úrovní nemají velký zájem o komunitní život, o organizovaní podobných akcí a ani se necítí být součástí místní komunity. </a:t>
            </a:r>
            <a:endParaRPr lang="cs-CZ" sz="1600" i="1" dirty="0">
              <a:solidFill>
                <a:srgbClr val="FF0000"/>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b="1" dirty="0">
              <a:solidFill>
                <a:schemeClr val="tx2">
                  <a:lumMod val="50000"/>
                </a:schemeClr>
              </a:solidFill>
              <a:latin typeface="+mn-lt"/>
            </a:endParaRPr>
          </a:p>
        </p:txBody>
      </p:sp>
      <p:sp>
        <p:nvSpPr>
          <p:cNvPr id="11" name="TextovéPole 10"/>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5" name="Obrázek 4"/>
          <p:cNvPicPr>
            <a:picLocks noChangeAspect="1"/>
          </p:cNvPicPr>
          <p:nvPr/>
        </p:nvPicPr>
        <p:blipFill>
          <a:blip r:embed="rId2"/>
          <a:stretch>
            <a:fillRect/>
          </a:stretch>
        </p:blipFill>
        <p:spPr>
          <a:xfrm>
            <a:off x="257754" y="1254267"/>
            <a:ext cx="7370703" cy="2962913"/>
          </a:xfrm>
          <a:prstGeom prst="rect">
            <a:avLst/>
          </a:prstGeom>
        </p:spPr>
      </p:pic>
    </p:spTree>
    <p:extLst>
      <p:ext uri="{BB962C8B-B14F-4D97-AF65-F5344CB8AC3E}">
        <p14:creationId xmlns:p14="http://schemas.microsoft.com/office/powerpoint/2010/main" val="145210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303246" y="1173974"/>
            <a:ext cx="3920068" cy="2975106"/>
          </a:xfrm>
          <a:prstGeom prst="rect">
            <a:avLst/>
          </a:prstGeom>
        </p:spPr>
      </p:pic>
      <p:sp>
        <p:nvSpPr>
          <p:cNvPr id="2" name="Nadpis 1"/>
          <p:cNvSpPr>
            <a:spLocks noGrp="1"/>
          </p:cNvSpPr>
          <p:nvPr>
            <p:ph type="title"/>
          </p:nvPr>
        </p:nvSpPr>
        <p:spPr/>
        <p:txBody>
          <a:bodyPr/>
          <a:lstStyle/>
          <a:p>
            <a:r>
              <a:rPr lang="cs-CZ" dirty="0">
                <a:solidFill>
                  <a:schemeClr val="tx2">
                    <a:lumMod val="50000"/>
                  </a:schemeClr>
                </a:solidFill>
              </a:rPr>
              <a:t>Návštěvnost komunitních akcí</a:t>
            </a:r>
          </a:p>
        </p:txBody>
      </p:sp>
      <p:sp>
        <p:nvSpPr>
          <p:cNvPr id="6" name="Zástupný symbol pro text 5"/>
          <p:cNvSpPr>
            <a:spLocks noGrp="1"/>
          </p:cNvSpPr>
          <p:nvPr>
            <p:ph type="body" idx="1"/>
          </p:nvPr>
        </p:nvSpPr>
        <p:spPr>
          <a:xfrm>
            <a:off x="119336" y="990928"/>
            <a:ext cx="8784000" cy="138499"/>
          </a:xfrm>
        </p:spPr>
        <p:txBody>
          <a:bodyPr/>
          <a:lstStyle/>
          <a:p>
            <a:r>
              <a:rPr lang="en-US" sz="900" b="1" dirty="0"/>
              <a:t>D2. KOLIKA KOMUNITNÍCH AKCÍ V OKOLÍ VAŠEHO BYDLIŠTĚ JSTE SE OSOBNĚ ZÚČASTNIL/A ZA POSLEDNÍCH 12 MĚSÍCŮ?</a:t>
            </a:r>
            <a:endParaRPr lang="cs-CZ" sz="900" b="1" dirty="0"/>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35</a:t>
            </a:fld>
            <a:endParaRPr lang="cs-CZ"/>
          </a:p>
        </p:txBody>
      </p:sp>
      <p:sp>
        <p:nvSpPr>
          <p:cNvPr id="7" name="TextovéPole 6"/>
          <p:cNvSpPr txBox="1"/>
          <p:nvPr/>
        </p:nvSpPr>
        <p:spPr>
          <a:xfrm>
            <a:off x="240000" y="4365104"/>
            <a:ext cx="11688648" cy="1944216"/>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Polovina Pražanů se v posledním roce komunitních akcí vůbec nezúčastnila. Pasivních občanů je zastoupeno v aktuálním měření o něco více, a to i přes to, že oproti roku 2020 se obavy z covidu oslabily a existuje dostupné očkování. Je ovšem možné, že s ohledem na rizika bylo ještě v roce organizováno méně takových akcí.</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Komunitní akce jsou lákavou formou využití volného času pro rodiny s dětmi. Naopak méně přitahují seniory a studenty a bezdětné páry.</a:t>
            </a:r>
          </a:p>
        </p:txBody>
      </p:sp>
      <p:sp>
        <p:nvSpPr>
          <p:cNvPr id="13" name="TextovéPole 12"/>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5" name="Obrázek 4"/>
          <p:cNvPicPr>
            <a:picLocks noChangeAspect="1"/>
          </p:cNvPicPr>
          <p:nvPr/>
        </p:nvPicPr>
        <p:blipFill>
          <a:blip r:embed="rId3"/>
          <a:stretch>
            <a:fillRect/>
          </a:stretch>
        </p:blipFill>
        <p:spPr>
          <a:xfrm>
            <a:off x="4102936" y="1626802"/>
            <a:ext cx="3712786" cy="2085013"/>
          </a:xfrm>
          <a:prstGeom prst="rect">
            <a:avLst/>
          </a:prstGeom>
        </p:spPr>
      </p:pic>
      <p:sp>
        <p:nvSpPr>
          <p:cNvPr id="8" name="Zaoblený obdélník 7"/>
          <p:cNvSpPr/>
          <p:nvPr/>
        </p:nvSpPr>
        <p:spPr>
          <a:xfrm>
            <a:off x="407368" y="1628800"/>
            <a:ext cx="3024336" cy="504056"/>
          </a:xfrm>
          <a:prstGeom prst="roundRect">
            <a:avLst/>
          </a:prstGeom>
          <a:noFill/>
          <a:ln>
            <a:solidFill>
              <a:srgbClr val="D53F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a:off x="3575720" y="1628800"/>
            <a:ext cx="935616" cy="252028"/>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44488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Návštěvnost komunitních akcí</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36</a:t>
            </a:fld>
            <a:endParaRPr lang="cs-CZ"/>
          </a:p>
        </p:txBody>
      </p:sp>
      <p:sp>
        <p:nvSpPr>
          <p:cNvPr id="9" name="TextovéPole 8"/>
          <p:cNvSpPr txBox="1"/>
          <p:nvPr/>
        </p:nvSpPr>
        <p:spPr>
          <a:xfrm>
            <a:off x="4733258" y="1412776"/>
            <a:ext cx="7410060" cy="2078789"/>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Více než polovina Pražanů je ve vztahu ke komunitním akcím a komunitě obecně pasivní (54 %)  </a:t>
            </a:r>
          </a:p>
          <a:p>
            <a:pPr marL="182563" indent="-182563" algn="just">
              <a:buFont typeface="Arial" pitchFamily="34" charset="0"/>
              <a:buChar char="•"/>
            </a:pPr>
            <a:r>
              <a:rPr lang="cs-CZ" sz="1600" dirty="0">
                <a:solidFill>
                  <a:schemeClr val="tx2">
                    <a:lumMod val="50000"/>
                  </a:schemeClr>
                </a:solidFill>
                <a:latin typeface="+mn-lt"/>
              </a:rPr>
              <a:t>Pasivnější jsou starší lidé,  a lidé s nižším vzděláním, naopak větší aktivitu pozorujeme u těch, kteří jsou spokojení se svým bydlením i okolím bydliště a jsou občansky angažovaní.</a:t>
            </a:r>
          </a:p>
          <a:p>
            <a:pPr marL="182563" indent="-182563" algn="just">
              <a:buFont typeface="Arial" pitchFamily="34" charset="0"/>
              <a:buChar char="•"/>
            </a:pPr>
            <a:r>
              <a:rPr lang="cs-CZ" sz="1600" dirty="0">
                <a:solidFill>
                  <a:schemeClr val="tx2">
                    <a:lumMod val="50000"/>
                  </a:schemeClr>
                </a:solidFill>
                <a:latin typeface="+mn-lt"/>
              </a:rPr>
              <a:t>Organizátoři akcí výrazně častěji pocházejí z řad těch, kteří jezdí na kole – tedy zjednodušeně: cyklisté = aktivisté. </a:t>
            </a:r>
            <a:endParaRPr lang="cs-CZ" sz="1600" b="1" dirty="0">
              <a:solidFill>
                <a:schemeClr val="tx2">
                  <a:lumMod val="50000"/>
                </a:schemeClr>
              </a:solidFill>
              <a:latin typeface="+mn-lt"/>
            </a:endParaRPr>
          </a:p>
        </p:txBody>
      </p:sp>
      <p:sp>
        <p:nvSpPr>
          <p:cNvPr id="12" name="Zástupný symbol pro text 5"/>
          <p:cNvSpPr>
            <a:spLocks noGrp="1"/>
          </p:cNvSpPr>
          <p:nvPr>
            <p:ph type="body" idx="1"/>
          </p:nvPr>
        </p:nvSpPr>
        <p:spPr>
          <a:xfrm>
            <a:off x="119336" y="976240"/>
            <a:ext cx="8784000" cy="276999"/>
          </a:xfrm>
        </p:spPr>
        <p:txBody>
          <a:bodyPr/>
          <a:lstStyle/>
          <a:p>
            <a:r>
              <a:rPr lang="en-US" sz="900" b="1" dirty="0"/>
              <a:t>D1. UVEĎTE, ZDA SOUHLASÍTE, ČI NESOUHLASÍTE S DANÝM TVRZENÍM:</a:t>
            </a:r>
            <a:endParaRPr lang="cs-CZ" sz="900" b="1" dirty="0"/>
          </a:p>
          <a:p>
            <a:r>
              <a:rPr lang="en-US" sz="900" b="1" dirty="0"/>
              <a:t>D2. KOLIKA KOMUNITNÍCH AKCÍ V OKOLÍ VAŠEHO BYDLIŠTĚ JSTE SE OSOBNĚ ZÚČASTNIL/A ZA POSLEDNÍCH 12 MĚSÍCŮ?</a:t>
            </a:r>
            <a:endParaRPr lang="cs-CZ" sz="900" b="1" dirty="0"/>
          </a:p>
        </p:txBody>
      </p:sp>
      <p:sp>
        <p:nvSpPr>
          <p:cNvPr id="15" name="TextovéPole 14"/>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4" name="Obrázek 3"/>
          <p:cNvPicPr>
            <a:picLocks noChangeAspect="1"/>
          </p:cNvPicPr>
          <p:nvPr/>
        </p:nvPicPr>
        <p:blipFill>
          <a:blip r:embed="rId2"/>
          <a:stretch>
            <a:fillRect/>
          </a:stretch>
        </p:blipFill>
        <p:spPr>
          <a:xfrm>
            <a:off x="263352" y="1400696"/>
            <a:ext cx="4541914" cy="2676376"/>
          </a:xfrm>
          <a:prstGeom prst="rect">
            <a:avLst/>
          </a:prstGeom>
        </p:spPr>
      </p:pic>
      <p:pic>
        <p:nvPicPr>
          <p:cNvPr id="6" name="Obrázek 5"/>
          <p:cNvPicPr>
            <a:picLocks noChangeAspect="1"/>
          </p:cNvPicPr>
          <p:nvPr/>
        </p:nvPicPr>
        <p:blipFill>
          <a:blip r:embed="rId3"/>
          <a:stretch>
            <a:fillRect/>
          </a:stretch>
        </p:blipFill>
        <p:spPr>
          <a:xfrm>
            <a:off x="335360" y="3999700"/>
            <a:ext cx="7724301" cy="2792210"/>
          </a:xfrm>
          <a:prstGeom prst="rect">
            <a:avLst/>
          </a:prstGeom>
        </p:spPr>
      </p:pic>
    </p:spTree>
    <p:extLst>
      <p:ext uri="{BB962C8B-B14F-4D97-AF65-F5344CB8AC3E}">
        <p14:creationId xmlns:p14="http://schemas.microsoft.com/office/powerpoint/2010/main" val="3711160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idx="1"/>
          </p:nvPr>
        </p:nvSpPr>
        <p:spPr>
          <a:xfrm>
            <a:off x="9048328" y="2348880"/>
            <a:ext cx="2520280" cy="2808312"/>
          </a:xfrm>
        </p:spPr>
        <p:txBody>
          <a:bodyPr/>
          <a:lstStyle/>
          <a:p>
            <a:r>
              <a:rPr lang="cs-CZ" b="1" dirty="0"/>
              <a:t>Stabilita bydlení</a:t>
            </a:r>
          </a:p>
        </p:txBody>
      </p:sp>
    </p:spTree>
    <p:extLst>
      <p:ext uri="{BB962C8B-B14F-4D97-AF65-F5344CB8AC3E}">
        <p14:creationId xmlns:p14="http://schemas.microsoft.com/office/powerpoint/2010/main" val="4242242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263352" y="1268760"/>
            <a:ext cx="5742930" cy="4419983"/>
          </a:xfrm>
          <a:prstGeom prst="rect">
            <a:avLst/>
          </a:prstGeom>
        </p:spPr>
      </p:pic>
      <p:sp>
        <p:nvSpPr>
          <p:cNvPr id="2" name="Nadpis 1"/>
          <p:cNvSpPr>
            <a:spLocks noGrp="1"/>
          </p:cNvSpPr>
          <p:nvPr>
            <p:ph type="title"/>
          </p:nvPr>
        </p:nvSpPr>
        <p:spPr/>
        <p:txBody>
          <a:bodyPr/>
          <a:lstStyle/>
          <a:p>
            <a:r>
              <a:rPr lang="cs-CZ" dirty="0">
                <a:solidFill>
                  <a:schemeClr val="tx2">
                    <a:lumMod val="50000"/>
                  </a:schemeClr>
                </a:solidFill>
              </a:rPr>
              <a:t>Ideální bydliště - místo</a:t>
            </a:r>
          </a:p>
        </p:txBody>
      </p:sp>
      <p:sp>
        <p:nvSpPr>
          <p:cNvPr id="6" name="Zástupný symbol pro text 5"/>
          <p:cNvSpPr>
            <a:spLocks noGrp="1"/>
          </p:cNvSpPr>
          <p:nvPr>
            <p:ph type="body" idx="1"/>
          </p:nvPr>
        </p:nvSpPr>
        <p:spPr>
          <a:xfrm>
            <a:off x="160564" y="991760"/>
            <a:ext cx="8784000" cy="276999"/>
          </a:xfrm>
        </p:spPr>
        <p:txBody>
          <a:bodyPr/>
          <a:lstStyle/>
          <a:p>
            <a:r>
              <a:rPr lang="cs-CZ" sz="900" b="1" dirty="0"/>
              <a:t>E1. JAKÉ JE VAŠE IDEÁLNÍ MÍSTO, KDE BYSTE CHTĚL/A BYDLET?</a:t>
            </a:r>
            <a:endParaRPr lang="cs-CZ" sz="900" dirty="0"/>
          </a:p>
          <a:p>
            <a:r>
              <a:rPr lang="cs-CZ" sz="900" b="1" dirty="0"/>
              <a:t>E2. PRACOVAL/A ČI STUDOVAL/A BYSTE I NADÁLE V PRAZE?</a:t>
            </a:r>
            <a:endParaRPr lang="cs-CZ" sz="900" dirty="0"/>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38</a:t>
            </a:fld>
            <a:endParaRPr lang="cs-CZ"/>
          </a:p>
        </p:txBody>
      </p:sp>
      <p:sp>
        <p:nvSpPr>
          <p:cNvPr id="7" name="TextovéPole 6"/>
          <p:cNvSpPr txBox="1"/>
          <p:nvPr/>
        </p:nvSpPr>
        <p:spPr>
          <a:xfrm>
            <a:off x="6456040" y="1628800"/>
            <a:ext cx="5616624" cy="4824536"/>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Přes polovinu (54 %) Pražanů považuje své současné bydliště za ideální, pětina (</a:t>
            </a:r>
            <a:r>
              <a:rPr lang="en-US" sz="1600" dirty="0">
                <a:solidFill>
                  <a:schemeClr val="tx2">
                    <a:lumMod val="50000"/>
                  </a:schemeClr>
                </a:solidFill>
                <a:latin typeface="+mn-lt"/>
              </a:rPr>
              <a:t>19</a:t>
            </a:r>
            <a:r>
              <a:rPr lang="cs-CZ" sz="1600" dirty="0">
                <a:solidFill>
                  <a:schemeClr val="tx2">
                    <a:lumMod val="50000"/>
                  </a:schemeClr>
                </a:solidFill>
                <a:latin typeface="+mn-lt"/>
              </a:rPr>
              <a:t> %) by pak chtěla bydlet jinde, ale stále </a:t>
            </a:r>
            <a:br>
              <a:rPr lang="cs-CZ" sz="1600" dirty="0">
                <a:solidFill>
                  <a:schemeClr val="tx2">
                    <a:lumMod val="50000"/>
                  </a:schemeClr>
                </a:solidFill>
                <a:latin typeface="+mn-lt"/>
              </a:rPr>
            </a:br>
            <a:r>
              <a:rPr lang="cs-CZ" sz="1600" dirty="0">
                <a:solidFill>
                  <a:schemeClr val="tx2">
                    <a:lumMod val="50000"/>
                  </a:schemeClr>
                </a:solidFill>
                <a:latin typeface="+mn-lt"/>
              </a:rPr>
              <a:t>v Praze. </a:t>
            </a:r>
          </a:p>
          <a:p>
            <a:pPr marL="182563" indent="-182563" algn="just">
              <a:buFont typeface="Arial" pitchFamily="34" charset="0"/>
              <a:buChar char="•"/>
            </a:pPr>
            <a:r>
              <a:rPr lang="cs-CZ" sz="1600" dirty="0">
                <a:solidFill>
                  <a:schemeClr val="tx2">
                    <a:lumMod val="50000"/>
                  </a:schemeClr>
                </a:solidFill>
                <a:latin typeface="+mn-lt"/>
              </a:rPr>
              <a:t>Nejen, že se dlouhodobě vysoké hodnocení na adresu života </a:t>
            </a:r>
            <a:br>
              <a:rPr lang="cs-CZ" sz="1600" dirty="0">
                <a:solidFill>
                  <a:schemeClr val="tx2">
                    <a:lumMod val="50000"/>
                  </a:schemeClr>
                </a:solidFill>
                <a:latin typeface="+mn-lt"/>
              </a:rPr>
            </a:br>
            <a:r>
              <a:rPr lang="cs-CZ" sz="1600" dirty="0">
                <a:solidFill>
                  <a:schemeClr val="tx2">
                    <a:lumMod val="50000"/>
                  </a:schemeClr>
                </a:solidFill>
                <a:latin typeface="+mn-lt"/>
              </a:rPr>
              <a:t>v Praze potvrdilo, ale dokonce se ještě ve srovnání s rokem 2020 posílilo.</a:t>
            </a:r>
          </a:p>
          <a:p>
            <a:pPr marL="182563" indent="-182563" algn="just">
              <a:buFont typeface="Arial" pitchFamily="34" charset="0"/>
              <a:buChar char="•"/>
            </a:pPr>
            <a:r>
              <a:rPr lang="cs-CZ" sz="1600" dirty="0">
                <a:solidFill>
                  <a:schemeClr val="tx2">
                    <a:lumMod val="50000"/>
                  </a:schemeClr>
                </a:solidFill>
                <a:latin typeface="+mn-lt"/>
              </a:rPr>
              <a:t>Touha přestěhovat se do </a:t>
            </a:r>
            <a:r>
              <a:rPr lang="cs-CZ" sz="1600" dirty="0" err="1">
                <a:solidFill>
                  <a:schemeClr val="tx2">
                    <a:lumMod val="50000"/>
                  </a:schemeClr>
                </a:solidFill>
                <a:latin typeface="+mn-lt"/>
              </a:rPr>
              <a:t>StČ</a:t>
            </a:r>
            <a:r>
              <a:rPr lang="cs-CZ" sz="1600" dirty="0">
                <a:solidFill>
                  <a:schemeClr val="tx2">
                    <a:lumMod val="50000"/>
                  </a:schemeClr>
                </a:solidFill>
                <a:latin typeface="+mn-lt"/>
              </a:rPr>
              <a:t> kraje naopak oslabuje, což patrně koresponduje nepohodlím souvisejícím s přetíženou dopravou.</a:t>
            </a:r>
          </a:p>
          <a:p>
            <a:pPr marL="182563" indent="-182563" algn="just">
              <a:buFont typeface="Arial" pitchFamily="34" charset="0"/>
              <a:buChar char="•"/>
            </a:pPr>
            <a:r>
              <a:rPr lang="cs-CZ" sz="1600" dirty="0">
                <a:solidFill>
                  <a:schemeClr val="tx2">
                    <a:lumMod val="50000"/>
                  </a:schemeClr>
                </a:solidFill>
                <a:latin typeface="+mn-lt"/>
              </a:rPr>
              <a:t>Zájem odejít mimo spádovou oblast Prahy zůstává dlouhodobě v podstatě okrajový.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V současném bydlišti jsou nejvíce spokojení starší lidé (60+) a důchodci, lidé žijící ve vlastní nemovitosti, a ti kdo projevují větší ochotu zapojit se do života místní komunity.</a:t>
            </a:r>
          </a:p>
          <a:p>
            <a:pPr marL="182563" indent="-182563" algn="just">
              <a:buFont typeface="Arial" pitchFamily="34" charset="0"/>
              <a:buChar char="•"/>
            </a:pPr>
            <a:r>
              <a:rPr lang="cs-CZ" sz="1600" dirty="0">
                <a:solidFill>
                  <a:schemeClr val="tx2">
                    <a:lumMod val="50000"/>
                  </a:schemeClr>
                </a:solidFill>
                <a:latin typeface="+mn-lt"/>
              </a:rPr>
              <a:t>Přestěhování do Středních Čech by častěji uvítaly rodiny </a:t>
            </a:r>
            <a:br>
              <a:rPr lang="cs-CZ" sz="1600" dirty="0">
                <a:solidFill>
                  <a:schemeClr val="tx2">
                    <a:lumMod val="50000"/>
                  </a:schemeClr>
                </a:solidFill>
                <a:latin typeface="+mn-lt"/>
              </a:rPr>
            </a:br>
            <a:r>
              <a:rPr lang="cs-CZ" sz="1600" dirty="0">
                <a:solidFill>
                  <a:schemeClr val="tx2">
                    <a:lumMod val="50000"/>
                  </a:schemeClr>
                </a:solidFill>
                <a:latin typeface="+mn-lt"/>
              </a:rPr>
              <a:t>s dětmi, zejména takové, které zatím bydlí na panelovém sídlišti.</a:t>
            </a:r>
          </a:p>
        </p:txBody>
      </p:sp>
      <p:sp>
        <p:nvSpPr>
          <p:cNvPr id="9" name="Obdélník 8"/>
          <p:cNvSpPr/>
          <p:nvPr/>
        </p:nvSpPr>
        <p:spPr>
          <a:xfrm>
            <a:off x="3503712" y="2492896"/>
            <a:ext cx="2606666" cy="2088232"/>
          </a:xfrm>
          <a:prstGeom prst="rect">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prava 12"/>
          <p:cNvSpPr/>
          <p:nvPr/>
        </p:nvSpPr>
        <p:spPr>
          <a:xfrm>
            <a:off x="2567608" y="3140968"/>
            <a:ext cx="760000" cy="216024"/>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spTree>
    <p:extLst>
      <p:ext uri="{BB962C8B-B14F-4D97-AF65-F5344CB8AC3E}">
        <p14:creationId xmlns:p14="http://schemas.microsoft.com/office/powerpoint/2010/main" val="2745679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Ideální bydliště - lokalita</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39</a:t>
            </a:fld>
            <a:endParaRPr lang="cs-CZ"/>
          </a:p>
        </p:txBody>
      </p:sp>
      <p:sp>
        <p:nvSpPr>
          <p:cNvPr id="7" name="TextovéPole 6"/>
          <p:cNvSpPr txBox="1"/>
          <p:nvPr/>
        </p:nvSpPr>
        <p:spPr>
          <a:xfrm>
            <a:off x="260266" y="4365103"/>
            <a:ext cx="11596374" cy="2232249"/>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Ideálním typem zástavby zůstává samostatně stojící rodinný dům. Nicméně tento typ bydlení aktuálně oslabil na 62% ze 68 % v r. 2020. </a:t>
            </a:r>
          </a:p>
          <a:p>
            <a:pPr marL="182563" indent="-182563" algn="just">
              <a:buFont typeface="Arial" pitchFamily="34" charset="0"/>
              <a:buChar char="•"/>
            </a:pPr>
            <a:r>
              <a:rPr lang="cs-CZ" sz="1600" dirty="0">
                <a:solidFill>
                  <a:schemeClr val="tx2">
                    <a:lumMod val="50000"/>
                  </a:schemeClr>
                </a:solidFill>
                <a:latin typeface="+mn-lt"/>
              </a:rPr>
              <a:t>Na oblibě naopak od minulého měření získávají stavby s více bytovými jednotkami (nikoliv řadové RD). Může to být projev racionálního uvažování v návaznosti na dramatický růst cen energií v letošním roce. </a:t>
            </a:r>
          </a:p>
          <a:p>
            <a:pPr marL="182563" indent="-182563" algn="just">
              <a:buFont typeface="Arial" pitchFamily="34" charset="0"/>
              <a:buChar char="•"/>
            </a:pPr>
            <a:r>
              <a:rPr lang="cs-CZ" sz="1600" dirty="0">
                <a:solidFill>
                  <a:schemeClr val="tx2">
                    <a:lumMod val="50000"/>
                  </a:schemeClr>
                </a:solidFill>
                <a:latin typeface="+mn-lt"/>
              </a:rPr>
              <a:t>Zajímavé je, že bydlet na panelovém sídlišti je signifikantně atraktivnější pro mladé Pražany do 30 let, a pro tutéž skupinu lidí je odrazující představa bydlení v řadovém rodinném domě.  Opět může jít o racionální uvažování, vzhledem k tomu, že sídliště mají dnes dobře vybudovanou infrastrukturu pro komfortní život, bývají dobře napojena na centrum města a umožňují bydlení za přiměřenou cenu.  </a:t>
            </a:r>
          </a:p>
          <a:p>
            <a:pPr marL="182563" indent="-182563" algn="just">
              <a:buFont typeface="Arial" pitchFamily="34" charset="0"/>
              <a:buChar char="•"/>
            </a:pPr>
            <a:r>
              <a:rPr lang="cs-CZ" sz="1600" dirty="0">
                <a:solidFill>
                  <a:schemeClr val="tx2">
                    <a:lumMod val="50000"/>
                  </a:schemeClr>
                </a:solidFill>
                <a:latin typeface="+mn-lt"/>
              </a:rPr>
              <a:t>Nejužší centrum města není pro Pražany dominantním snem o vlastním bydlišti (vědomí nákladů, ale také zátěže spojené s turismem patrně hraje roli). Na popularitě aktuálně získává bydlení v širším centru města na úkor bydlení na periferii.</a:t>
            </a:r>
          </a:p>
        </p:txBody>
      </p:sp>
      <p:sp>
        <p:nvSpPr>
          <p:cNvPr id="10" name="TextovéPole 9"/>
          <p:cNvSpPr txBox="1"/>
          <p:nvPr/>
        </p:nvSpPr>
        <p:spPr>
          <a:xfrm>
            <a:off x="9192344" y="944760"/>
            <a:ext cx="2950974"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n=936 (jen ti, co chtějí bydlet jinde než bydlí), údaje v %</a:t>
            </a:r>
          </a:p>
        </p:txBody>
      </p:sp>
      <p:sp>
        <p:nvSpPr>
          <p:cNvPr id="12" name="Zástupný symbol pro text 5"/>
          <p:cNvSpPr>
            <a:spLocks noGrp="1"/>
          </p:cNvSpPr>
          <p:nvPr>
            <p:ph type="body" idx="1"/>
          </p:nvPr>
        </p:nvSpPr>
        <p:spPr>
          <a:xfrm>
            <a:off x="160564" y="991760"/>
            <a:ext cx="8784000" cy="276999"/>
          </a:xfrm>
        </p:spPr>
        <p:txBody>
          <a:bodyPr/>
          <a:lstStyle/>
          <a:p>
            <a:r>
              <a:rPr lang="cs-CZ" sz="900" b="1" dirty="0"/>
              <a:t>E3. V JAKÉM TYPU ZÁSTAVBY BYSTE NEJRADĚJI BYDLEL/A?</a:t>
            </a:r>
          </a:p>
          <a:p>
            <a:r>
              <a:rPr lang="cs-CZ" sz="900" b="1" dirty="0"/>
              <a:t>E4. KDE BYSTE NEJRADĚJI BYDLEL/A</a:t>
            </a:r>
            <a:endParaRPr lang="cs-CZ" sz="900" dirty="0"/>
          </a:p>
        </p:txBody>
      </p:sp>
      <p:pic>
        <p:nvPicPr>
          <p:cNvPr id="4" name="Obrázek 3"/>
          <p:cNvPicPr>
            <a:picLocks noChangeAspect="1"/>
          </p:cNvPicPr>
          <p:nvPr/>
        </p:nvPicPr>
        <p:blipFill>
          <a:blip r:embed="rId2"/>
          <a:stretch>
            <a:fillRect/>
          </a:stretch>
        </p:blipFill>
        <p:spPr>
          <a:xfrm>
            <a:off x="160564" y="1323088"/>
            <a:ext cx="8547333" cy="3109229"/>
          </a:xfrm>
          <a:prstGeom prst="rect">
            <a:avLst/>
          </a:prstGeom>
        </p:spPr>
      </p:pic>
    </p:spTree>
    <p:extLst>
      <p:ext uri="{BB962C8B-B14F-4D97-AF65-F5344CB8AC3E}">
        <p14:creationId xmlns:p14="http://schemas.microsoft.com/office/powerpoint/2010/main" val="138125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chemeClr val="tx2"/>
                </a:solidFill>
              </a:rPr>
              <a:t>Reprezentativita</a:t>
            </a:r>
            <a:r>
              <a:rPr lang="cs-CZ" dirty="0">
                <a:solidFill>
                  <a:schemeClr val="tx2"/>
                </a:solidFill>
              </a:rPr>
              <a:t> souboru</a:t>
            </a:r>
          </a:p>
        </p:txBody>
      </p:sp>
      <p:sp>
        <p:nvSpPr>
          <p:cNvPr id="6" name="Zástupný symbol pro číslo snímku 6"/>
          <p:cNvSpPr>
            <a:spLocks noGrp="1"/>
          </p:cNvSpPr>
          <p:nvPr>
            <p:ph type="sldNum" sz="quarter" idx="10"/>
          </p:nvPr>
        </p:nvSpPr>
        <p:spPr/>
        <p:txBody>
          <a:bodyPr/>
          <a:lstStyle/>
          <a:p>
            <a:pPr>
              <a:defRPr/>
            </a:pPr>
            <a:r>
              <a:rPr lang="cs-CZ"/>
              <a:t> </a:t>
            </a:r>
            <a:fld id="{4CFAC9CE-D0B9-4980-BA70-A38C6B62551D}" type="slidenum">
              <a:rPr lang="en-US" smtClean="0"/>
              <a:pPr>
                <a:defRPr/>
              </a:pPr>
              <a:t>4</a:t>
            </a:fld>
            <a:endParaRPr lang="en-US"/>
          </a:p>
        </p:txBody>
      </p:sp>
      <p:sp>
        <p:nvSpPr>
          <p:cNvPr id="10" name="Zástupný symbol pro obsah 7"/>
          <p:cNvSpPr txBox="1">
            <a:spLocks/>
          </p:cNvSpPr>
          <p:nvPr/>
        </p:nvSpPr>
        <p:spPr>
          <a:xfrm>
            <a:off x="240000" y="1000522"/>
            <a:ext cx="6407288" cy="432048"/>
          </a:xfrm>
          <a:prstGeom prst="rect">
            <a:avLst/>
          </a:prstGeom>
        </p:spPr>
        <p:txBody>
          <a:bodyPr lIns="36000" tIns="36000" rIns="36000" bIns="36000"/>
          <a:lstStyle/>
          <a:p>
            <a:pPr marL="266700" indent="-266700">
              <a:spcBef>
                <a:spcPts val="600"/>
              </a:spcBef>
              <a:buClr>
                <a:schemeClr val="accent1"/>
              </a:buClr>
              <a:buSzPct val="100000"/>
              <a:defRPr/>
            </a:pPr>
            <a:r>
              <a:rPr lang="cs-CZ" b="1" dirty="0">
                <a:solidFill>
                  <a:srgbClr val="5AB432"/>
                </a:solidFill>
                <a:latin typeface="Calibri" pitchFamily="34" charset="0"/>
                <a:cs typeface="Calibri" pitchFamily="34" charset="0"/>
              </a:rPr>
              <a:t>Metodika šetření</a:t>
            </a:r>
          </a:p>
        </p:txBody>
      </p:sp>
      <p:sp>
        <p:nvSpPr>
          <p:cNvPr id="13" name="Text Box 3"/>
          <p:cNvSpPr txBox="1">
            <a:spLocks noChangeArrowheads="1"/>
          </p:cNvSpPr>
          <p:nvPr/>
        </p:nvSpPr>
        <p:spPr bwMode="auto">
          <a:xfrm>
            <a:off x="240000" y="1340768"/>
            <a:ext cx="11832664" cy="1224136"/>
          </a:xfrm>
          <a:prstGeom prst="rect">
            <a:avLst/>
          </a:prstGeom>
          <a:noFill/>
          <a:ln w="9525">
            <a:noFill/>
            <a:miter lim="800000"/>
            <a:headEnd/>
            <a:tailEnd/>
          </a:ln>
        </p:spPr>
        <p:txBody>
          <a:bodyPr wrap="square" lIns="36000" tIns="36000" rIns="36000" bIns="36000" anchor="t">
            <a:noAutofit/>
          </a:bodyPr>
          <a:lstStyle/>
          <a:p>
            <a:pPr algn="just">
              <a:spcBef>
                <a:spcPts val="600"/>
              </a:spcBef>
              <a:buClr>
                <a:schemeClr val="accent1"/>
              </a:buClr>
              <a:buSzPct val="100000"/>
            </a:pPr>
            <a:r>
              <a:rPr lang="cs-CZ" sz="1400" dirty="0">
                <a:solidFill>
                  <a:schemeClr val="tx1">
                    <a:lumMod val="50000"/>
                  </a:schemeClr>
                </a:solidFill>
                <a:latin typeface="Calibri" pitchFamily="34" charset="0"/>
                <a:cs typeface="Calibri" pitchFamily="34" charset="0"/>
              </a:rPr>
              <a:t>Jako metoda výběru byl zvolen kvótní výběr. Kvóty byly nastaveny pro pohlaví, věk, vzdělání a správní obvod Prahy (22 správních obvodů). Pro sestavení opory výběru byla použita poslední data z Českého statistického úřadu za rok 2021.</a:t>
            </a:r>
          </a:p>
          <a:p>
            <a:pPr algn="just">
              <a:spcBef>
                <a:spcPts val="600"/>
              </a:spcBef>
              <a:buClr>
                <a:schemeClr val="accent1"/>
              </a:buClr>
              <a:buSzPct val="100000"/>
            </a:pPr>
            <a:r>
              <a:rPr lang="cs-CZ" sz="1400" dirty="0">
                <a:solidFill>
                  <a:schemeClr val="tx1">
                    <a:lumMod val="50000"/>
                  </a:schemeClr>
                </a:solidFill>
                <a:latin typeface="Calibri" pitchFamily="34" charset="0"/>
                <a:cs typeface="Calibri" pitchFamily="34" charset="0"/>
              </a:rPr>
              <a:t>Reprezentativita šetření byla zajištěna náhodným výběrem z vytvořené opory výběru dle zadaných kvót. Každý tazatel pro osobní dotazování obdržel kvótní rozpis, kterým se řídil. On-line šetření probíhalo na panelu respondentů. Přehled sledovaných kvót je uveden níže v tabulce.</a:t>
            </a:r>
          </a:p>
        </p:txBody>
      </p:sp>
      <p:graphicFrame>
        <p:nvGraphicFramePr>
          <p:cNvPr id="4" name="Tabulka 3"/>
          <p:cNvGraphicFramePr>
            <a:graphicFrameLocks noGrp="1"/>
          </p:cNvGraphicFramePr>
          <p:nvPr>
            <p:extLst>
              <p:ext uri="{D42A27DB-BD31-4B8C-83A1-F6EECF244321}">
                <p14:modId xmlns:p14="http://schemas.microsoft.com/office/powerpoint/2010/main" val="1357253287"/>
              </p:ext>
            </p:extLst>
          </p:nvPr>
        </p:nvGraphicFramePr>
        <p:xfrm>
          <a:off x="407368" y="2564904"/>
          <a:ext cx="4495800" cy="3714750"/>
        </p:xfrm>
        <a:graphic>
          <a:graphicData uri="http://schemas.openxmlformats.org/drawingml/2006/table">
            <a:tbl>
              <a:tblPr>
                <a:tableStyleId>{2D5ABB26-0587-4C30-8999-92F81FD0307C}</a:tableStyleId>
              </a:tblPr>
              <a:tblGrid>
                <a:gridCol w="1485900">
                  <a:extLst>
                    <a:ext uri="{9D8B030D-6E8A-4147-A177-3AD203B41FA5}">
                      <a16:colId xmlns="" xmlns:a16="http://schemas.microsoft.com/office/drawing/2014/main" val="20000"/>
                    </a:ext>
                  </a:extLst>
                </a:gridCol>
                <a:gridCol w="1003300">
                  <a:extLst>
                    <a:ext uri="{9D8B030D-6E8A-4147-A177-3AD203B41FA5}">
                      <a16:colId xmlns="" xmlns:a16="http://schemas.microsoft.com/office/drawing/2014/main" val="20001"/>
                    </a:ext>
                  </a:extLst>
                </a:gridCol>
                <a:gridCol w="1003300">
                  <a:extLst>
                    <a:ext uri="{9D8B030D-6E8A-4147-A177-3AD203B41FA5}">
                      <a16:colId xmlns="" xmlns:a16="http://schemas.microsoft.com/office/drawing/2014/main" val="20002"/>
                    </a:ext>
                  </a:extLst>
                </a:gridCol>
                <a:gridCol w="1003300">
                  <a:extLst>
                    <a:ext uri="{9D8B030D-6E8A-4147-A177-3AD203B41FA5}">
                      <a16:colId xmlns="" xmlns:a16="http://schemas.microsoft.com/office/drawing/2014/main" val="20003"/>
                    </a:ext>
                  </a:extLst>
                </a:gridCol>
              </a:tblGrid>
              <a:tr h="81301">
                <a:tc>
                  <a:txBody>
                    <a:bodyPr/>
                    <a:lstStyle/>
                    <a:p>
                      <a:pPr algn="l" fontAlgn="b"/>
                      <a:endParaRPr lang="cs-CZ" sz="1000" b="0" i="1" u="none" strike="noStrike" dirty="0">
                        <a:effectLst/>
                        <a:latin typeface="+mn-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cs-CZ" sz="1000" u="none" strike="noStrike" dirty="0">
                          <a:effectLst/>
                        </a:rPr>
                        <a:t>ZÁKLADNÍ SOUBOR</a:t>
                      </a:r>
                      <a:endParaRPr lang="cs-CZ" sz="10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cs-CZ" sz="1000" u="none" strike="noStrike" dirty="0">
                          <a:effectLst/>
                        </a:rPr>
                        <a:t>VÝBĚROVÝ SOUBOR</a:t>
                      </a:r>
                      <a:endParaRPr lang="cs-CZ" sz="10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cs-CZ" sz="1000" b="1" i="1" u="none" strike="noStrike" dirty="0">
                          <a:effectLst/>
                        </a:rPr>
                        <a:t>ROZDÍL</a:t>
                      </a:r>
                      <a:endParaRPr lang="cs-CZ" sz="1000" b="1" i="1"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117723">
                <a:tc gridSpan="4">
                  <a:txBody>
                    <a:bodyPr/>
                    <a:lstStyle/>
                    <a:p>
                      <a:pPr algn="l" fontAlgn="b"/>
                      <a:r>
                        <a:rPr lang="cs-CZ" sz="1000" u="none" strike="noStrike" dirty="0">
                          <a:solidFill>
                            <a:schemeClr val="tx2"/>
                          </a:solidFill>
                          <a:effectLst/>
                        </a:rPr>
                        <a:t>POHLAVÍ</a:t>
                      </a:r>
                      <a:endParaRPr lang="cs-CZ" sz="1000" b="0" i="0" u="none" strike="noStrike" dirty="0">
                        <a:solidFill>
                          <a:schemeClr val="tx2"/>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cs-CZ" sz="1000" b="0" i="0" u="none" strike="noStrike">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cs-CZ" sz="1000" b="0"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cs-CZ" sz="1000" b="1" i="1"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0651">
                <a:tc>
                  <a:txBody>
                    <a:bodyPr/>
                    <a:lstStyle/>
                    <a:p>
                      <a:pPr algn="l" fontAlgn="b"/>
                      <a:r>
                        <a:rPr lang="cs-CZ" sz="1000" u="none" strike="noStrike" dirty="0">
                          <a:solidFill>
                            <a:schemeClr val="tx2"/>
                          </a:solidFill>
                          <a:effectLst/>
                        </a:rPr>
                        <a:t>Muži</a:t>
                      </a:r>
                      <a:endParaRPr lang="cs-CZ" sz="1000" b="0" i="0" u="none" strike="noStrike" dirty="0">
                        <a:solidFill>
                          <a:schemeClr val="tx2"/>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s-CZ" sz="1000" u="none" strike="noStrike" dirty="0">
                          <a:solidFill>
                            <a:schemeClr val="tx2"/>
                          </a:solidFill>
                          <a:effectLst/>
                        </a:rPr>
                        <a:t>48</a:t>
                      </a:r>
                      <a:endParaRPr lang="cs-CZ" sz="1000" b="0" i="0" u="none" strike="noStrike" dirty="0">
                        <a:solidFill>
                          <a:schemeClr val="tx2"/>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cs-CZ" sz="1000" u="none" strike="noStrike" kern="1200" dirty="0">
                          <a:solidFill>
                            <a:schemeClr val="tx2"/>
                          </a:solidFill>
                          <a:effectLst/>
                          <a:latin typeface="+mn-lt"/>
                          <a:ea typeface="+mn-ea"/>
                          <a:cs typeface="+mn-cs"/>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b="1" i="1" u="none" strike="noStrike" dirty="0">
                          <a:solidFill>
                            <a:srgbClr val="333333"/>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0651">
                <a:tc>
                  <a:txBody>
                    <a:bodyPr/>
                    <a:lstStyle/>
                    <a:p>
                      <a:pPr algn="l" fontAlgn="b"/>
                      <a:r>
                        <a:rPr lang="cs-CZ" sz="1000" u="none" strike="noStrike">
                          <a:solidFill>
                            <a:schemeClr val="tx2"/>
                          </a:solidFill>
                          <a:effectLst/>
                        </a:rPr>
                        <a:t>Ženy</a:t>
                      </a:r>
                      <a:endParaRPr lang="cs-CZ" sz="1000" b="0" i="0" u="none" strike="noStrike">
                        <a:solidFill>
                          <a:schemeClr val="tx2"/>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s-CZ" sz="1000" u="none" strike="noStrike" dirty="0">
                          <a:solidFill>
                            <a:schemeClr val="tx2"/>
                          </a:solidFill>
                          <a:effectLst/>
                        </a:rPr>
                        <a:t>52</a:t>
                      </a:r>
                      <a:endParaRPr lang="cs-CZ" sz="1000" b="0" i="0" u="none" strike="noStrike" dirty="0">
                        <a:solidFill>
                          <a:schemeClr val="tx2"/>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cs-CZ" sz="1000" u="none" strike="noStrike" kern="1200" dirty="0">
                          <a:solidFill>
                            <a:schemeClr val="tx2"/>
                          </a:solidFill>
                          <a:effectLst/>
                          <a:latin typeface="+mn-lt"/>
                          <a:ea typeface="+mn-ea"/>
                          <a:cs typeface="+mn-cs"/>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b="1" i="1" u="none" strike="noStrike" dirty="0">
                          <a:solidFill>
                            <a:srgbClr val="333333"/>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0651">
                <a:tc gridSpan="4">
                  <a:txBody>
                    <a:bodyPr/>
                    <a:lstStyle/>
                    <a:p>
                      <a:pPr marL="0" algn="l" defTabSz="914400" rtl="0" eaLnBrk="1" fontAlgn="b" latinLnBrk="0" hangingPunct="1"/>
                      <a:r>
                        <a:rPr lang="cs-CZ" sz="1000" u="none" strike="noStrike" kern="1200" dirty="0">
                          <a:solidFill>
                            <a:schemeClr val="tx2"/>
                          </a:solidFill>
                          <a:effectLst/>
                          <a:latin typeface="+mn-lt"/>
                          <a:ea typeface="+mn-ea"/>
                          <a:cs typeface="+mn-cs"/>
                        </a:rPr>
                        <a:t>VĚK</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cs-CZ" sz="1000" b="0"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cs-CZ" sz="1000" b="0"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cs-CZ" sz="1000" b="1" i="1"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40651">
                <a:tc>
                  <a:txBody>
                    <a:bodyPr/>
                    <a:lstStyle/>
                    <a:p>
                      <a:pPr algn="l" fontAlgn="b"/>
                      <a:r>
                        <a:rPr lang="cs-CZ" sz="1000" u="none" strike="noStrike">
                          <a:solidFill>
                            <a:schemeClr val="tx2"/>
                          </a:solidFill>
                          <a:effectLst/>
                        </a:rPr>
                        <a:t>15-29</a:t>
                      </a:r>
                      <a:endParaRPr lang="cs-CZ" sz="1000" b="0" i="0" u="none" strike="noStrike">
                        <a:solidFill>
                          <a:schemeClr val="tx2"/>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s-CZ" sz="1000" u="none" strike="noStrike" dirty="0">
                          <a:solidFill>
                            <a:schemeClr val="tx2"/>
                          </a:solidFill>
                          <a:effectLst/>
                        </a:rPr>
                        <a:t>23</a:t>
                      </a:r>
                      <a:endParaRPr lang="cs-CZ" sz="1000" b="0" i="0" u="none" strike="noStrike" dirty="0">
                        <a:solidFill>
                          <a:schemeClr val="tx2"/>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cs-CZ" sz="1000" u="none" strike="noStrike" kern="1200" dirty="0">
                          <a:solidFill>
                            <a:schemeClr val="tx2"/>
                          </a:solidFill>
                          <a:effectLst/>
                          <a:latin typeface="+mn-lt"/>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b="1" i="1" u="none" strike="noStrike" dirty="0">
                          <a:solidFill>
                            <a:srgbClr val="333333"/>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0651">
                <a:tc>
                  <a:txBody>
                    <a:bodyPr/>
                    <a:lstStyle/>
                    <a:p>
                      <a:pPr algn="l" fontAlgn="b"/>
                      <a:r>
                        <a:rPr lang="cs-CZ" sz="1000" u="none" strike="noStrike">
                          <a:solidFill>
                            <a:schemeClr val="tx2"/>
                          </a:solidFill>
                          <a:effectLst/>
                        </a:rPr>
                        <a:t>30-39</a:t>
                      </a:r>
                      <a:endParaRPr lang="cs-CZ" sz="1000" b="0" i="0" u="none" strike="noStrike">
                        <a:solidFill>
                          <a:schemeClr val="tx2"/>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s-CZ" sz="1000" u="none" strike="noStrike" dirty="0">
                          <a:solidFill>
                            <a:schemeClr val="tx2"/>
                          </a:solidFill>
                          <a:effectLst/>
                        </a:rPr>
                        <a:t>22</a:t>
                      </a:r>
                      <a:endParaRPr lang="cs-CZ" sz="1000" b="0" i="0" u="none" strike="noStrike" dirty="0">
                        <a:solidFill>
                          <a:schemeClr val="tx2"/>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cs-CZ" sz="1000" u="none" strike="noStrike" kern="1200" dirty="0">
                          <a:solidFill>
                            <a:schemeClr val="tx2"/>
                          </a:solidFill>
                          <a:effectLst/>
                          <a:latin typeface="+mn-lt"/>
                          <a:ea typeface="+mn-ea"/>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b="1" i="1" u="none" strike="noStrike" dirty="0">
                          <a:solidFill>
                            <a:srgbClr val="333333"/>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40651">
                <a:tc>
                  <a:txBody>
                    <a:bodyPr/>
                    <a:lstStyle/>
                    <a:p>
                      <a:pPr algn="l" fontAlgn="b"/>
                      <a:r>
                        <a:rPr lang="cs-CZ" sz="1000" u="none" strike="noStrike">
                          <a:solidFill>
                            <a:schemeClr val="tx2"/>
                          </a:solidFill>
                          <a:effectLst/>
                        </a:rPr>
                        <a:t>40-49</a:t>
                      </a:r>
                      <a:endParaRPr lang="cs-CZ" sz="1000" b="0" i="0" u="none" strike="noStrike">
                        <a:solidFill>
                          <a:schemeClr val="tx2"/>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s-CZ" sz="1000" u="none" strike="noStrike" dirty="0">
                          <a:solidFill>
                            <a:schemeClr val="tx2"/>
                          </a:solidFill>
                          <a:effectLst/>
                        </a:rPr>
                        <a:t>15</a:t>
                      </a:r>
                      <a:endParaRPr lang="cs-CZ" sz="1000" b="0" i="0" u="none" strike="noStrike" dirty="0">
                        <a:solidFill>
                          <a:schemeClr val="tx2"/>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cs-CZ" sz="1000" u="none" strike="noStrike" kern="1200" dirty="0">
                          <a:solidFill>
                            <a:schemeClr val="tx2"/>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b="1" i="1" u="none" strike="noStrike" dirty="0">
                          <a:solidFill>
                            <a:srgbClr val="333333"/>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40651">
                <a:tc>
                  <a:txBody>
                    <a:bodyPr/>
                    <a:lstStyle/>
                    <a:p>
                      <a:pPr algn="l" fontAlgn="b"/>
                      <a:r>
                        <a:rPr lang="cs-CZ" sz="1000" u="none" strike="noStrike">
                          <a:solidFill>
                            <a:schemeClr val="tx2"/>
                          </a:solidFill>
                          <a:effectLst/>
                        </a:rPr>
                        <a:t>50-59</a:t>
                      </a:r>
                      <a:endParaRPr lang="cs-CZ" sz="1000" b="0" i="0" u="none" strike="noStrike">
                        <a:solidFill>
                          <a:schemeClr val="tx2"/>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s-CZ" sz="1000" u="none" strike="noStrike" dirty="0">
                          <a:solidFill>
                            <a:schemeClr val="tx2"/>
                          </a:solidFill>
                          <a:effectLst/>
                        </a:rPr>
                        <a:t>14</a:t>
                      </a:r>
                      <a:endParaRPr lang="cs-CZ" sz="1000" b="0" i="0" u="none" strike="noStrike" dirty="0">
                        <a:solidFill>
                          <a:schemeClr val="tx2"/>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cs-CZ" sz="1000" u="none" strike="noStrike" kern="1200" dirty="0">
                          <a:solidFill>
                            <a:schemeClr val="tx2"/>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b="1" i="1" u="none" strike="noStrike" dirty="0">
                          <a:solidFill>
                            <a:srgbClr val="333333"/>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40651">
                <a:tc>
                  <a:txBody>
                    <a:bodyPr/>
                    <a:lstStyle/>
                    <a:p>
                      <a:pPr algn="l" fontAlgn="b"/>
                      <a:r>
                        <a:rPr lang="cs-CZ" sz="1000" u="none" strike="noStrike">
                          <a:solidFill>
                            <a:schemeClr val="tx2"/>
                          </a:solidFill>
                          <a:effectLst/>
                        </a:rPr>
                        <a:t>60+</a:t>
                      </a:r>
                      <a:endParaRPr lang="cs-CZ" sz="1000" b="0" i="0" u="none" strike="noStrike">
                        <a:solidFill>
                          <a:schemeClr val="tx2"/>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s-CZ" sz="1000" u="none" strike="noStrike" dirty="0">
                          <a:solidFill>
                            <a:schemeClr val="tx2"/>
                          </a:solidFill>
                          <a:effectLst/>
                        </a:rPr>
                        <a:t>26</a:t>
                      </a:r>
                      <a:endParaRPr lang="cs-CZ" sz="1000" b="0" i="0" u="none" strike="noStrike" dirty="0">
                        <a:solidFill>
                          <a:schemeClr val="tx2"/>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cs-CZ" sz="1000" u="none" strike="noStrike" kern="1200" dirty="0">
                          <a:solidFill>
                            <a:schemeClr val="tx2"/>
                          </a:solidFill>
                          <a:effectLst/>
                          <a:latin typeface="+mn-lt"/>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b="1" i="1" u="none" strike="noStrike" dirty="0">
                          <a:solidFill>
                            <a:srgbClr val="333333"/>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40651">
                <a:tc gridSpan="4">
                  <a:txBody>
                    <a:bodyPr/>
                    <a:lstStyle/>
                    <a:p>
                      <a:pPr marL="0" algn="l" defTabSz="914400" rtl="0" eaLnBrk="1" fontAlgn="b" latinLnBrk="0" hangingPunct="1"/>
                      <a:r>
                        <a:rPr lang="cs-CZ" sz="1000" u="none" strike="noStrike" kern="1200" dirty="0">
                          <a:solidFill>
                            <a:schemeClr val="tx2"/>
                          </a:solidFill>
                          <a:effectLst/>
                          <a:latin typeface="+mn-lt"/>
                          <a:ea typeface="+mn-ea"/>
                          <a:cs typeface="+mn-cs"/>
                        </a:rPr>
                        <a:t>VZDĚLÁNÍ</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cs-CZ" sz="1000" b="0"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cs-CZ" sz="1000" b="0"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cs-CZ" sz="1000" b="1" i="1"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40651">
                <a:tc>
                  <a:txBody>
                    <a:bodyPr/>
                    <a:lstStyle/>
                    <a:p>
                      <a:pPr algn="l" fontAlgn="b"/>
                      <a:r>
                        <a:rPr lang="cs-CZ" sz="1000" u="none" strike="noStrike">
                          <a:solidFill>
                            <a:schemeClr val="tx2"/>
                          </a:solidFill>
                          <a:effectLst/>
                        </a:rPr>
                        <a:t>ZŠ + bez vzdělání</a:t>
                      </a:r>
                      <a:endParaRPr lang="cs-CZ" sz="1000" b="0" i="0" u="none" strike="noStrike">
                        <a:solidFill>
                          <a:schemeClr val="tx2"/>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s-CZ" sz="1000" u="none" strike="noStrike" dirty="0">
                          <a:solidFill>
                            <a:schemeClr val="tx2"/>
                          </a:solidFill>
                          <a:effectLst/>
                        </a:rPr>
                        <a:t>11</a:t>
                      </a:r>
                      <a:endParaRPr lang="cs-CZ" sz="1000" b="0" i="0" u="none" strike="noStrike" dirty="0">
                        <a:solidFill>
                          <a:schemeClr val="tx2"/>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cs-CZ" sz="1000" u="none" strike="noStrike" kern="1200" dirty="0">
                          <a:solidFill>
                            <a:schemeClr val="tx2"/>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b="1" i="1" u="none" strike="noStrike" dirty="0">
                          <a:solidFill>
                            <a:srgbClr val="333333"/>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40651">
                <a:tc>
                  <a:txBody>
                    <a:bodyPr/>
                    <a:lstStyle/>
                    <a:p>
                      <a:pPr algn="l" fontAlgn="b"/>
                      <a:r>
                        <a:rPr lang="cs-CZ" sz="1000" u="none" strike="noStrike">
                          <a:solidFill>
                            <a:schemeClr val="tx2"/>
                          </a:solidFill>
                          <a:effectLst/>
                        </a:rPr>
                        <a:t>SŠ bez maturity</a:t>
                      </a:r>
                      <a:endParaRPr lang="cs-CZ" sz="1000" b="0" i="0" u="none" strike="noStrike">
                        <a:solidFill>
                          <a:schemeClr val="tx2"/>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s-CZ" sz="1000" u="none" strike="noStrike" dirty="0">
                          <a:solidFill>
                            <a:schemeClr val="tx2"/>
                          </a:solidFill>
                          <a:effectLst/>
                        </a:rPr>
                        <a:t>23</a:t>
                      </a:r>
                      <a:endParaRPr lang="cs-CZ" sz="1000" b="0" i="0" u="none" strike="noStrike" dirty="0">
                        <a:solidFill>
                          <a:schemeClr val="tx2"/>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cs-CZ" sz="1000" u="none" strike="noStrike" kern="1200" dirty="0">
                          <a:solidFill>
                            <a:schemeClr val="tx2"/>
                          </a:solidFill>
                          <a:effectLst/>
                          <a:latin typeface="+mn-lt"/>
                          <a:ea typeface="+mn-ea"/>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b="1" i="1" u="none" strike="noStrike" dirty="0">
                          <a:solidFill>
                            <a:srgbClr val="333333"/>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40651">
                <a:tc>
                  <a:txBody>
                    <a:bodyPr/>
                    <a:lstStyle/>
                    <a:p>
                      <a:pPr algn="l" fontAlgn="b"/>
                      <a:r>
                        <a:rPr lang="cs-CZ" sz="1000" u="none" strike="noStrike" dirty="0">
                          <a:solidFill>
                            <a:schemeClr val="tx2"/>
                          </a:solidFill>
                          <a:effectLst/>
                        </a:rPr>
                        <a:t>SŠ s maturitou</a:t>
                      </a:r>
                      <a:endParaRPr lang="cs-CZ" sz="1000" b="0" i="0" u="none" strike="noStrike" dirty="0">
                        <a:solidFill>
                          <a:schemeClr val="tx2"/>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s-CZ" sz="1000" u="none" strike="noStrike" dirty="0">
                          <a:solidFill>
                            <a:schemeClr val="tx2"/>
                          </a:solidFill>
                          <a:effectLst/>
                        </a:rPr>
                        <a:t>40</a:t>
                      </a:r>
                      <a:endParaRPr lang="cs-CZ" sz="1000" b="0" i="0" u="none" strike="noStrike" dirty="0">
                        <a:solidFill>
                          <a:schemeClr val="tx2"/>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cs-CZ" sz="1000" u="none" strike="noStrike" kern="1200" dirty="0">
                          <a:solidFill>
                            <a:schemeClr val="tx2"/>
                          </a:solidFill>
                          <a:effectLst/>
                          <a:latin typeface="+mn-lt"/>
                          <a:ea typeface="+mn-ea"/>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b="1" i="1" u="none" strike="noStrike" dirty="0">
                          <a:solidFill>
                            <a:srgbClr val="333333"/>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r h="40651">
                <a:tc>
                  <a:txBody>
                    <a:bodyPr/>
                    <a:lstStyle/>
                    <a:p>
                      <a:pPr algn="l" fontAlgn="b"/>
                      <a:r>
                        <a:rPr lang="cs-CZ" sz="1000" u="none" strike="noStrike">
                          <a:solidFill>
                            <a:schemeClr val="tx2"/>
                          </a:solidFill>
                          <a:effectLst/>
                        </a:rPr>
                        <a:t>VŠ</a:t>
                      </a:r>
                      <a:endParaRPr lang="cs-CZ" sz="1000" b="0" i="0" u="none" strike="noStrike">
                        <a:solidFill>
                          <a:schemeClr val="tx2"/>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s-CZ" sz="1000" u="none" strike="noStrike" dirty="0">
                          <a:solidFill>
                            <a:schemeClr val="tx2"/>
                          </a:solidFill>
                          <a:effectLst/>
                        </a:rPr>
                        <a:t>26</a:t>
                      </a:r>
                      <a:endParaRPr lang="cs-CZ" sz="1000" b="0" i="0" u="none" strike="noStrike" dirty="0">
                        <a:solidFill>
                          <a:schemeClr val="tx2"/>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cs-CZ" sz="1000" u="none" strike="noStrike" kern="1200" dirty="0">
                          <a:solidFill>
                            <a:schemeClr val="tx2"/>
                          </a:solidFill>
                          <a:effectLst/>
                          <a:latin typeface="+mn-lt"/>
                          <a:ea typeface="+mn-ea"/>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b="1" i="1" u="none" strike="noStrike" dirty="0">
                          <a:solidFill>
                            <a:srgbClr val="333333"/>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4"/>
                  </a:ext>
                </a:extLst>
              </a:tr>
              <a:tr h="40651">
                <a:tc gridSpan="4">
                  <a:txBody>
                    <a:bodyPr/>
                    <a:lstStyle/>
                    <a:p>
                      <a:pPr marL="0" algn="l" defTabSz="914400" rtl="0" eaLnBrk="1" fontAlgn="b" latinLnBrk="0" hangingPunct="1"/>
                      <a:r>
                        <a:rPr lang="cs-CZ" sz="1000" u="none" strike="noStrike" kern="1200" dirty="0">
                          <a:solidFill>
                            <a:schemeClr val="tx2"/>
                          </a:solidFill>
                          <a:effectLst/>
                          <a:latin typeface="+mn-lt"/>
                          <a:ea typeface="+mn-ea"/>
                          <a:cs typeface="+mn-cs"/>
                        </a:rPr>
                        <a:t>EKONOMICKÁ AKTIVITA</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cs-CZ" sz="1000" b="0"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cs-CZ" sz="1000" b="0"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cs-CZ" sz="1000" b="1" i="1"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5"/>
                  </a:ext>
                </a:extLst>
              </a:tr>
              <a:tr h="40651">
                <a:tc>
                  <a:txBody>
                    <a:bodyPr/>
                    <a:lstStyle/>
                    <a:p>
                      <a:pPr algn="l" fontAlgn="b"/>
                      <a:r>
                        <a:rPr lang="cs-CZ" sz="1000" u="none" strike="noStrike">
                          <a:solidFill>
                            <a:schemeClr val="tx2"/>
                          </a:solidFill>
                          <a:effectLst/>
                        </a:rPr>
                        <a:t>zaměstnanec</a:t>
                      </a:r>
                      <a:endParaRPr lang="cs-CZ" sz="1000" b="0" i="0" u="none" strike="noStrike">
                        <a:solidFill>
                          <a:schemeClr val="tx2"/>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s-CZ" sz="1000" u="none" strike="noStrike" dirty="0">
                          <a:solidFill>
                            <a:schemeClr val="tx2"/>
                          </a:solidFill>
                          <a:effectLst/>
                        </a:rPr>
                        <a:t>40</a:t>
                      </a:r>
                      <a:endParaRPr lang="cs-CZ" sz="1000" b="0" i="0" u="none" strike="noStrike" dirty="0">
                        <a:solidFill>
                          <a:schemeClr val="tx2"/>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cs-CZ" sz="1000" u="none" strike="noStrike" kern="1200" dirty="0">
                          <a:solidFill>
                            <a:schemeClr val="tx2"/>
                          </a:solidFill>
                          <a:effectLst/>
                          <a:latin typeface="+mn-lt"/>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b="1" i="1" u="none" strike="noStrike" dirty="0">
                          <a:solidFill>
                            <a:srgbClr val="333333"/>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6"/>
                  </a:ext>
                </a:extLst>
              </a:tr>
              <a:tr h="40651">
                <a:tc>
                  <a:txBody>
                    <a:bodyPr/>
                    <a:lstStyle/>
                    <a:p>
                      <a:pPr algn="l" fontAlgn="b"/>
                      <a:r>
                        <a:rPr lang="cs-CZ" sz="1000" u="none" strike="noStrike">
                          <a:solidFill>
                            <a:schemeClr val="tx2"/>
                          </a:solidFill>
                          <a:effectLst/>
                        </a:rPr>
                        <a:t>podnikatel, živnostník, OSVČ</a:t>
                      </a:r>
                      <a:endParaRPr lang="cs-CZ" sz="1000" b="0" i="0" u="none" strike="noStrike">
                        <a:solidFill>
                          <a:schemeClr val="tx2"/>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s-CZ" sz="1000" u="none" strike="noStrike" dirty="0">
                          <a:solidFill>
                            <a:schemeClr val="tx2"/>
                          </a:solidFill>
                          <a:effectLst/>
                        </a:rPr>
                        <a:t>12</a:t>
                      </a:r>
                      <a:endParaRPr lang="cs-CZ" sz="1000" b="0" i="0" u="none" strike="noStrike" dirty="0">
                        <a:solidFill>
                          <a:schemeClr val="tx2"/>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cs-CZ" sz="1000" u="none" strike="noStrike" kern="1200" dirty="0">
                          <a:solidFill>
                            <a:schemeClr val="tx2"/>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b="1" i="1" u="none" strike="noStrike" dirty="0">
                          <a:solidFill>
                            <a:srgbClr val="333333"/>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7"/>
                  </a:ext>
                </a:extLst>
              </a:tr>
              <a:tr h="40651">
                <a:tc>
                  <a:txBody>
                    <a:bodyPr/>
                    <a:lstStyle/>
                    <a:p>
                      <a:pPr algn="l" fontAlgn="b"/>
                      <a:r>
                        <a:rPr lang="cs-CZ" sz="1000" u="none" strike="noStrike">
                          <a:solidFill>
                            <a:schemeClr val="tx2"/>
                          </a:solidFill>
                          <a:effectLst/>
                        </a:rPr>
                        <a:t>student</a:t>
                      </a:r>
                      <a:endParaRPr lang="cs-CZ" sz="1000" b="0" i="0" u="none" strike="noStrike">
                        <a:solidFill>
                          <a:schemeClr val="tx2"/>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s-CZ" sz="1000" u="none" strike="noStrike" dirty="0">
                          <a:solidFill>
                            <a:schemeClr val="tx2"/>
                          </a:solidFill>
                          <a:effectLst/>
                        </a:rPr>
                        <a:t>13</a:t>
                      </a:r>
                      <a:endParaRPr lang="cs-CZ" sz="1000" b="0" i="0" u="none" strike="noStrike" dirty="0">
                        <a:solidFill>
                          <a:schemeClr val="tx2"/>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cs-CZ" sz="1000" u="none" strike="noStrike" kern="1200" dirty="0">
                          <a:solidFill>
                            <a:schemeClr val="tx2"/>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b="1" i="1" u="none" strike="noStrike" dirty="0">
                          <a:solidFill>
                            <a:srgbClr val="333333"/>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8"/>
                  </a:ext>
                </a:extLst>
              </a:tr>
              <a:tr h="40651">
                <a:tc>
                  <a:txBody>
                    <a:bodyPr/>
                    <a:lstStyle/>
                    <a:p>
                      <a:pPr algn="l" fontAlgn="b"/>
                      <a:r>
                        <a:rPr lang="cs-CZ" sz="1000" u="none" strike="noStrike">
                          <a:solidFill>
                            <a:schemeClr val="tx2"/>
                          </a:solidFill>
                          <a:effectLst/>
                        </a:rPr>
                        <a:t>důchodce</a:t>
                      </a:r>
                      <a:endParaRPr lang="cs-CZ" sz="1000" b="0" i="0" u="none" strike="noStrike">
                        <a:solidFill>
                          <a:schemeClr val="tx2"/>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s-CZ" sz="1000" u="none" strike="noStrike" dirty="0">
                          <a:solidFill>
                            <a:schemeClr val="tx2"/>
                          </a:solidFill>
                          <a:effectLst/>
                        </a:rPr>
                        <a:t>21</a:t>
                      </a:r>
                      <a:endParaRPr lang="cs-CZ" sz="1000" b="0" i="0" u="none" strike="noStrike" dirty="0">
                        <a:solidFill>
                          <a:schemeClr val="tx2"/>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cs-CZ" sz="1000" u="none" strike="noStrike" kern="1200" dirty="0">
                          <a:solidFill>
                            <a:schemeClr val="tx2"/>
                          </a:solidFill>
                          <a:effectLst/>
                          <a:latin typeface="+mn-lt"/>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b="1" i="1" u="none" strike="noStrike" dirty="0">
                          <a:solidFill>
                            <a:srgbClr val="333333"/>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9"/>
                  </a:ext>
                </a:extLst>
              </a:tr>
              <a:tr h="40651">
                <a:tc>
                  <a:txBody>
                    <a:bodyPr/>
                    <a:lstStyle/>
                    <a:p>
                      <a:pPr algn="l" fontAlgn="b"/>
                      <a:r>
                        <a:rPr lang="cs-CZ" sz="1000" u="none" strike="noStrike">
                          <a:solidFill>
                            <a:schemeClr val="tx2"/>
                          </a:solidFill>
                          <a:effectLst/>
                        </a:rPr>
                        <a:t>nezaměstnaný</a:t>
                      </a:r>
                      <a:endParaRPr lang="cs-CZ" sz="1000" b="0" i="0" u="none" strike="noStrike">
                        <a:solidFill>
                          <a:schemeClr val="tx2"/>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s-CZ" sz="1000" u="none" strike="noStrike" dirty="0">
                          <a:solidFill>
                            <a:schemeClr val="tx2"/>
                          </a:solidFill>
                          <a:effectLst/>
                        </a:rPr>
                        <a:t>4</a:t>
                      </a:r>
                      <a:endParaRPr lang="cs-CZ" sz="1000" b="0" i="0" u="none" strike="noStrike" dirty="0">
                        <a:solidFill>
                          <a:schemeClr val="tx2"/>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cs-CZ" sz="1000" u="none" strike="noStrike" kern="1200" dirty="0">
                          <a:solidFill>
                            <a:schemeClr val="tx2"/>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000" b="1" i="1" u="none" strike="noStrike" dirty="0">
                          <a:solidFill>
                            <a:srgbClr val="333333"/>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0"/>
                  </a:ext>
                </a:extLst>
              </a:tr>
              <a:tr h="40651">
                <a:tc>
                  <a:txBody>
                    <a:bodyPr/>
                    <a:lstStyle/>
                    <a:p>
                      <a:pPr algn="l" fontAlgn="b"/>
                      <a:r>
                        <a:rPr lang="cs-CZ" sz="1000" u="none" strike="noStrike">
                          <a:solidFill>
                            <a:schemeClr val="tx2"/>
                          </a:solidFill>
                          <a:effectLst/>
                        </a:rPr>
                        <a:t>v dom., ostatní, nezjištěno</a:t>
                      </a:r>
                      <a:endParaRPr lang="cs-CZ" sz="1000" b="0" i="0" u="none" strike="noStrike">
                        <a:solidFill>
                          <a:schemeClr val="tx2"/>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cs-CZ" sz="1000" u="none" strike="noStrike">
                          <a:solidFill>
                            <a:schemeClr val="tx2"/>
                          </a:solidFill>
                          <a:effectLst/>
                        </a:rPr>
                        <a:t>11</a:t>
                      </a:r>
                      <a:endParaRPr lang="cs-CZ" sz="1000" b="0" i="0" u="none" strike="noStrike">
                        <a:solidFill>
                          <a:schemeClr val="tx2"/>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cs-CZ" sz="1000" u="none" strike="noStrike" kern="1200" dirty="0">
                          <a:solidFill>
                            <a:schemeClr val="tx2"/>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cs-CZ" sz="1000" b="1" i="1" u="none" strike="noStrike" dirty="0">
                          <a:solidFill>
                            <a:srgbClr val="333333"/>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21"/>
                  </a:ext>
                </a:extLst>
              </a:tr>
            </a:tbl>
          </a:graphicData>
        </a:graphic>
      </p:graphicFrame>
      <p:sp>
        <p:nvSpPr>
          <p:cNvPr id="11" name="Text Box 3"/>
          <p:cNvSpPr txBox="1">
            <a:spLocks noChangeArrowheads="1"/>
          </p:cNvSpPr>
          <p:nvPr/>
        </p:nvSpPr>
        <p:spPr bwMode="auto">
          <a:xfrm>
            <a:off x="5248220" y="2564904"/>
            <a:ext cx="6824444" cy="3159968"/>
          </a:xfrm>
          <a:prstGeom prst="rect">
            <a:avLst/>
          </a:prstGeom>
          <a:noFill/>
          <a:ln w="9525">
            <a:noFill/>
            <a:miter lim="800000"/>
            <a:headEnd/>
            <a:tailEnd/>
          </a:ln>
        </p:spPr>
        <p:txBody>
          <a:bodyPr wrap="square" lIns="36000" tIns="36000" rIns="36000" bIns="36000" anchor="t">
            <a:noAutofit/>
          </a:bodyPr>
          <a:lstStyle/>
          <a:p>
            <a:pPr algn="just">
              <a:spcBef>
                <a:spcPts val="600"/>
              </a:spcBef>
              <a:buClr>
                <a:schemeClr val="accent1"/>
              </a:buClr>
              <a:buSzPct val="100000"/>
            </a:pPr>
            <a:r>
              <a:rPr lang="cs-CZ" sz="1400" dirty="0">
                <a:solidFill>
                  <a:schemeClr val="tx1">
                    <a:lumMod val="50000"/>
                  </a:schemeClr>
                </a:solidFill>
                <a:latin typeface="Calibri" pitchFamily="34" charset="0"/>
                <a:cs typeface="Calibri" pitchFamily="34" charset="0"/>
              </a:rPr>
              <a:t>Výsledný výběrový soubor (n=2019 respondentů) z hlediska demografických znaků odpovídá i souboru základnímu. Nicméně registrujeme jeden větší rozdíl a to u ekonomické aktivity – ve vzorku jsou </a:t>
            </a:r>
            <a:r>
              <a:rPr lang="cs-CZ" sz="1400" dirty="0" err="1">
                <a:solidFill>
                  <a:schemeClr val="tx1">
                    <a:lumMod val="50000"/>
                  </a:schemeClr>
                </a:solidFill>
                <a:latin typeface="Calibri" pitchFamily="34" charset="0"/>
                <a:cs typeface="Calibri" pitchFamily="34" charset="0"/>
              </a:rPr>
              <a:t>nadreprezentováni</a:t>
            </a:r>
            <a:r>
              <a:rPr lang="cs-CZ" sz="1400" dirty="0">
                <a:solidFill>
                  <a:schemeClr val="tx1">
                    <a:lumMod val="50000"/>
                  </a:schemeClr>
                </a:solidFill>
                <a:latin typeface="Calibri" pitchFamily="34" charset="0"/>
                <a:cs typeface="Calibri" pitchFamily="34" charset="0"/>
              </a:rPr>
              <a:t> zaměstnanci na úkor osob v domácnosti a důchodců a také „jiných“. To je do značné míry dáno charakteristikami konstrukce online panelů, kdy </a:t>
            </a:r>
            <a:r>
              <a:rPr lang="cs-CZ" sz="1400" dirty="0" err="1">
                <a:solidFill>
                  <a:schemeClr val="tx1">
                    <a:lumMod val="50000"/>
                  </a:schemeClr>
                </a:solidFill>
                <a:latin typeface="Calibri" pitchFamily="34" charset="0"/>
                <a:cs typeface="Calibri" pitchFamily="34" charset="0"/>
              </a:rPr>
              <a:t>panelisté</a:t>
            </a:r>
            <a:r>
              <a:rPr lang="cs-CZ" sz="1400" dirty="0">
                <a:solidFill>
                  <a:schemeClr val="tx1">
                    <a:lumMod val="50000"/>
                  </a:schemeClr>
                </a:solidFill>
                <a:latin typeface="Calibri" pitchFamily="34" charset="0"/>
                <a:cs typeface="Calibri" pitchFamily="34" charset="0"/>
              </a:rPr>
              <a:t> jsou ve větší míře ekonomicky aktivní osoby. Tento efekt byl zjištěn již v minulém šetření a v současném se opakuje. </a:t>
            </a:r>
          </a:p>
          <a:p>
            <a:pPr algn="just">
              <a:spcBef>
                <a:spcPts val="600"/>
              </a:spcBef>
              <a:buClr>
                <a:schemeClr val="accent1"/>
              </a:buClr>
              <a:buSzPct val="100000"/>
            </a:pPr>
            <a:r>
              <a:rPr lang="cs-CZ" sz="1400" dirty="0">
                <a:solidFill>
                  <a:schemeClr val="tx1">
                    <a:lumMod val="50000"/>
                  </a:schemeClr>
                </a:solidFill>
                <a:latin typeface="Calibri" pitchFamily="34" charset="0"/>
                <a:cs typeface="Calibri" pitchFamily="34" charset="0"/>
              </a:rPr>
              <a:t>Současně bohužel není úplně přesně možné zjistit oporu výběru (data ČSÚ) za jednotlivé kategorie dle ekonomické aktivity. ČSÚ tato data nesleduje v pravidelných šetřeních a jsme tak odkázáni pouze na výběrová šetření typu VŠPS. </a:t>
            </a:r>
          </a:p>
          <a:p>
            <a:pPr algn="just">
              <a:spcBef>
                <a:spcPts val="600"/>
              </a:spcBef>
              <a:buClr>
                <a:schemeClr val="accent1"/>
              </a:buClr>
              <a:buSzPct val="100000"/>
            </a:pPr>
            <a:endParaRPr lang="cs-CZ" sz="1400" dirty="0">
              <a:solidFill>
                <a:schemeClr val="tx1">
                  <a:lumMod val="50000"/>
                </a:schemeClr>
              </a:solidFill>
              <a:latin typeface="Calibri" pitchFamily="34" charset="0"/>
              <a:cs typeface="Calibri" pitchFamily="34" charset="0"/>
            </a:endParaRPr>
          </a:p>
        </p:txBody>
      </p:sp>
      <p:sp>
        <p:nvSpPr>
          <p:cNvPr id="9" name="Obdélník 8"/>
          <p:cNvSpPr/>
          <p:nvPr/>
        </p:nvSpPr>
        <p:spPr>
          <a:xfrm>
            <a:off x="1725712" y="6525344"/>
            <a:ext cx="841897" cy="261610"/>
          </a:xfrm>
          <a:prstGeom prst="rect">
            <a:avLst/>
          </a:prstGeom>
        </p:spPr>
        <p:txBody>
          <a:bodyPr wrap="none">
            <a:spAutoFit/>
          </a:bodyPr>
          <a:lstStyle/>
          <a:p>
            <a:pPr fontAlgn="b"/>
            <a:r>
              <a:rPr lang="cs-CZ" sz="1100" i="1" dirty="0"/>
              <a:t> údaje v %</a:t>
            </a:r>
          </a:p>
        </p:txBody>
      </p:sp>
    </p:spTree>
    <p:extLst>
      <p:ext uri="{BB962C8B-B14F-4D97-AF65-F5344CB8AC3E}">
        <p14:creationId xmlns:p14="http://schemas.microsoft.com/office/powerpoint/2010/main" val="3429890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Ideální bydliště - lokalita</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40</a:t>
            </a:fld>
            <a:endParaRPr lang="cs-CZ"/>
          </a:p>
        </p:txBody>
      </p:sp>
      <p:sp>
        <p:nvSpPr>
          <p:cNvPr id="7" name="TextovéPole 6"/>
          <p:cNvSpPr txBox="1"/>
          <p:nvPr/>
        </p:nvSpPr>
        <p:spPr>
          <a:xfrm>
            <a:off x="6023992" y="1412776"/>
            <a:ext cx="5976664" cy="3096344"/>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Mezi silné motivátory pro život ve vlastním rodinném domě patří soukromí (oslovuje více ženy a podnikatele), zahrada (atraktivní pro lidi ve věku 50-59 let a také pro ženy) a větší volnost při individuálních úpravách (četněji oceňují podnikatelé).</a:t>
            </a:r>
          </a:p>
          <a:p>
            <a:pPr marL="182563" indent="-182563" algn="just">
              <a:buFont typeface="Arial" pitchFamily="34" charset="0"/>
              <a:buChar char="•"/>
            </a:pPr>
            <a:r>
              <a:rPr lang="cs-CZ" sz="1600" dirty="0">
                <a:solidFill>
                  <a:schemeClr val="tx2">
                    <a:lumMod val="50000"/>
                  </a:schemeClr>
                </a:solidFill>
                <a:latin typeface="+mn-lt"/>
              </a:rPr>
              <a:t>Ačkoliv větší užitná plocha bytové jednotky může být považována za další výhodu, nepatří v porovnání s ostatními okolnostmi mezi top3.</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Takřka 3/4 zájemců o bydlení v RD  deklarují, že tuto formu bydlení preferují i při vědomí, že doprava a dostupnost práce/školy/služeb se touto změnou zkomplikují. Tato okolnost odrazuje více muže a také důchodce.</a:t>
            </a:r>
          </a:p>
        </p:txBody>
      </p:sp>
      <p:sp>
        <p:nvSpPr>
          <p:cNvPr id="10" name="TextovéPole 9"/>
          <p:cNvSpPr txBox="1"/>
          <p:nvPr/>
        </p:nvSpPr>
        <p:spPr>
          <a:xfrm>
            <a:off x="9192344" y="944760"/>
            <a:ext cx="2950974"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n=608 (jen ti, co chtějí bydlet v RD), údaje v %</a:t>
            </a:r>
          </a:p>
        </p:txBody>
      </p:sp>
      <p:sp>
        <p:nvSpPr>
          <p:cNvPr id="12" name="Zástupný symbol pro text 5"/>
          <p:cNvSpPr>
            <a:spLocks noGrp="1"/>
          </p:cNvSpPr>
          <p:nvPr>
            <p:ph type="body" idx="1"/>
          </p:nvPr>
        </p:nvSpPr>
        <p:spPr>
          <a:xfrm>
            <a:off x="160564" y="991760"/>
            <a:ext cx="8784000" cy="138499"/>
          </a:xfrm>
        </p:spPr>
        <p:txBody>
          <a:bodyPr/>
          <a:lstStyle/>
          <a:p>
            <a:r>
              <a:rPr lang="cs-CZ" sz="900" b="1" dirty="0"/>
              <a:t>E13. PROČ PREFERUJETE BYDLENÍ V RODINNÉM DOMĚ? UVEĎTE, ZDA SOUHLASÍTE, ČI NESOUHLASÍTE S DANÝM TVRZENÍM:</a:t>
            </a:r>
            <a:endParaRPr lang="cs-CZ" sz="900" dirty="0"/>
          </a:p>
        </p:txBody>
      </p:sp>
      <p:pic>
        <p:nvPicPr>
          <p:cNvPr id="6" name="Obrázek 5"/>
          <p:cNvPicPr>
            <a:picLocks noChangeAspect="1"/>
          </p:cNvPicPr>
          <p:nvPr/>
        </p:nvPicPr>
        <p:blipFill>
          <a:blip r:embed="rId2"/>
          <a:stretch>
            <a:fillRect/>
          </a:stretch>
        </p:blipFill>
        <p:spPr>
          <a:xfrm>
            <a:off x="219581" y="1285307"/>
            <a:ext cx="5584420" cy="3414056"/>
          </a:xfrm>
          <a:prstGeom prst="rect">
            <a:avLst/>
          </a:prstGeom>
        </p:spPr>
      </p:pic>
    </p:spTree>
    <p:extLst>
      <p:ext uri="{BB962C8B-B14F-4D97-AF65-F5344CB8AC3E}">
        <p14:creationId xmlns:p14="http://schemas.microsoft.com/office/powerpoint/2010/main" val="3205136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Ideální bydliště - lokalita</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41</a:t>
            </a:fld>
            <a:endParaRPr lang="cs-CZ"/>
          </a:p>
        </p:txBody>
      </p:sp>
      <p:sp>
        <p:nvSpPr>
          <p:cNvPr id="7" name="TextovéPole 6"/>
          <p:cNvSpPr txBox="1"/>
          <p:nvPr/>
        </p:nvSpPr>
        <p:spPr>
          <a:xfrm>
            <a:off x="5026608" y="1484785"/>
            <a:ext cx="6974048" cy="2129066"/>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Zvýšený podíl osob preferujících bydlení v bytovém domě (činžovní nebo panelový) se projevuje i na výsledcích segmentace. Sledujeme nárůst na téměř dvojnásobek (21 %) oproti roku 2020. Nejvyšší zájem o bydlení v tomto typu bydliště je u osob s nižšími příjmy a nižším vzděláním.</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Je vidět, že bytová krize a zhoršená finanční situace pražských domácností vedou k tomu, že lidé více zvažují možnost levnějšího bydlení a opouští spíše nedostupnou ideu bydlení v RD na okraji města. </a:t>
            </a:r>
          </a:p>
        </p:txBody>
      </p:sp>
      <p:sp>
        <p:nvSpPr>
          <p:cNvPr id="11" name="Zástupný symbol pro text 5"/>
          <p:cNvSpPr>
            <a:spLocks noGrp="1"/>
          </p:cNvSpPr>
          <p:nvPr>
            <p:ph type="body" idx="1"/>
          </p:nvPr>
        </p:nvSpPr>
        <p:spPr>
          <a:xfrm>
            <a:off x="160564" y="991760"/>
            <a:ext cx="8784000" cy="276999"/>
          </a:xfrm>
        </p:spPr>
        <p:txBody>
          <a:bodyPr/>
          <a:lstStyle/>
          <a:p>
            <a:r>
              <a:rPr lang="cs-CZ" sz="900" b="1" dirty="0"/>
              <a:t>E3. V JAKÉM TYPU ZÁSTAVBY BYSTE NEJRADĚJI BYDLEL/A?</a:t>
            </a:r>
          </a:p>
          <a:p>
            <a:r>
              <a:rPr lang="cs-CZ" sz="900" b="1" dirty="0"/>
              <a:t>E4. KDE BYSTE NEJRADĚJI BYDLEL/A</a:t>
            </a:r>
            <a:endParaRPr lang="cs-CZ" sz="900" dirty="0"/>
          </a:p>
        </p:txBody>
      </p:sp>
      <p:sp>
        <p:nvSpPr>
          <p:cNvPr id="14" name="TextovéPole 13"/>
          <p:cNvSpPr txBox="1"/>
          <p:nvPr/>
        </p:nvSpPr>
        <p:spPr>
          <a:xfrm>
            <a:off x="9192344" y="944760"/>
            <a:ext cx="2950974"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n=936 (jen ti, co chtějí bydlet jinde ne bydlí), údaje v %</a:t>
            </a:r>
          </a:p>
        </p:txBody>
      </p:sp>
      <p:pic>
        <p:nvPicPr>
          <p:cNvPr id="4" name="Obrázek 3"/>
          <p:cNvPicPr>
            <a:picLocks noChangeAspect="1"/>
          </p:cNvPicPr>
          <p:nvPr/>
        </p:nvPicPr>
        <p:blipFill>
          <a:blip r:embed="rId2"/>
          <a:stretch>
            <a:fillRect/>
          </a:stretch>
        </p:blipFill>
        <p:spPr>
          <a:xfrm>
            <a:off x="191344" y="1268760"/>
            <a:ext cx="4541914" cy="2664183"/>
          </a:xfrm>
          <a:prstGeom prst="rect">
            <a:avLst/>
          </a:prstGeom>
        </p:spPr>
      </p:pic>
      <p:pic>
        <p:nvPicPr>
          <p:cNvPr id="5" name="Obrázek 4"/>
          <p:cNvPicPr>
            <a:picLocks noChangeAspect="1"/>
          </p:cNvPicPr>
          <p:nvPr/>
        </p:nvPicPr>
        <p:blipFill>
          <a:blip r:embed="rId3"/>
          <a:stretch>
            <a:fillRect/>
          </a:stretch>
        </p:blipFill>
        <p:spPr>
          <a:xfrm>
            <a:off x="222971" y="3933056"/>
            <a:ext cx="7529213" cy="2865368"/>
          </a:xfrm>
          <a:prstGeom prst="rect">
            <a:avLst/>
          </a:prstGeom>
        </p:spPr>
      </p:pic>
    </p:spTree>
    <p:extLst>
      <p:ext uri="{BB962C8B-B14F-4D97-AF65-F5344CB8AC3E}">
        <p14:creationId xmlns:p14="http://schemas.microsoft.com/office/powerpoint/2010/main" val="407857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Doba života v Praze</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42</a:t>
            </a:fld>
            <a:endParaRPr lang="cs-CZ"/>
          </a:p>
        </p:txBody>
      </p:sp>
      <p:sp>
        <p:nvSpPr>
          <p:cNvPr id="7" name="TextovéPole 6"/>
          <p:cNvSpPr txBox="1"/>
          <p:nvPr/>
        </p:nvSpPr>
        <p:spPr>
          <a:xfrm>
            <a:off x="240000" y="4663870"/>
            <a:ext cx="11760656" cy="1818640"/>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Obyvatelé Prahy se podle aktuálních výsledků více než z poloviny (56 %) v Praze narodili. Naopak méně než pětinu života zde prozatím prožila jen necelá desetina obyvatel.</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Ti, kteří se do Prahy přistěhovali, se ve větší míře rekrutují z dřívějších obyvatel větších obcí mimo Středočeský kraj.</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Není bez zajímavosti, že více než desetina Pražanů má kosmopolitní background, tj. přistěhovali se do české metropole ze zahraničí.</a:t>
            </a:r>
          </a:p>
        </p:txBody>
      </p:sp>
      <p:sp>
        <p:nvSpPr>
          <p:cNvPr id="12" name="Zástupný symbol pro text 5"/>
          <p:cNvSpPr>
            <a:spLocks noGrp="1"/>
          </p:cNvSpPr>
          <p:nvPr>
            <p:ph type="body" idx="1"/>
          </p:nvPr>
        </p:nvSpPr>
        <p:spPr>
          <a:xfrm>
            <a:off x="160564" y="991760"/>
            <a:ext cx="8784000" cy="276999"/>
          </a:xfrm>
        </p:spPr>
        <p:txBody>
          <a:bodyPr/>
          <a:lstStyle/>
          <a:p>
            <a:r>
              <a:rPr lang="cs-CZ" sz="900" b="1" dirty="0"/>
              <a:t>E5. BYDLÍTE OD NAROZENÍ TRVALE V PRAZE?                      E6. JAK DLOUHO ŽIJETE V PRAZE?                     E7. ODKUD JSTE SE DO PRAHY PŘESTĚHOVAL/A?</a:t>
            </a:r>
            <a:endParaRPr lang="cs-CZ" sz="900" dirty="0"/>
          </a:p>
          <a:p>
            <a:endParaRPr lang="cs-CZ" sz="900" b="1" dirty="0"/>
          </a:p>
        </p:txBody>
      </p:sp>
      <p:sp>
        <p:nvSpPr>
          <p:cNvPr id="13" name="TextovéPole 12"/>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sp>
        <p:nvSpPr>
          <p:cNvPr id="14" name="TextovéPole 13"/>
          <p:cNvSpPr txBox="1"/>
          <p:nvPr/>
        </p:nvSpPr>
        <p:spPr>
          <a:xfrm>
            <a:off x="9264352" y="1124744"/>
            <a:ext cx="290343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n=894 (jen ti, co nebydlí v Praze od narození), údaje v %</a:t>
            </a:r>
          </a:p>
        </p:txBody>
      </p:sp>
      <p:pic>
        <p:nvPicPr>
          <p:cNvPr id="4" name="Obrázek 3"/>
          <p:cNvPicPr>
            <a:picLocks noChangeAspect="1"/>
          </p:cNvPicPr>
          <p:nvPr/>
        </p:nvPicPr>
        <p:blipFill>
          <a:blip r:embed="rId2"/>
          <a:stretch>
            <a:fillRect/>
          </a:stretch>
        </p:blipFill>
        <p:spPr>
          <a:xfrm>
            <a:off x="160564" y="1535560"/>
            <a:ext cx="9699577" cy="2999492"/>
          </a:xfrm>
          <a:prstGeom prst="rect">
            <a:avLst/>
          </a:prstGeom>
        </p:spPr>
      </p:pic>
    </p:spTree>
    <p:extLst>
      <p:ext uri="{BB962C8B-B14F-4D97-AF65-F5344CB8AC3E}">
        <p14:creationId xmlns:p14="http://schemas.microsoft.com/office/powerpoint/2010/main" val="1470002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Změna bydliště – zkušenost a motivace</a:t>
            </a:r>
          </a:p>
        </p:txBody>
      </p:sp>
      <p:sp>
        <p:nvSpPr>
          <p:cNvPr id="6" name="Zástupný symbol pro text 5"/>
          <p:cNvSpPr>
            <a:spLocks noGrp="1"/>
          </p:cNvSpPr>
          <p:nvPr>
            <p:ph type="body" idx="1"/>
          </p:nvPr>
        </p:nvSpPr>
        <p:spPr>
          <a:xfrm>
            <a:off x="119336" y="944760"/>
            <a:ext cx="7128792" cy="276999"/>
          </a:xfrm>
        </p:spPr>
        <p:txBody>
          <a:bodyPr/>
          <a:lstStyle/>
          <a:p>
            <a:r>
              <a:rPr lang="cs-CZ" sz="900" b="1" dirty="0"/>
              <a:t>E8. JAK DLOUHO ŽIJETE V SOUČASNÉM BYDLIŠTI?                           E9. KOLIKRÁT JSTE SE PŘESTĚHOVAL/A V POSLEDNÍCH 5 LETECH?</a:t>
            </a:r>
          </a:p>
          <a:p>
            <a:r>
              <a:rPr lang="cs-CZ" sz="900" b="1" dirty="0"/>
              <a:t>E11. ODKUD JSTE SE STĚHOVAL/A PŘI VAŠEM POSLEDNÍM STĚHOVÁNÍ? ODPOVÍDEJTE PODLE VAŠEHO POSLEDNÍHO STĚHOVÁNÍ.</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43</a:t>
            </a:fld>
            <a:endParaRPr lang="cs-CZ"/>
          </a:p>
        </p:txBody>
      </p:sp>
      <p:sp>
        <p:nvSpPr>
          <p:cNvPr id="7" name="TextovéPole 6"/>
          <p:cNvSpPr txBox="1"/>
          <p:nvPr/>
        </p:nvSpPr>
        <p:spPr>
          <a:xfrm>
            <a:off x="240000" y="4581126"/>
            <a:ext cx="11688648" cy="2088234"/>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Mobilita Pražanů v posledních 2 letech poklesla. Zatímco předloni potvrdila stěhování v uplynulých 5 letech třetina (3</a:t>
            </a:r>
            <a:r>
              <a:rPr lang="en-US" sz="1600" dirty="0">
                <a:solidFill>
                  <a:schemeClr val="tx2">
                    <a:lumMod val="50000"/>
                  </a:schemeClr>
                </a:solidFill>
                <a:latin typeface="+mn-lt"/>
              </a:rPr>
              <a:t>5</a:t>
            </a:r>
            <a:r>
              <a:rPr lang="cs-CZ" sz="1600" dirty="0">
                <a:solidFill>
                  <a:schemeClr val="tx2">
                    <a:lumMod val="50000"/>
                  </a:schemeClr>
                </a:solidFill>
                <a:latin typeface="+mn-lt"/>
              </a:rPr>
              <a:t> %) Pražanů, letos už je to jen čtvrtina (26 %). Lze oprávněně očekávat, že k tomu přispívala i nervozita spojená s covidem a současné inflační tlaky a pokles reálných mezd.</a:t>
            </a:r>
          </a:p>
          <a:p>
            <a:pPr marL="182563" indent="-182563" algn="just">
              <a:buFont typeface="Arial" pitchFamily="34" charset="0"/>
              <a:buChar char="•"/>
            </a:pPr>
            <a:r>
              <a:rPr lang="cs-CZ" sz="1600" dirty="0">
                <a:solidFill>
                  <a:schemeClr val="tx2">
                    <a:lumMod val="50000"/>
                  </a:schemeClr>
                </a:solidFill>
                <a:latin typeface="+mn-lt"/>
              </a:rPr>
              <a:t>Není překvapením, že více „v pohybu“ jsou lidé mladší 40 let, dále také ti s VŠ vzděláním. Méně pak naopak senioři a lidé, kteří žijí </a:t>
            </a:r>
            <a:br>
              <a:rPr lang="cs-CZ" sz="1600" dirty="0">
                <a:solidFill>
                  <a:schemeClr val="tx2">
                    <a:lumMod val="50000"/>
                  </a:schemeClr>
                </a:solidFill>
                <a:latin typeface="+mn-lt"/>
              </a:rPr>
            </a:br>
            <a:r>
              <a:rPr lang="cs-CZ" sz="1600" dirty="0">
                <a:solidFill>
                  <a:schemeClr val="tx2">
                    <a:lumMod val="50000"/>
                  </a:schemeClr>
                </a:solidFill>
                <a:latin typeface="+mn-lt"/>
              </a:rPr>
              <a:t>v rodinných domech.</a:t>
            </a:r>
          </a:p>
          <a:p>
            <a:pPr marL="182563" indent="-182563" algn="just">
              <a:buFont typeface="Arial" pitchFamily="34" charset="0"/>
              <a:buChar char="•"/>
            </a:pPr>
            <a:endParaRPr lang="cs-CZ" sz="800" dirty="0">
              <a:solidFill>
                <a:schemeClr val="tx2">
                  <a:lumMod val="50000"/>
                </a:schemeClr>
              </a:solidFill>
              <a:latin typeface="+mn-lt"/>
            </a:endParaRPr>
          </a:p>
          <a:p>
            <a:pPr marL="182563" indent="-182563" algn="just">
              <a:buFont typeface="Arial" pitchFamily="34" charset="0"/>
              <a:buChar char="•"/>
            </a:pPr>
            <a:endParaRPr lang="cs-CZ" sz="8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Skoro 4/5 (78 %)  Pražanů se stěhují pouze v rámci v hlavního města. Z ostatních krajů je nejčastěji tím zdrojovým ten Středočeský.</a:t>
            </a:r>
          </a:p>
        </p:txBody>
      </p:sp>
      <p:sp>
        <p:nvSpPr>
          <p:cNvPr id="11" name="TextovéPole 10"/>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sp>
        <p:nvSpPr>
          <p:cNvPr id="12" name="TextovéPole 11"/>
          <p:cNvSpPr txBox="1"/>
          <p:nvPr/>
        </p:nvSpPr>
        <p:spPr>
          <a:xfrm>
            <a:off x="9264352" y="1124744"/>
            <a:ext cx="290343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n=526 (jen ti, co se stěhovali), údaje v %</a:t>
            </a:r>
          </a:p>
        </p:txBody>
      </p:sp>
      <p:pic>
        <p:nvPicPr>
          <p:cNvPr id="4" name="Obrázek 3"/>
          <p:cNvPicPr>
            <a:picLocks noChangeAspect="1"/>
          </p:cNvPicPr>
          <p:nvPr/>
        </p:nvPicPr>
        <p:blipFill>
          <a:blip r:embed="rId2"/>
          <a:stretch>
            <a:fillRect/>
          </a:stretch>
        </p:blipFill>
        <p:spPr>
          <a:xfrm>
            <a:off x="407368" y="1484784"/>
            <a:ext cx="9699577" cy="2993395"/>
          </a:xfrm>
          <a:prstGeom prst="rect">
            <a:avLst/>
          </a:prstGeom>
        </p:spPr>
      </p:pic>
    </p:spTree>
    <p:extLst>
      <p:ext uri="{BB962C8B-B14F-4D97-AF65-F5344CB8AC3E}">
        <p14:creationId xmlns:p14="http://schemas.microsoft.com/office/powerpoint/2010/main" val="2663630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Změna bydliště – zkušenost a motivace</a:t>
            </a:r>
          </a:p>
        </p:txBody>
      </p:sp>
      <p:sp>
        <p:nvSpPr>
          <p:cNvPr id="6" name="Zástupný symbol pro text 5"/>
          <p:cNvSpPr>
            <a:spLocks noGrp="1"/>
          </p:cNvSpPr>
          <p:nvPr>
            <p:ph type="body" idx="1"/>
          </p:nvPr>
        </p:nvSpPr>
        <p:spPr>
          <a:xfrm>
            <a:off x="119336" y="944760"/>
            <a:ext cx="7128792" cy="138499"/>
          </a:xfrm>
        </p:spPr>
        <p:txBody>
          <a:bodyPr/>
          <a:lstStyle/>
          <a:p>
            <a:r>
              <a:rPr lang="cs-CZ" sz="900" b="1" dirty="0"/>
              <a:t>E10. Z JAKÝCH DŮVODŮ JSTE SE PŘESTĚHOVAL/A? ODPOVÍDEJTE PODLE VAŠEHO POSLEDNÍHO STĚHOVÁNÍ.</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44</a:t>
            </a:fld>
            <a:endParaRPr lang="cs-CZ"/>
          </a:p>
        </p:txBody>
      </p:sp>
      <p:sp>
        <p:nvSpPr>
          <p:cNvPr id="7" name="TextovéPole 6"/>
          <p:cNvSpPr txBox="1"/>
          <p:nvPr/>
        </p:nvSpPr>
        <p:spPr>
          <a:xfrm>
            <a:off x="5231904" y="1412776"/>
            <a:ext cx="6696744" cy="2880320"/>
          </a:xfrm>
          <a:prstGeom prst="rect">
            <a:avLst/>
          </a:prstGeom>
          <a:noFill/>
        </p:spPr>
        <p:txBody>
          <a:bodyPr wrap="square" rtlCol="0">
            <a:noAutofit/>
          </a:bodyPr>
          <a:lstStyle/>
          <a:p>
            <a:pPr marL="182563" indent="-182563" algn="just">
              <a:buFont typeface="Arial" pitchFamily="34" charset="0"/>
              <a:buChar char="•"/>
            </a:pPr>
            <a:endParaRPr lang="cs-CZ" sz="8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V kontextu s nedávným snížením rezidenční mobility Pražanů stojí za pozornost, že v současné, převážně nepříznivé situaci nabývá na intenzitě stěhování z nějakého vynuceného důvodu (nemožnost přetrvávat, finance) a naopak se zdá, že mladí lidé odkládají opouštění rodičovského hnízda a lidé se méně přesouvají za zaměstnáním.  To všechno jsou průvodní znaky typické pro období ekonomických recesí.</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p:txBody>
      </p:sp>
      <p:sp>
        <p:nvSpPr>
          <p:cNvPr id="12" name="TextovéPole 11"/>
          <p:cNvSpPr txBox="1"/>
          <p:nvPr/>
        </p:nvSpPr>
        <p:spPr>
          <a:xfrm>
            <a:off x="9264352" y="965920"/>
            <a:ext cx="290343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n=526 (jen ti, co se stěhovali), údaje v %</a:t>
            </a:r>
          </a:p>
        </p:txBody>
      </p:sp>
      <p:pic>
        <p:nvPicPr>
          <p:cNvPr id="5" name="Obrázek 4"/>
          <p:cNvPicPr>
            <a:picLocks noChangeAspect="1"/>
          </p:cNvPicPr>
          <p:nvPr/>
        </p:nvPicPr>
        <p:blipFill>
          <a:blip r:embed="rId2"/>
          <a:stretch>
            <a:fillRect/>
          </a:stretch>
        </p:blipFill>
        <p:spPr>
          <a:xfrm>
            <a:off x="191344" y="1135323"/>
            <a:ext cx="4554107" cy="4669941"/>
          </a:xfrm>
          <a:prstGeom prst="rect">
            <a:avLst/>
          </a:prstGeom>
        </p:spPr>
      </p:pic>
    </p:spTree>
    <p:extLst>
      <p:ext uri="{BB962C8B-B14F-4D97-AF65-F5344CB8AC3E}">
        <p14:creationId xmlns:p14="http://schemas.microsoft.com/office/powerpoint/2010/main" val="2243199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Změna bydliště – budoucí vývoj</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45</a:t>
            </a:fld>
            <a:endParaRPr lang="cs-CZ"/>
          </a:p>
        </p:txBody>
      </p:sp>
      <p:sp>
        <p:nvSpPr>
          <p:cNvPr id="11" name="TextovéPole 10"/>
          <p:cNvSpPr txBox="1"/>
          <p:nvPr/>
        </p:nvSpPr>
        <p:spPr>
          <a:xfrm>
            <a:off x="4165130" y="1340768"/>
            <a:ext cx="7907534" cy="3549552"/>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Zatímco v nedávné době se mobilita Pražanů mírně utlumila, tak pohled na plány obyvatel indikují, že v horizontu 5 let se poměrně významně přiklánějí k tomu, že změní bydliště.</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Těch, kdo jsou přesvědčeni, že změní bydliště je nyní více než dvojnásobek v porovnání se situací před 2 lety!</a:t>
            </a:r>
          </a:p>
          <a:p>
            <a:pPr marL="182563" indent="-182563" algn="just">
              <a:buFont typeface="Arial" pitchFamily="34" charset="0"/>
              <a:buChar char="•"/>
            </a:pPr>
            <a:endParaRPr lang="cs-CZ" sz="1600" i="1" dirty="0">
              <a:solidFill>
                <a:schemeClr val="accent6">
                  <a:lumMod val="60000"/>
                  <a:lumOff val="40000"/>
                </a:schemeClr>
              </a:solidFill>
              <a:latin typeface="+mn-lt"/>
            </a:endParaRPr>
          </a:p>
          <a:p>
            <a:pPr marL="182563" indent="-182563" algn="just">
              <a:buFont typeface="Arial" pitchFamily="34" charset="0"/>
              <a:buChar char="•"/>
            </a:pPr>
            <a:r>
              <a:rPr lang="cs-CZ" sz="1600" i="1" dirty="0">
                <a:solidFill>
                  <a:schemeClr val="accent6">
                    <a:lumMod val="60000"/>
                    <a:lumOff val="40000"/>
                  </a:schemeClr>
                </a:solidFill>
                <a:latin typeface="+mn-lt"/>
              </a:rPr>
              <a:t>O okolnostech a důvodech tohoto zvratu můžeme prozatím jen spekulovat, ale pravděpodobně se jedná o kombinaci 2 faktorů: akumulovaná potřeba zlepšit svoji bytovou situaci po období nejistoty/recese, kterou obvykle chceme s lepšími ekonomickými vyhlídkami více řešit (vč. mladých zakládajících nové domácnosti) a reakce na novou realitu (drahé bydlení a energie), kdy si uvědomujeme, že stávající situace je perspektivně obtížně únosná a potřebujeme se uskromnit. Této okolnosti napovídá právě větší odhodlání ke stěhování mezi tzv. </a:t>
            </a:r>
            <a:r>
              <a:rPr lang="cs-CZ" sz="1600" i="1" dirty="0" err="1">
                <a:solidFill>
                  <a:schemeClr val="accent6">
                    <a:lumMod val="60000"/>
                    <a:lumOff val="40000"/>
                  </a:schemeClr>
                </a:solidFill>
                <a:latin typeface="+mn-lt"/>
              </a:rPr>
              <a:t>empty</a:t>
            </a:r>
            <a:r>
              <a:rPr lang="cs-CZ" sz="1600" i="1" dirty="0">
                <a:solidFill>
                  <a:schemeClr val="accent6">
                    <a:lumMod val="60000"/>
                    <a:lumOff val="40000"/>
                  </a:schemeClr>
                </a:solidFill>
                <a:latin typeface="+mn-lt"/>
              </a:rPr>
              <a:t> </a:t>
            </a:r>
            <a:r>
              <a:rPr lang="cs-CZ" sz="1600" i="1" dirty="0" err="1">
                <a:solidFill>
                  <a:schemeClr val="accent6">
                    <a:lumMod val="60000"/>
                    <a:lumOff val="40000"/>
                  </a:schemeClr>
                </a:solidFill>
                <a:latin typeface="+mn-lt"/>
              </a:rPr>
              <a:t>nesters</a:t>
            </a:r>
            <a:r>
              <a:rPr lang="cs-CZ" sz="1600" i="1" dirty="0">
                <a:solidFill>
                  <a:schemeClr val="accent6">
                    <a:lumMod val="60000"/>
                    <a:lumOff val="40000"/>
                  </a:schemeClr>
                </a:solidFill>
                <a:latin typeface="+mn-lt"/>
              </a:rPr>
              <a:t> a seniory, jimž dochází, že nepotřebují tolik místa a změnou bydlení mohou významně uspořit.</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p:txBody>
      </p:sp>
      <p:sp>
        <p:nvSpPr>
          <p:cNvPr id="12" name="Zástupný symbol pro text 5"/>
          <p:cNvSpPr>
            <a:spLocks noGrp="1"/>
          </p:cNvSpPr>
          <p:nvPr>
            <p:ph type="body" idx="1"/>
          </p:nvPr>
        </p:nvSpPr>
        <p:spPr>
          <a:xfrm>
            <a:off x="119336" y="944760"/>
            <a:ext cx="7128792" cy="138499"/>
          </a:xfrm>
        </p:spPr>
        <p:txBody>
          <a:bodyPr/>
          <a:lstStyle/>
          <a:p>
            <a:r>
              <a:rPr lang="cs-CZ" sz="900" b="1" dirty="0"/>
              <a:t>E12.  PLÁNUJETE SE V HORIZONTU PŘÍŠTÍCH 5 LET STĚHOVAT?</a:t>
            </a:r>
          </a:p>
        </p:txBody>
      </p:sp>
      <p:sp>
        <p:nvSpPr>
          <p:cNvPr id="15" name="TextovéPole 14"/>
          <p:cNvSpPr txBox="1"/>
          <p:nvPr/>
        </p:nvSpPr>
        <p:spPr>
          <a:xfrm>
            <a:off x="10320000" y="944760"/>
            <a:ext cx="1823318" cy="3693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a:p>
            <a:pPr algn="r"/>
            <a:r>
              <a:rPr lang="cs-CZ" sz="900" i="1" dirty="0">
                <a:solidFill>
                  <a:schemeClr val="accent6">
                    <a:lumMod val="60000"/>
                    <a:lumOff val="40000"/>
                  </a:schemeClr>
                </a:solidFill>
                <a:latin typeface="Calibri" panose="020F0502020204030204" pitchFamily="34" charset="0"/>
                <a:cs typeface="Calibri" panose="020F0502020204030204" pitchFamily="34" charset="0"/>
              </a:rPr>
              <a:t>Hypotézy označeny tímto fontem</a:t>
            </a:r>
          </a:p>
        </p:txBody>
      </p:sp>
      <p:pic>
        <p:nvPicPr>
          <p:cNvPr id="4" name="Obrázek 3"/>
          <p:cNvPicPr>
            <a:picLocks noChangeAspect="1"/>
          </p:cNvPicPr>
          <p:nvPr/>
        </p:nvPicPr>
        <p:blipFill>
          <a:blip r:embed="rId2"/>
          <a:stretch>
            <a:fillRect/>
          </a:stretch>
        </p:blipFill>
        <p:spPr>
          <a:xfrm>
            <a:off x="240000" y="1175592"/>
            <a:ext cx="3901778" cy="2225233"/>
          </a:xfrm>
          <a:prstGeom prst="rect">
            <a:avLst/>
          </a:prstGeom>
        </p:spPr>
      </p:pic>
      <p:pic>
        <p:nvPicPr>
          <p:cNvPr id="5" name="Obrázek 4"/>
          <p:cNvPicPr>
            <a:picLocks noChangeAspect="1"/>
          </p:cNvPicPr>
          <p:nvPr/>
        </p:nvPicPr>
        <p:blipFill>
          <a:blip r:embed="rId3"/>
          <a:stretch>
            <a:fillRect/>
          </a:stretch>
        </p:blipFill>
        <p:spPr>
          <a:xfrm>
            <a:off x="551384" y="3573016"/>
            <a:ext cx="2889754" cy="2743438"/>
          </a:xfrm>
          <a:prstGeom prst="rect">
            <a:avLst/>
          </a:prstGeom>
        </p:spPr>
      </p:pic>
    </p:spTree>
    <p:extLst>
      <p:ext uri="{BB962C8B-B14F-4D97-AF65-F5344CB8AC3E}">
        <p14:creationId xmlns:p14="http://schemas.microsoft.com/office/powerpoint/2010/main" val="3265472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idx="1"/>
          </p:nvPr>
        </p:nvSpPr>
        <p:spPr>
          <a:xfrm>
            <a:off x="8904312" y="2348880"/>
            <a:ext cx="2664296" cy="2808312"/>
          </a:xfrm>
        </p:spPr>
        <p:txBody>
          <a:bodyPr/>
          <a:lstStyle/>
          <a:p>
            <a:r>
              <a:rPr lang="cs-CZ" b="1" dirty="0"/>
              <a:t>Volnočasové aktivity</a:t>
            </a:r>
          </a:p>
        </p:txBody>
      </p:sp>
    </p:spTree>
    <p:extLst>
      <p:ext uri="{BB962C8B-B14F-4D97-AF65-F5344CB8AC3E}">
        <p14:creationId xmlns:p14="http://schemas.microsoft.com/office/powerpoint/2010/main" val="126301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Zájem  o volnočasové aktivity</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47</a:t>
            </a:fld>
            <a:endParaRPr lang="cs-CZ"/>
          </a:p>
        </p:txBody>
      </p:sp>
      <p:sp>
        <p:nvSpPr>
          <p:cNvPr id="7" name="TextovéPole 6"/>
          <p:cNvSpPr txBox="1"/>
          <p:nvPr/>
        </p:nvSpPr>
        <p:spPr>
          <a:xfrm>
            <a:off x="479376" y="4797152"/>
            <a:ext cx="11305256" cy="1944218"/>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Internet je mezi volnočasovými nejen hodně zastoupen, ale konzumuje současně velkou porci volného času Pražanů. „Vyhrává“ </a:t>
            </a:r>
            <a:br>
              <a:rPr lang="cs-CZ" sz="1600" dirty="0">
                <a:solidFill>
                  <a:schemeClr val="tx2">
                    <a:lumMod val="50000"/>
                  </a:schemeClr>
                </a:solidFill>
                <a:latin typeface="+mn-lt"/>
              </a:rPr>
            </a:br>
            <a:r>
              <a:rPr lang="cs-CZ" sz="1600" dirty="0">
                <a:solidFill>
                  <a:schemeClr val="tx2">
                    <a:lumMod val="50000"/>
                  </a:schemeClr>
                </a:solidFill>
                <a:latin typeface="+mn-lt"/>
              </a:rPr>
              <a:t>v tomto ohledu s jasným náskokem před vším ostatním.</a:t>
            </a:r>
          </a:p>
          <a:p>
            <a:pPr marL="182563" indent="-182563" algn="just">
              <a:buFont typeface="Arial" pitchFamily="34" charset="0"/>
              <a:buChar char="•"/>
            </a:pPr>
            <a:r>
              <a:rPr lang="cs-CZ" sz="1600" dirty="0">
                <a:solidFill>
                  <a:schemeClr val="tx2">
                    <a:lumMod val="50000"/>
                  </a:schemeClr>
                </a:solidFill>
                <a:latin typeface="+mn-lt"/>
              </a:rPr>
              <a:t>Není ale bez zajímavosti, že při pohledu na tuto sadu činností pozorujeme nenápadný odklon od online světa zpátky k aktivitám tradičním „</a:t>
            </a:r>
            <a:r>
              <a:rPr lang="cs-CZ" sz="1600" dirty="0" err="1">
                <a:solidFill>
                  <a:schemeClr val="tx2">
                    <a:lumMod val="50000"/>
                  </a:schemeClr>
                </a:solidFill>
                <a:latin typeface="+mn-lt"/>
              </a:rPr>
              <a:t>offlineovým</a:t>
            </a:r>
            <a:r>
              <a:rPr lang="cs-CZ" sz="1600" dirty="0">
                <a:solidFill>
                  <a:schemeClr val="tx2">
                    <a:lumMod val="50000"/>
                  </a:schemeClr>
                </a:solidFill>
                <a:latin typeface="+mn-lt"/>
              </a:rPr>
              <a:t>“.</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TV a tištěná média zůstávají doménou seniorů, surfování na netu přitahuje spíše mladší populaci do 40 let. Ke klasické četbě nacházejí cestu lidé mladší 30 let. Online časopisy si více oblíbili muži.</a:t>
            </a:r>
          </a:p>
        </p:txBody>
      </p:sp>
      <p:sp>
        <p:nvSpPr>
          <p:cNvPr id="11" name="Zástupný symbol pro text 5"/>
          <p:cNvSpPr>
            <a:spLocks noGrp="1"/>
          </p:cNvSpPr>
          <p:nvPr>
            <p:ph type="body" idx="1"/>
          </p:nvPr>
        </p:nvSpPr>
        <p:spPr>
          <a:xfrm>
            <a:off x="119336" y="944760"/>
            <a:ext cx="7128792" cy="138499"/>
          </a:xfrm>
        </p:spPr>
        <p:txBody>
          <a:bodyPr/>
          <a:lstStyle/>
          <a:p>
            <a:r>
              <a:rPr lang="cs-CZ" sz="900" b="1" dirty="0"/>
              <a:t>G1. JAK ČASTO JSTE SE VE SVÉM VOLNÉM ČASE VĚNOVAL/A NÁSLEDUJÍCÍM AKTIVITÁM V PRŮBĚHU POSLEDNÍCH 12 MĚSÍCŮ?</a:t>
            </a:r>
            <a:endParaRPr lang="cs-CZ" sz="900" dirty="0"/>
          </a:p>
        </p:txBody>
      </p:sp>
      <p:sp>
        <p:nvSpPr>
          <p:cNvPr id="12" name="TextovéPole 11"/>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6" name="Obrázek 5"/>
          <p:cNvPicPr>
            <a:picLocks noChangeAspect="1"/>
          </p:cNvPicPr>
          <p:nvPr/>
        </p:nvPicPr>
        <p:blipFill>
          <a:blip r:embed="rId2"/>
          <a:stretch>
            <a:fillRect/>
          </a:stretch>
        </p:blipFill>
        <p:spPr>
          <a:xfrm>
            <a:off x="191344" y="1210898"/>
            <a:ext cx="8224217" cy="3298222"/>
          </a:xfrm>
          <a:prstGeom prst="rect">
            <a:avLst/>
          </a:prstGeom>
        </p:spPr>
      </p:pic>
    </p:spTree>
    <p:extLst>
      <p:ext uri="{BB962C8B-B14F-4D97-AF65-F5344CB8AC3E}">
        <p14:creationId xmlns:p14="http://schemas.microsoft.com/office/powerpoint/2010/main" val="1048480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Zájem  o volnočasové aktivity</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48</a:t>
            </a:fld>
            <a:endParaRPr lang="cs-CZ"/>
          </a:p>
        </p:txBody>
      </p:sp>
      <p:sp>
        <p:nvSpPr>
          <p:cNvPr id="7" name="TextovéPole 6"/>
          <p:cNvSpPr txBox="1"/>
          <p:nvPr/>
        </p:nvSpPr>
        <p:spPr>
          <a:xfrm>
            <a:off x="6816080" y="1346161"/>
            <a:ext cx="5256584" cy="4985634"/>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Pořadí oblíbenosti volnočasových aktivit zůstává identické. Největší přízni se opakovaně těší procházky a sportování (ačkoliv 1/4 Pražanů nesportuje vůbec). Sportování vyhledávají především mladší lidé z dobře zajištěných domácností. Procházky jsou zejména oblíbené mezi seniory.</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Návštěvy kulturních akcí i filmových projekcí zůstávají, i přes pokles obav z covidu, poměrně zřídka provozovanými aktivitami.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Jen malá část Pražanů (1/3) se někdy vůbec věnovala dvěma z dotazovaných činností – vlastní umělecké činnosti (oblíbené spíše mezi mladými lidmi, ale pro zajímavost také mezi cyklisty) a dobrovolnictví (jemuž se věnují častěji lidé do 30 let, studenti a také četněji muži).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en-US"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b="1" dirty="0">
              <a:solidFill>
                <a:schemeClr val="tx2">
                  <a:lumMod val="50000"/>
                </a:schemeClr>
              </a:solidFill>
              <a:latin typeface="+mn-lt"/>
            </a:endParaRPr>
          </a:p>
        </p:txBody>
      </p:sp>
      <p:sp>
        <p:nvSpPr>
          <p:cNvPr id="10" name="Zástupný symbol pro text 5"/>
          <p:cNvSpPr>
            <a:spLocks noGrp="1"/>
          </p:cNvSpPr>
          <p:nvPr>
            <p:ph type="body" idx="1"/>
          </p:nvPr>
        </p:nvSpPr>
        <p:spPr>
          <a:xfrm>
            <a:off x="119336" y="944760"/>
            <a:ext cx="7128792" cy="138499"/>
          </a:xfrm>
        </p:spPr>
        <p:txBody>
          <a:bodyPr/>
          <a:lstStyle/>
          <a:p>
            <a:r>
              <a:rPr lang="cs-CZ" sz="900" b="1" dirty="0"/>
              <a:t>G2. JAK ČASTO JSTE SE VE SVÉM VOLNÉM ČASE VĚNOVAL/A NÁSLEDUJÍCÍM AKTIVITÁM V PRŮBĚHU POSLEDNÍCH 12 MĚSÍCŮ?</a:t>
            </a:r>
            <a:endParaRPr lang="cs-CZ" sz="900" dirty="0"/>
          </a:p>
        </p:txBody>
      </p:sp>
      <p:sp>
        <p:nvSpPr>
          <p:cNvPr id="11" name="TextovéPole 10"/>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4" name="Obrázek 3"/>
          <p:cNvPicPr>
            <a:picLocks noChangeAspect="1"/>
          </p:cNvPicPr>
          <p:nvPr/>
        </p:nvPicPr>
        <p:blipFill>
          <a:blip r:embed="rId2"/>
          <a:stretch>
            <a:fillRect/>
          </a:stretch>
        </p:blipFill>
        <p:spPr>
          <a:xfrm>
            <a:off x="298891" y="1190876"/>
            <a:ext cx="6517189" cy="5499069"/>
          </a:xfrm>
          <a:prstGeom prst="rect">
            <a:avLst/>
          </a:prstGeom>
        </p:spPr>
      </p:pic>
    </p:spTree>
    <p:extLst>
      <p:ext uri="{BB962C8B-B14F-4D97-AF65-F5344CB8AC3E}">
        <p14:creationId xmlns:p14="http://schemas.microsoft.com/office/powerpoint/2010/main" val="1117411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Zájem  o volnočasové aktivity</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49</a:t>
            </a:fld>
            <a:endParaRPr lang="cs-CZ"/>
          </a:p>
        </p:txBody>
      </p:sp>
      <p:sp>
        <p:nvSpPr>
          <p:cNvPr id="7" name="TextovéPole 6"/>
          <p:cNvSpPr txBox="1"/>
          <p:nvPr/>
        </p:nvSpPr>
        <p:spPr>
          <a:xfrm>
            <a:off x="5014853" y="1437854"/>
            <a:ext cx="7057811" cy="2180370"/>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Segment „hobby a chalupa“ je silněji zastoupen v nejstarších generacích, ale </a:t>
            </a:r>
            <a:br>
              <a:rPr lang="cs-CZ" sz="1600" dirty="0">
                <a:solidFill>
                  <a:schemeClr val="tx2">
                    <a:lumMod val="50000"/>
                  </a:schemeClr>
                </a:solidFill>
                <a:latin typeface="+mn-lt"/>
              </a:rPr>
            </a:br>
            <a:r>
              <a:rPr lang="cs-CZ" sz="1600" dirty="0">
                <a:solidFill>
                  <a:schemeClr val="tx2">
                    <a:lumMod val="50000"/>
                  </a:schemeClr>
                </a:solidFill>
                <a:latin typeface="+mn-lt"/>
              </a:rPr>
              <a:t>v menší míře i u nejmladších. </a:t>
            </a:r>
          </a:p>
          <a:p>
            <a:pPr marL="182563" indent="-182563" algn="just">
              <a:buFont typeface="Arial" pitchFamily="34" charset="0"/>
              <a:buChar char="•"/>
            </a:pPr>
            <a:r>
              <a:rPr lang="cs-CZ" sz="1600" dirty="0">
                <a:solidFill>
                  <a:schemeClr val="tx2">
                    <a:lumMod val="50000"/>
                  </a:schemeClr>
                </a:solidFill>
                <a:latin typeface="+mn-lt"/>
              </a:rPr>
              <a:t>„Přátelé a restaurace“ jsou typické spíše pro mladší a také osoby s nižším vzděláním.</a:t>
            </a:r>
          </a:p>
          <a:p>
            <a:pPr marL="182563" indent="-182563" algn="just">
              <a:buFont typeface="Arial" pitchFamily="34" charset="0"/>
              <a:buChar char="•"/>
            </a:pPr>
            <a:r>
              <a:rPr lang="cs-CZ" sz="1600" dirty="0">
                <a:solidFill>
                  <a:schemeClr val="tx2">
                    <a:lumMod val="50000"/>
                  </a:schemeClr>
                </a:solidFill>
                <a:latin typeface="+mn-lt"/>
              </a:rPr>
              <a:t>Je zajímavé, že aktivní lidé, zapojení do místních komunit jsou velmi často nevyhranění – tedy mají mnoho různých aktivit. </a:t>
            </a:r>
          </a:p>
          <a:p>
            <a:pPr marL="182563" indent="-182563" algn="just">
              <a:buFont typeface="Arial" pitchFamily="34" charset="0"/>
              <a:buChar char="•"/>
            </a:pPr>
            <a:endParaRPr lang="cs-CZ" sz="1600" dirty="0">
              <a:solidFill>
                <a:schemeClr val="tx2">
                  <a:lumMod val="50000"/>
                </a:schemeClr>
              </a:solidFill>
              <a:latin typeface="+mn-lt"/>
            </a:endParaRPr>
          </a:p>
          <a:p>
            <a:pPr algn="just"/>
            <a:r>
              <a:rPr lang="cs-CZ" sz="1200" i="1" dirty="0">
                <a:solidFill>
                  <a:schemeClr val="tx2">
                    <a:lumMod val="50000"/>
                  </a:schemeClr>
                </a:solidFill>
                <a:latin typeface="+mn-lt"/>
              </a:rPr>
              <a:t>Porovnání s rokem 2020 v tomto případě není možné, protože se jedná o „</a:t>
            </a:r>
            <a:r>
              <a:rPr lang="cs-CZ" sz="1200" i="1" dirty="0" err="1">
                <a:solidFill>
                  <a:schemeClr val="tx2">
                    <a:lumMod val="50000"/>
                  </a:schemeClr>
                </a:solidFill>
                <a:latin typeface="+mn-lt"/>
              </a:rPr>
              <a:t>AdHoc</a:t>
            </a:r>
            <a:r>
              <a:rPr lang="cs-CZ" sz="1200" i="1" dirty="0">
                <a:solidFill>
                  <a:schemeClr val="tx2">
                    <a:lumMod val="50000"/>
                  </a:schemeClr>
                </a:solidFill>
                <a:latin typeface="+mn-lt"/>
              </a:rPr>
              <a:t>“ </a:t>
            </a:r>
            <a:r>
              <a:rPr lang="cs-CZ" sz="1200" i="1" dirty="0" err="1">
                <a:solidFill>
                  <a:schemeClr val="tx2">
                    <a:lumMod val="50000"/>
                  </a:schemeClr>
                </a:solidFill>
                <a:latin typeface="+mn-lt"/>
              </a:rPr>
              <a:t>clusterovou</a:t>
            </a:r>
            <a:r>
              <a:rPr lang="cs-CZ" sz="1200" i="1" dirty="0">
                <a:solidFill>
                  <a:schemeClr val="tx2">
                    <a:lumMod val="50000"/>
                  </a:schemeClr>
                </a:solidFill>
                <a:latin typeface="+mn-lt"/>
              </a:rPr>
              <a:t> analýzu vycházející pokaždé z aktuálních dat. </a:t>
            </a:r>
          </a:p>
          <a:p>
            <a:pPr algn="just"/>
            <a:endParaRPr lang="cs-CZ" sz="1600" dirty="0">
              <a:solidFill>
                <a:schemeClr val="tx2">
                  <a:lumMod val="50000"/>
                </a:schemeClr>
              </a:solidFill>
              <a:latin typeface="+mn-lt"/>
            </a:endParaRPr>
          </a:p>
          <a:p>
            <a:pPr marL="182563" indent="-182563" algn="just">
              <a:buFont typeface="Arial" pitchFamily="34" charset="0"/>
              <a:buChar char="•"/>
            </a:pPr>
            <a:endParaRPr lang="cs-CZ" sz="1600" b="1" dirty="0">
              <a:solidFill>
                <a:schemeClr val="tx2">
                  <a:lumMod val="50000"/>
                </a:schemeClr>
              </a:solidFill>
              <a:latin typeface="+mn-lt"/>
            </a:endParaRPr>
          </a:p>
        </p:txBody>
      </p:sp>
      <p:sp>
        <p:nvSpPr>
          <p:cNvPr id="11" name="Zástupný symbol pro text 5"/>
          <p:cNvSpPr>
            <a:spLocks noGrp="1"/>
          </p:cNvSpPr>
          <p:nvPr>
            <p:ph type="body" idx="1"/>
          </p:nvPr>
        </p:nvSpPr>
        <p:spPr>
          <a:xfrm>
            <a:off x="119336" y="944760"/>
            <a:ext cx="7128792" cy="138499"/>
          </a:xfrm>
        </p:spPr>
        <p:txBody>
          <a:bodyPr/>
          <a:lstStyle/>
          <a:p>
            <a:r>
              <a:rPr lang="cs-CZ" sz="900" b="1" dirty="0"/>
              <a:t>G2. JAK ČASTO JSTE SE VE SVÉM VOLNÉM ČASE VĚNOVAL/A NÁSLEDUJÍCÍM AKTIVITÁM V PRŮBĚHU POSLEDNÍCH 12 MĚSÍCŮ?</a:t>
            </a:r>
            <a:endParaRPr lang="cs-CZ" sz="900" dirty="0"/>
          </a:p>
        </p:txBody>
      </p:sp>
      <p:sp>
        <p:nvSpPr>
          <p:cNvPr id="12" name="TextovéPole 11"/>
          <p:cNvSpPr txBox="1"/>
          <p:nvPr/>
        </p:nvSpPr>
        <p:spPr>
          <a:xfrm>
            <a:off x="10320000" y="90872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8" name="Obrázek 7"/>
          <p:cNvPicPr>
            <a:picLocks noChangeAspect="1"/>
          </p:cNvPicPr>
          <p:nvPr/>
        </p:nvPicPr>
        <p:blipFill>
          <a:blip r:embed="rId2"/>
          <a:stretch>
            <a:fillRect/>
          </a:stretch>
        </p:blipFill>
        <p:spPr>
          <a:xfrm>
            <a:off x="119336" y="1196752"/>
            <a:ext cx="4730906" cy="2426418"/>
          </a:xfrm>
          <a:prstGeom prst="rect">
            <a:avLst/>
          </a:prstGeom>
        </p:spPr>
      </p:pic>
      <p:pic>
        <p:nvPicPr>
          <p:cNvPr id="10" name="Obrázek 9"/>
          <p:cNvPicPr>
            <a:picLocks noChangeAspect="1"/>
          </p:cNvPicPr>
          <p:nvPr/>
        </p:nvPicPr>
        <p:blipFill>
          <a:blip r:embed="rId3"/>
          <a:stretch>
            <a:fillRect/>
          </a:stretch>
        </p:blipFill>
        <p:spPr>
          <a:xfrm>
            <a:off x="240000" y="4005064"/>
            <a:ext cx="7571888" cy="2511770"/>
          </a:xfrm>
          <a:prstGeom prst="rect">
            <a:avLst/>
          </a:prstGeom>
        </p:spPr>
      </p:pic>
    </p:spTree>
    <p:extLst>
      <p:ext uri="{BB962C8B-B14F-4D97-AF65-F5344CB8AC3E}">
        <p14:creationId xmlns:p14="http://schemas.microsoft.com/office/powerpoint/2010/main" val="3204941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tx2">
                    <a:lumMod val="50000"/>
                  </a:schemeClr>
                </a:solidFill>
              </a:rPr>
              <a:t>Struktura vzorku </a:t>
            </a:r>
            <a:r>
              <a:rPr lang="cs-CZ" dirty="0" smtClean="0">
                <a:solidFill>
                  <a:schemeClr val="tx2">
                    <a:lumMod val="50000"/>
                  </a:schemeClr>
                </a:solidFill>
              </a:rPr>
              <a:t>dle MČ</a:t>
            </a:r>
            <a:endParaRPr lang="cs-CZ" dirty="0">
              <a:solidFill>
                <a:schemeClr val="tx2">
                  <a:lumMod val="50000"/>
                </a:schemeClr>
              </a:solidFill>
            </a:endParaRP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5</a:t>
            </a:fld>
            <a:endParaRPr lang="cs-CZ"/>
          </a:p>
        </p:txBody>
      </p:sp>
      <p:graphicFrame>
        <p:nvGraphicFramePr>
          <p:cNvPr id="7" name="Tabulka 6"/>
          <p:cNvGraphicFramePr>
            <a:graphicFrameLocks noGrp="1"/>
          </p:cNvGraphicFramePr>
          <p:nvPr>
            <p:extLst/>
          </p:nvPr>
        </p:nvGraphicFramePr>
        <p:xfrm>
          <a:off x="119336" y="1052736"/>
          <a:ext cx="5832648" cy="4583246"/>
        </p:xfrm>
        <a:graphic>
          <a:graphicData uri="http://schemas.openxmlformats.org/drawingml/2006/table">
            <a:tbl>
              <a:tblPr>
                <a:tableStyleId>{2D5ABB26-0587-4C30-8999-92F81FD0307C}</a:tableStyleId>
              </a:tblPr>
              <a:tblGrid>
                <a:gridCol w="1327021"/>
                <a:gridCol w="630663"/>
                <a:gridCol w="630663"/>
                <a:gridCol w="630663"/>
                <a:gridCol w="1330305"/>
                <a:gridCol w="630663"/>
                <a:gridCol w="652670"/>
              </a:tblGrid>
              <a:tr h="206021">
                <a:tc>
                  <a:txBody>
                    <a:bodyPr/>
                    <a:lstStyle/>
                    <a:p>
                      <a:pPr algn="l" rtl="0" fontAlgn="b"/>
                      <a:r>
                        <a:rPr lang="cs-CZ" sz="900" u="none" strike="noStrike" dirty="0">
                          <a:effectLst/>
                          <a:latin typeface="Calibri" panose="020F0502020204030204" pitchFamily="34" charset="0"/>
                          <a:cs typeface="Calibri" panose="020F0502020204030204" pitchFamily="34" charset="0"/>
                        </a:rPr>
                        <a:t>MČ</a:t>
                      </a:r>
                      <a:endParaRPr lang="cs-CZ" sz="900" b="0" i="0" u="none" strike="noStrike" dirty="0">
                        <a:solidFill>
                          <a:srgbClr val="595959"/>
                        </a:solidFill>
                        <a:effectLst/>
                        <a:latin typeface="Calibri" panose="020F0502020204030204" pitchFamily="34" charset="0"/>
                        <a:cs typeface="Calibri" panose="020F0502020204030204" pitchFamily="34" charset="0"/>
                      </a:endParaRPr>
                    </a:p>
                  </a:txBody>
                  <a:tcPr marL="6913" marR="6913" marT="6913"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cs-CZ" sz="900" u="none" strike="noStrike" dirty="0">
                          <a:effectLst/>
                          <a:latin typeface="Calibri" panose="020F0502020204030204" pitchFamily="34" charset="0"/>
                          <a:cs typeface="Calibri" panose="020F0502020204030204" pitchFamily="34" charset="0"/>
                        </a:rPr>
                        <a:t>ZÁKLADNÍ SOUBOR</a:t>
                      </a:r>
                      <a:endParaRPr lang="cs-CZ" sz="900" b="0" i="0" u="none" strike="noStrike" dirty="0">
                        <a:solidFill>
                          <a:srgbClr val="595959"/>
                        </a:solidFill>
                        <a:effectLst/>
                        <a:latin typeface="Calibri" panose="020F0502020204030204" pitchFamily="34" charset="0"/>
                        <a:cs typeface="Calibri" panose="020F0502020204030204" pitchFamily="34" charset="0"/>
                      </a:endParaRP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cs-CZ" sz="900" u="none" strike="noStrike" dirty="0">
                          <a:effectLst/>
                          <a:latin typeface="Calibri" panose="020F0502020204030204" pitchFamily="34" charset="0"/>
                          <a:cs typeface="Calibri" panose="020F0502020204030204" pitchFamily="34" charset="0"/>
                        </a:rPr>
                        <a:t>VÝBĚROVÝ SOUBOR</a:t>
                      </a:r>
                      <a:endParaRPr lang="cs-CZ" sz="900" b="0" i="0" u="none" strike="noStrike" dirty="0">
                        <a:solidFill>
                          <a:srgbClr val="595959"/>
                        </a:solidFill>
                        <a:effectLst/>
                        <a:latin typeface="Calibri" panose="020F0502020204030204" pitchFamily="34" charset="0"/>
                        <a:cs typeface="Calibri" panose="020F0502020204030204" pitchFamily="34" charset="0"/>
                      </a:endParaRPr>
                    </a:p>
                  </a:txBody>
                  <a:tcPr marL="6913" marR="6913" marT="6913"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rtl="0" fontAlgn="ct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cs-CZ" sz="900" u="none" strike="noStrike" dirty="0">
                          <a:effectLst/>
                          <a:latin typeface="Calibri" panose="020F0502020204030204" pitchFamily="34" charset="0"/>
                          <a:cs typeface="Calibri" panose="020F0502020204030204" pitchFamily="34" charset="0"/>
                        </a:rPr>
                        <a:t>MČ</a:t>
                      </a:r>
                      <a:endParaRPr lang="cs-CZ" sz="900" b="0" i="0" u="none" strike="noStrike" dirty="0">
                        <a:solidFill>
                          <a:srgbClr val="595959"/>
                        </a:solidFill>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cs-CZ" sz="900" u="none" strike="noStrike" dirty="0">
                          <a:effectLst/>
                          <a:latin typeface="Calibri" panose="020F0502020204030204" pitchFamily="34" charset="0"/>
                          <a:cs typeface="Calibri" panose="020F0502020204030204" pitchFamily="34" charset="0"/>
                        </a:rPr>
                        <a:t>ZÁKLADNÍ SOUBOR</a:t>
                      </a:r>
                      <a:endParaRPr lang="cs-CZ" sz="900" b="0" i="0" u="none" strike="noStrike" dirty="0">
                        <a:solidFill>
                          <a:srgbClr val="595959"/>
                        </a:solidFill>
                        <a:effectLst/>
                        <a:latin typeface="Calibri" panose="020F0502020204030204" pitchFamily="34" charset="0"/>
                        <a:cs typeface="Calibri" panose="020F0502020204030204" pitchFamily="34" charset="0"/>
                      </a:endParaRP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cs-CZ" sz="900" u="none" strike="noStrike" dirty="0">
                          <a:effectLst/>
                          <a:latin typeface="Calibri" panose="020F0502020204030204" pitchFamily="34" charset="0"/>
                          <a:cs typeface="Calibri" panose="020F0502020204030204" pitchFamily="34" charset="0"/>
                        </a:rPr>
                        <a:t>VÝBĚROVÝ SOUBOR</a:t>
                      </a:r>
                      <a:endParaRPr lang="cs-CZ" sz="900" b="0" i="0" u="none" strike="noStrike" dirty="0">
                        <a:solidFill>
                          <a:srgbClr val="595959"/>
                        </a:solidFill>
                        <a:effectLst/>
                        <a:latin typeface="Calibri" panose="020F0502020204030204" pitchFamily="34" charset="0"/>
                        <a:cs typeface="Calibri" panose="020F0502020204030204" pitchFamily="34" charset="0"/>
                      </a:endParaRPr>
                    </a:p>
                  </a:txBody>
                  <a:tcPr marL="6913" marR="6913" marT="6913"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60000"/>
                        <a:lumOff val="40000"/>
                      </a:schemeClr>
                    </a:solidFill>
                  </a:tcPr>
                </a:tc>
              </a:tr>
              <a:tr h="138269">
                <a:tc>
                  <a:txBody>
                    <a:bodyPr/>
                    <a:lstStyle/>
                    <a:p>
                      <a:pPr algn="l" rtl="0" fontAlgn="t"/>
                      <a:r>
                        <a:rPr lang="cs-CZ" sz="900" u="none" strike="noStrike" dirty="0">
                          <a:effectLst/>
                          <a:latin typeface="Calibri" panose="020F0502020204030204" pitchFamily="34" charset="0"/>
                          <a:cs typeface="Calibri" panose="020F0502020204030204" pitchFamily="34" charset="0"/>
                        </a:rPr>
                        <a:t>MČ Praha 1</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2,5</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2,8</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endParaRPr lang="cs-CZ" sz="900" b="1" i="0" u="none" strike="noStrike" dirty="0">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 14</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3,9</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4,2</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69">
                <a:tc>
                  <a:txBody>
                    <a:bodyPr/>
                    <a:lstStyle/>
                    <a:p>
                      <a:pPr algn="l" rtl="0" fontAlgn="t"/>
                      <a:r>
                        <a:rPr lang="cs-CZ" sz="900" u="none" strike="noStrike">
                          <a:effectLst/>
                          <a:latin typeface="Calibri" panose="020F0502020204030204" pitchFamily="34" charset="0"/>
                          <a:cs typeface="Calibri" panose="020F0502020204030204" pitchFamily="34" charset="0"/>
                        </a:rPr>
                        <a:t>MČ Praha 2</a:t>
                      </a:r>
                      <a:endParaRPr lang="cs-CZ" sz="900" b="0" i="0" u="none" strike="noStrike">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3,9</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3,8</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cs-CZ" sz="900" b="1" i="0" u="none" strike="noStrike">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Praha-Dolní Počernice</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0,2</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0,1</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69">
                <a:tc>
                  <a:txBody>
                    <a:bodyPr/>
                    <a:lstStyle/>
                    <a:p>
                      <a:pPr algn="l" rtl="0" fontAlgn="t"/>
                      <a:r>
                        <a:rPr lang="cs-CZ" sz="900" u="none" strike="noStrike" dirty="0">
                          <a:effectLst/>
                          <a:latin typeface="Calibri" panose="020F0502020204030204" pitchFamily="34" charset="0"/>
                          <a:cs typeface="Calibri" panose="020F0502020204030204" pitchFamily="34" charset="0"/>
                        </a:rPr>
                        <a:t>MČ Praha 3</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5,8</a:t>
                      </a:r>
                      <a:endParaRPr lang="cs-CZ" sz="900" b="0" i="0" u="none" strike="noStrike" dirty="0">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6,0</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endParaRPr lang="cs-CZ" sz="900" b="1" i="0" u="none" strike="noStrike">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dirty="0">
                          <a:effectLst/>
                          <a:latin typeface="Calibri" panose="020F0502020204030204" pitchFamily="34" charset="0"/>
                          <a:cs typeface="Calibri" panose="020F0502020204030204" pitchFamily="34" charset="0"/>
                        </a:rPr>
                        <a:t>MČ Praha 15</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2,4</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2,5</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06021">
                <a:tc>
                  <a:txBody>
                    <a:bodyPr/>
                    <a:lstStyle/>
                    <a:p>
                      <a:pPr algn="l" rtl="0" fontAlgn="t"/>
                      <a:r>
                        <a:rPr lang="cs-CZ" sz="900" u="none" strike="noStrike">
                          <a:effectLst/>
                          <a:latin typeface="Calibri" panose="020F0502020204030204" pitchFamily="34" charset="0"/>
                          <a:cs typeface="Calibri" panose="020F0502020204030204" pitchFamily="34" charset="0"/>
                        </a:rPr>
                        <a:t>MČ Praha 4</a:t>
                      </a:r>
                      <a:endParaRPr lang="cs-CZ" sz="900" b="0" i="0" u="none" strike="noStrike">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10,6</a:t>
                      </a:r>
                      <a:endParaRPr lang="cs-CZ" sz="900" b="0" i="0" u="none" strike="noStrike" dirty="0">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10,6</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cs-CZ" sz="900" b="1" i="0" u="none" strike="noStrike" dirty="0">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Praha-Dolní Měcholupy</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0,2</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0,1</a:t>
                      </a:r>
                      <a:endParaRPr lang="cs-CZ" sz="900" b="0" i="0" u="none" strike="noStrike" dirty="0">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8269">
                <a:tc>
                  <a:txBody>
                    <a:bodyPr/>
                    <a:lstStyle/>
                    <a:p>
                      <a:pPr algn="l" rtl="0" fontAlgn="t"/>
                      <a:r>
                        <a:rPr lang="cs-CZ" sz="900" u="none" strike="noStrike" dirty="0">
                          <a:effectLst/>
                          <a:latin typeface="Calibri" panose="020F0502020204030204" pitchFamily="34" charset="0"/>
                          <a:cs typeface="Calibri" panose="020F0502020204030204" pitchFamily="34" charset="0"/>
                        </a:rPr>
                        <a:t>MČ Praha-Kunratice</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0,7</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0,8</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cs-CZ" sz="900" b="1" i="0" u="none" strike="noStrike">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Praha-Dubeč</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0,3</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0,1</a:t>
                      </a:r>
                      <a:endParaRPr lang="cs-CZ" sz="900" b="0" i="0" u="none" strike="noStrike" dirty="0">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8269">
                <a:tc>
                  <a:txBody>
                    <a:bodyPr/>
                    <a:lstStyle/>
                    <a:p>
                      <a:pPr algn="l" rtl="0" fontAlgn="t"/>
                      <a:r>
                        <a:rPr lang="cs-CZ" sz="900" u="none" strike="noStrike" dirty="0">
                          <a:effectLst/>
                          <a:latin typeface="Calibri" panose="020F0502020204030204" pitchFamily="34" charset="0"/>
                          <a:cs typeface="Calibri" panose="020F0502020204030204" pitchFamily="34" charset="0"/>
                        </a:rPr>
                        <a:t>MČ Praha 5</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6,6</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6,5</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endParaRPr lang="cs-CZ" sz="900" b="1" i="0" u="none" strike="noStrike">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Praha-Petrovice</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0,4</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0,3</a:t>
                      </a:r>
                      <a:endParaRPr lang="cs-CZ" sz="900" b="0" i="0" u="none" strike="noStrike" dirty="0">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8269">
                <a:tc>
                  <a:txBody>
                    <a:bodyPr/>
                    <a:lstStyle/>
                    <a:p>
                      <a:pPr algn="l" rtl="0" fontAlgn="t"/>
                      <a:r>
                        <a:rPr lang="cs-CZ" sz="900" u="none" strike="noStrike" dirty="0">
                          <a:effectLst/>
                          <a:latin typeface="Calibri" panose="020F0502020204030204" pitchFamily="34" charset="0"/>
                          <a:cs typeface="Calibri" panose="020F0502020204030204" pitchFamily="34" charset="0"/>
                        </a:rPr>
                        <a:t>MČ Praha-Slivenec</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0,2</a:t>
                      </a:r>
                      <a:endParaRPr lang="cs-CZ" sz="900" b="0" i="0" u="none" strike="noStrike" dirty="0">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0,3</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endParaRPr lang="cs-CZ" sz="900" b="1" i="0" u="none" strike="noStrike">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Praha-Štěrboholy</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0,2</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0,2</a:t>
                      </a:r>
                      <a:endParaRPr lang="cs-CZ" sz="900" b="0" i="0" u="none" strike="noStrike" dirty="0">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8269">
                <a:tc>
                  <a:txBody>
                    <a:bodyPr/>
                    <a:lstStyle/>
                    <a:p>
                      <a:pPr algn="l" rtl="0" fontAlgn="t"/>
                      <a:r>
                        <a:rPr lang="cs-CZ" sz="900" u="none" strike="noStrike">
                          <a:effectLst/>
                          <a:latin typeface="Calibri" panose="020F0502020204030204" pitchFamily="34" charset="0"/>
                          <a:cs typeface="Calibri" panose="020F0502020204030204" pitchFamily="34" charset="0"/>
                        </a:rPr>
                        <a:t>MČ Praha 6</a:t>
                      </a:r>
                      <a:endParaRPr lang="cs-CZ" sz="900" b="0" i="0" u="none" strike="noStrike">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8,3</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8,1</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cs-CZ" sz="900" b="1" i="0" u="none" strike="noStrike">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 16</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0,7</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0,7</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69">
                <a:tc>
                  <a:txBody>
                    <a:bodyPr/>
                    <a:lstStyle/>
                    <a:p>
                      <a:pPr algn="l" rtl="0" fontAlgn="t"/>
                      <a:r>
                        <a:rPr lang="cs-CZ" sz="900" u="none" strike="noStrike">
                          <a:effectLst/>
                          <a:latin typeface="Calibri" panose="020F0502020204030204" pitchFamily="34" charset="0"/>
                          <a:cs typeface="Calibri" panose="020F0502020204030204" pitchFamily="34" charset="0"/>
                        </a:rPr>
                        <a:t>MČ Praha-Lysolaje</a:t>
                      </a:r>
                      <a:endParaRPr lang="cs-CZ" sz="900" b="0" i="0" u="none" strike="noStrike">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0,1</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0,0</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cs-CZ" sz="900" b="1" i="0" u="none" strike="noStrike" dirty="0">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Praha-Lipence</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0,3</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0,2</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69">
                <a:tc>
                  <a:txBody>
                    <a:bodyPr/>
                    <a:lstStyle/>
                    <a:p>
                      <a:pPr algn="l" rtl="0" fontAlgn="t"/>
                      <a:r>
                        <a:rPr lang="cs-CZ" sz="900" u="none" strike="noStrike">
                          <a:effectLst/>
                          <a:latin typeface="Calibri" panose="020F0502020204030204" pitchFamily="34" charset="0"/>
                          <a:cs typeface="Calibri" panose="020F0502020204030204" pitchFamily="34" charset="0"/>
                        </a:rPr>
                        <a:t>MČ Praha-Nebušice</a:t>
                      </a:r>
                      <a:endParaRPr lang="cs-CZ" sz="900" b="0" i="0" u="none" strike="noStrike">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0,2</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0,2</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cs-CZ" sz="900" b="1" i="0" u="none" strike="noStrike">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Praha-Lochkov</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0,1</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0,0</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69">
                <a:tc>
                  <a:txBody>
                    <a:bodyPr/>
                    <a:lstStyle/>
                    <a:p>
                      <a:pPr algn="l" rtl="0" fontAlgn="t"/>
                      <a:r>
                        <a:rPr lang="cs-CZ" sz="900" u="none" strike="noStrike">
                          <a:effectLst/>
                          <a:latin typeface="Calibri" panose="020F0502020204030204" pitchFamily="34" charset="0"/>
                          <a:cs typeface="Calibri" panose="020F0502020204030204" pitchFamily="34" charset="0"/>
                        </a:rPr>
                        <a:t>MČ Praha-Přední Kopanina</a:t>
                      </a:r>
                      <a:endParaRPr lang="cs-CZ" sz="900" b="0" i="0" u="none" strike="noStrike">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0,1</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0,0</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cs-CZ" sz="900" b="1" i="0" u="none" strike="noStrike" dirty="0">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Praha-Velká Chuchle</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0,2</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0,1</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69">
                <a:tc>
                  <a:txBody>
                    <a:bodyPr/>
                    <a:lstStyle/>
                    <a:p>
                      <a:pPr algn="l" rtl="0" fontAlgn="t"/>
                      <a:r>
                        <a:rPr lang="cs-CZ" sz="900" u="none" strike="noStrike">
                          <a:effectLst/>
                          <a:latin typeface="Calibri" panose="020F0502020204030204" pitchFamily="34" charset="0"/>
                          <a:cs typeface="Calibri" panose="020F0502020204030204" pitchFamily="34" charset="0"/>
                        </a:rPr>
                        <a:t>MČ Praha-Suchdol</a:t>
                      </a:r>
                      <a:endParaRPr lang="cs-CZ" sz="900" b="0" i="0" u="none" strike="noStrike">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0,4</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0,3</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cs-CZ" sz="900" b="1" i="0" u="none" strike="noStrike" dirty="0">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Praha-Zbraslav</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0,6</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0,4</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69">
                <a:tc>
                  <a:txBody>
                    <a:bodyPr/>
                    <a:lstStyle/>
                    <a:p>
                      <a:pPr algn="l" rtl="0" fontAlgn="t"/>
                      <a:r>
                        <a:rPr lang="cs-CZ" sz="900" u="none" strike="noStrike" dirty="0">
                          <a:effectLst/>
                          <a:latin typeface="Calibri" panose="020F0502020204030204" pitchFamily="34" charset="0"/>
                          <a:cs typeface="Calibri" panose="020F0502020204030204" pitchFamily="34" charset="0"/>
                        </a:rPr>
                        <a:t>MČ Praha 7</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3</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2,8</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endParaRPr lang="cs-CZ" sz="900" b="1" i="0" u="none" strike="noStrike">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dirty="0">
                          <a:effectLst/>
                          <a:latin typeface="Calibri" panose="020F0502020204030204" pitchFamily="34" charset="0"/>
                          <a:cs typeface="Calibri" panose="020F0502020204030204" pitchFamily="34" charset="0"/>
                        </a:rPr>
                        <a:t>MČ Praha 17</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1,9</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1,8</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8269">
                <a:tc>
                  <a:txBody>
                    <a:bodyPr/>
                    <a:lstStyle/>
                    <a:p>
                      <a:pPr algn="l" rtl="0" fontAlgn="t"/>
                      <a:r>
                        <a:rPr lang="cs-CZ" sz="900" u="none" strike="noStrike">
                          <a:effectLst/>
                          <a:latin typeface="Calibri" panose="020F0502020204030204" pitchFamily="34" charset="0"/>
                          <a:cs typeface="Calibri" panose="020F0502020204030204" pitchFamily="34" charset="0"/>
                        </a:rPr>
                        <a:t>MČ Praha-Troja</a:t>
                      </a:r>
                      <a:endParaRPr lang="cs-CZ" sz="900" b="0" i="0" u="none" strike="noStrike">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0,1</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0,2</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endParaRPr lang="cs-CZ" sz="900" b="1" i="0" u="none" strike="noStrike">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dirty="0">
                          <a:effectLst/>
                          <a:latin typeface="Calibri" panose="020F0502020204030204" pitchFamily="34" charset="0"/>
                          <a:cs typeface="Calibri" panose="020F0502020204030204" pitchFamily="34" charset="0"/>
                        </a:rPr>
                        <a:t>MČ Praha-Zličín</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0,3</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0,1</a:t>
                      </a:r>
                      <a:endParaRPr lang="cs-CZ" sz="900" b="0" i="0" u="none" strike="noStrike" dirty="0">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8269">
                <a:tc>
                  <a:txBody>
                    <a:bodyPr/>
                    <a:lstStyle/>
                    <a:p>
                      <a:pPr algn="l" rtl="0" fontAlgn="t"/>
                      <a:r>
                        <a:rPr lang="cs-CZ" sz="900" u="none" strike="noStrike">
                          <a:effectLst/>
                          <a:latin typeface="Calibri" panose="020F0502020204030204" pitchFamily="34" charset="0"/>
                          <a:cs typeface="Calibri" panose="020F0502020204030204" pitchFamily="34" charset="0"/>
                        </a:rPr>
                        <a:t>MČ Praha 8</a:t>
                      </a:r>
                      <a:endParaRPr lang="cs-CZ" sz="900" b="0" i="0" u="none" strike="noStrike">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8,3</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8,9</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cs-CZ" sz="900" b="1" i="0" u="none" strike="noStrike" dirty="0">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 18</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1,3</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1,3</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69">
                <a:tc>
                  <a:txBody>
                    <a:bodyPr/>
                    <a:lstStyle/>
                    <a:p>
                      <a:pPr algn="l" rtl="0" fontAlgn="t"/>
                      <a:r>
                        <a:rPr lang="cs-CZ" sz="900" u="none" strike="noStrike">
                          <a:effectLst/>
                          <a:latin typeface="Calibri" panose="020F0502020204030204" pitchFamily="34" charset="0"/>
                          <a:cs typeface="Calibri" panose="020F0502020204030204" pitchFamily="34" charset="0"/>
                        </a:rPr>
                        <a:t>MČ Praha-Březiněves</a:t>
                      </a:r>
                      <a:endParaRPr lang="cs-CZ" sz="900" b="0" i="0" u="none" strike="noStrike">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0,1</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0,2</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cs-CZ" sz="900" b="1" i="0" u="none" strike="noStrike">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Praha-Čakovice</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0,8</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0,7</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69">
                <a:tc>
                  <a:txBody>
                    <a:bodyPr/>
                    <a:lstStyle/>
                    <a:p>
                      <a:pPr algn="l" rtl="0" fontAlgn="t"/>
                      <a:r>
                        <a:rPr lang="cs-CZ" sz="900" u="none" strike="noStrike">
                          <a:effectLst/>
                          <a:latin typeface="Calibri" panose="020F0502020204030204" pitchFamily="34" charset="0"/>
                          <a:cs typeface="Calibri" panose="020F0502020204030204" pitchFamily="34" charset="0"/>
                        </a:rPr>
                        <a:t>MČ Praha-Ďáblice</a:t>
                      </a:r>
                      <a:endParaRPr lang="cs-CZ" sz="900" b="0" i="0" u="none" strike="noStrike">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0,3</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0,1</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cs-CZ" sz="900" b="1" i="0" u="none" strike="noStrike" dirty="0">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dirty="0">
                          <a:effectLst/>
                          <a:latin typeface="Calibri" panose="020F0502020204030204" pitchFamily="34" charset="0"/>
                          <a:cs typeface="Calibri" panose="020F0502020204030204" pitchFamily="34" charset="0"/>
                        </a:rPr>
                        <a:t>MČ Praha 19</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0,5</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0,5</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8269">
                <a:tc>
                  <a:txBody>
                    <a:bodyPr/>
                    <a:lstStyle/>
                    <a:p>
                      <a:pPr algn="l" rtl="0" fontAlgn="t"/>
                      <a:r>
                        <a:rPr lang="cs-CZ" sz="900" u="none" strike="noStrike">
                          <a:effectLst/>
                          <a:latin typeface="Calibri" panose="020F0502020204030204" pitchFamily="34" charset="0"/>
                          <a:cs typeface="Calibri" panose="020F0502020204030204" pitchFamily="34" charset="0"/>
                        </a:rPr>
                        <a:t>MČ Praha-Dolní Chabry</a:t>
                      </a:r>
                      <a:endParaRPr lang="cs-CZ" sz="900" b="0" i="0" u="none" strike="noStrike">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0,3</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0,3</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cs-CZ" sz="900" b="1" i="0" u="none" strike="noStrike">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Praha-Satalice</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0,2</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0,2</a:t>
                      </a:r>
                      <a:endParaRPr lang="cs-CZ" sz="900" b="0" i="0" u="none" strike="noStrike" dirty="0">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8269">
                <a:tc>
                  <a:txBody>
                    <a:bodyPr/>
                    <a:lstStyle/>
                    <a:p>
                      <a:pPr algn="l" rtl="0" fontAlgn="t"/>
                      <a:r>
                        <a:rPr lang="cs-CZ" sz="900" u="none" strike="noStrike" dirty="0">
                          <a:effectLst/>
                          <a:latin typeface="Calibri" panose="020F0502020204030204" pitchFamily="34" charset="0"/>
                          <a:cs typeface="Calibri" panose="020F0502020204030204" pitchFamily="34" charset="0"/>
                        </a:rPr>
                        <a:t>MČ Praha 9</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4,4</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4,5</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endParaRPr lang="cs-CZ" sz="900" b="1" i="0" u="none" strike="noStrike">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Praha-Vinoř</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0,3</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0,1</a:t>
                      </a:r>
                      <a:endParaRPr lang="cs-CZ" sz="900" b="0" i="0" u="none" strike="noStrike" dirty="0">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8269">
                <a:tc>
                  <a:txBody>
                    <a:bodyPr/>
                    <a:lstStyle/>
                    <a:p>
                      <a:pPr algn="l" rtl="0" fontAlgn="t"/>
                      <a:r>
                        <a:rPr lang="cs-CZ" sz="900" u="none" strike="noStrike">
                          <a:effectLst/>
                          <a:latin typeface="Calibri" panose="020F0502020204030204" pitchFamily="34" charset="0"/>
                          <a:cs typeface="Calibri" panose="020F0502020204030204" pitchFamily="34" charset="0"/>
                        </a:rPr>
                        <a:t>MČ Praha 10</a:t>
                      </a:r>
                      <a:endParaRPr lang="cs-CZ" sz="900" b="0" i="0" u="none" strike="noStrike">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9,1</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10,2</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cs-CZ" sz="900" b="1" i="0" u="none" strike="noStrike" dirty="0">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 20</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1,2</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1,2</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69">
                <a:tc>
                  <a:txBody>
                    <a:bodyPr/>
                    <a:lstStyle/>
                    <a:p>
                      <a:pPr algn="l" rtl="0" fontAlgn="t"/>
                      <a:r>
                        <a:rPr lang="cs-CZ" sz="900" u="none" strike="noStrike" dirty="0">
                          <a:effectLst/>
                          <a:latin typeface="Calibri" panose="020F0502020204030204" pitchFamily="34" charset="0"/>
                          <a:cs typeface="Calibri" panose="020F0502020204030204" pitchFamily="34" charset="0"/>
                        </a:rPr>
                        <a:t>MČ Praha 11</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6</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6,3</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endParaRPr lang="cs-CZ" sz="900" b="1" i="0" u="none" strike="noStrike" dirty="0">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dirty="0">
                          <a:effectLst/>
                          <a:latin typeface="Calibri" panose="020F0502020204030204" pitchFamily="34" charset="0"/>
                          <a:cs typeface="Calibri" panose="020F0502020204030204" pitchFamily="34" charset="0"/>
                        </a:rPr>
                        <a:t>MČ Praha 21</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0,7</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0,5</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8269">
                <a:tc>
                  <a:txBody>
                    <a:bodyPr/>
                    <a:lstStyle/>
                    <a:p>
                      <a:pPr algn="l" rtl="0" fontAlgn="t"/>
                      <a:r>
                        <a:rPr lang="cs-CZ" sz="900" u="none" strike="noStrike" dirty="0">
                          <a:effectLst/>
                          <a:latin typeface="Calibri" panose="020F0502020204030204" pitchFamily="34" charset="0"/>
                          <a:cs typeface="Calibri" panose="020F0502020204030204" pitchFamily="34" charset="0"/>
                        </a:rPr>
                        <a:t>MČ Praha-Křeslice</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0,1</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0,1</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endParaRPr lang="cs-CZ" sz="900" b="1" i="0" u="none" strike="noStrike">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dirty="0">
                          <a:effectLst/>
                          <a:latin typeface="Calibri" panose="020F0502020204030204" pitchFamily="34" charset="0"/>
                          <a:cs typeface="Calibri" panose="020F0502020204030204" pitchFamily="34" charset="0"/>
                        </a:rPr>
                        <a:t>MČ Praha-Běchovice</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0,2</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0,2</a:t>
                      </a:r>
                      <a:endParaRPr lang="cs-CZ" sz="900" b="0" i="0" u="none" strike="noStrike" dirty="0">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8269">
                <a:tc>
                  <a:txBody>
                    <a:bodyPr/>
                    <a:lstStyle/>
                    <a:p>
                      <a:pPr algn="l" rtl="0" fontAlgn="t"/>
                      <a:r>
                        <a:rPr lang="cs-CZ" sz="900" u="none" strike="noStrike">
                          <a:effectLst/>
                          <a:latin typeface="Calibri" panose="020F0502020204030204" pitchFamily="34" charset="0"/>
                          <a:cs typeface="Calibri" panose="020F0502020204030204" pitchFamily="34" charset="0"/>
                        </a:rPr>
                        <a:t>MČ Praha-Šeberov</a:t>
                      </a:r>
                      <a:endParaRPr lang="cs-CZ" sz="900" b="0" i="0" u="none" strike="noStrike">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0,2</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0,2</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endParaRPr lang="cs-CZ" sz="900" b="1" i="0" u="none" strike="noStrike">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Praha-Klánovice</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0,2</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0,1</a:t>
                      </a:r>
                      <a:endParaRPr lang="cs-CZ" sz="900" b="0" i="0" u="none" strike="noStrike">
                        <a:solidFill>
                          <a:srgbClr val="333333"/>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8269">
                <a:tc>
                  <a:txBody>
                    <a:bodyPr/>
                    <a:lstStyle/>
                    <a:p>
                      <a:pPr algn="l" rtl="0" fontAlgn="t"/>
                      <a:r>
                        <a:rPr lang="cs-CZ" sz="900" u="none" strike="noStrike" dirty="0">
                          <a:effectLst/>
                          <a:latin typeface="Calibri" panose="020F0502020204030204" pitchFamily="34" charset="0"/>
                          <a:cs typeface="Calibri" panose="020F0502020204030204" pitchFamily="34" charset="0"/>
                        </a:rPr>
                        <a:t>MČ Praha-Újezd</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0,2</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0,3</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endParaRPr lang="cs-CZ" sz="900" b="1" i="0" u="none" strike="noStrike" dirty="0">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Praha-Koloděje</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0,2</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0,7</a:t>
                      </a:r>
                      <a:endParaRPr lang="cs-CZ" sz="900" b="0" i="0" u="none" strike="noStrike" dirty="0">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8269">
                <a:tc>
                  <a:txBody>
                    <a:bodyPr/>
                    <a:lstStyle/>
                    <a:p>
                      <a:pPr algn="l" rtl="0" fontAlgn="t"/>
                      <a:r>
                        <a:rPr lang="cs-CZ" sz="900" u="none" strike="noStrike">
                          <a:effectLst/>
                          <a:latin typeface="Calibri" panose="020F0502020204030204" pitchFamily="34" charset="0"/>
                          <a:cs typeface="Calibri" panose="020F0502020204030204" pitchFamily="34" charset="0"/>
                        </a:rPr>
                        <a:t>MČ Praha 12</a:t>
                      </a:r>
                      <a:endParaRPr lang="cs-CZ" sz="900" b="0" i="0" u="none" strike="noStrike">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4,2</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4,7</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cs-CZ" sz="900" b="1" i="0" u="none" strike="noStrike">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 22</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0,7</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0,5</a:t>
                      </a:r>
                      <a:endParaRPr lang="cs-CZ" sz="900" b="0" i="0" u="none" strike="noStrike" dirty="0">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69">
                <a:tc>
                  <a:txBody>
                    <a:bodyPr/>
                    <a:lstStyle/>
                    <a:p>
                      <a:pPr algn="l" rtl="0" fontAlgn="t"/>
                      <a:r>
                        <a:rPr lang="cs-CZ" sz="900" u="none" strike="noStrike">
                          <a:effectLst/>
                          <a:latin typeface="Calibri" panose="020F0502020204030204" pitchFamily="34" charset="0"/>
                          <a:cs typeface="Calibri" panose="020F0502020204030204" pitchFamily="34" charset="0"/>
                        </a:rPr>
                        <a:t>MČ Praha-Libuš</a:t>
                      </a:r>
                      <a:endParaRPr lang="cs-CZ" sz="900" b="0" i="0" u="none" strike="noStrike">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0,8</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0,6</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cs-CZ" sz="900" b="1" i="0" u="none" strike="noStrike" dirty="0">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Praha-Benice</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0,1</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0,0</a:t>
                      </a:r>
                      <a:endParaRPr lang="cs-CZ" sz="900" b="0" i="0" u="none" strike="noStrike">
                        <a:solidFill>
                          <a:srgbClr val="333333"/>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69">
                <a:tc>
                  <a:txBody>
                    <a:bodyPr/>
                    <a:lstStyle/>
                    <a:p>
                      <a:pPr algn="l" rtl="0" fontAlgn="t"/>
                      <a:r>
                        <a:rPr lang="cs-CZ" sz="900" u="none" strike="noStrike" dirty="0">
                          <a:effectLst/>
                          <a:latin typeface="Calibri" panose="020F0502020204030204" pitchFamily="34" charset="0"/>
                          <a:cs typeface="Calibri" panose="020F0502020204030204" pitchFamily="34" charset="0"/>
                        </a:rPr>
                        <a:t>MČ Praha 13</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4,7</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a:effectLst/>
                          <a:latin typeface="Calibri" panose="020F0502020204030204" pitchFamily="34" charset="0"/>
                          <a:cs typeface="Calibri" panose="020F0502020204030204" pitchFamily="34" charset="0"/>
                        </a:rPr>
                        <a:t>4,7</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endParaRPr lang="cs-CZ" sz="900" b="1" i="0" u="none" strike="noStrike" dirty="0">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Praha-Kolovraty</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0,2</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0,2</a:t>
                      </a:r>
                      <a:endParaRPr lang="cs-CZ" sz="900" b="0" i="0" u="none" strike="noStrike">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69">
                <a:tc>
                  <a:txBody>
                    <a:bodyPr/>
                    <a:lstStyle/>
                    <a:p>
                      <a:pPr algn="l" rtl="0" fontAlgn="t"/>
                      <a:r>
                        <a:rPr lang="cs-CZ" sz="900" u="none" strike="noStrike">
                          <a:effectLst/>
                          <a:latin typeface="Calibri" panose="020F0502020204030204" pitchFamily="34" charset="0"/>
                          <a:cs typeface="Calibri" panose="020F0502020204030204" pitchFamily="34" charset="0"/>
                        </a:rPr>
                        <a:t>MČ Praha-Řeporyje</a:t>
                      </a:r>
                      <a:endParaRPr lang="cs-CZ" sz="900" b="0" i="0" u="none" strike="noStrike">
                        <a:effectLst/>
                        <a:latin typeface="Calibri" panose="020F0502020204030204" pitchFamily="34" charset="0"/>
                        <a:cs typeface="Calibri" panose="020F0502020204030204" pitchFamily="34" charset="0"/>
                      </a:endParaRPr>
                    </a:p>
                  </a:txBody>
                  <a:tcPr marL="6913" marR="6913" marT="691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0,3</a:t>
                      </a:r>
                      <a:endParaRPr lang="cs-CZ" sz="900" b="0" i="0" u="none" strike="noStrike" dirty="0">
                        <a:solidFill>
                          <a:srgbClr val="000000"/>
                        </a:solidFill>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0,2</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
                      <a:endParaRPr lang="cs-CZ" sz="900" b="1" i="0" u="none" strike="noStrike" dirty="0">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Praha-Královice</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0,1</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cs-CZ" sz="900" u="none" strike="noStrike">
                          <a:effectLst/>
                          <a:latin typeface="Calibri" panose="020F0502020204030204" pitchFamily="34" charset="0"/>
                          <a:cs typeface="Calibri" panose="020F0502020204030204" pitchFamily="34" charset="0"/>
                        </a:rPr>
                        <a:t>0,0</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021">
                <a:tc>
                  <a:txBody>
                    <a:bodyPr/>
                    <a:lstStyle/>
                    <a:p>
                      <a:pPr algn="l" rtl="0" fontAlgn="b"/>
                      <a:r>
                        <a:rPr lang="cs-CZ" sz="900" u="none" strike="noStrike">
                          <a:effectLst/>
                          <a:latin typeface="Calibri" panose="020F0502020204030204" pitchFamily="34" charset="0"/>
                          <a:cs typeface="Calibri" panose="020F0502020204030204" pitchFamily="34" charset="0"/>
                        </a:rPr>
                        <a:t> </a:t>
                      </a:r>
                      <a:endParaRPr lang="cs-CZ" sz="900" b="0" i="0" u="none" strike="noStrike">
                        <a:effectLst/>
                        <a:latin typeface="Calibri" panose="020F0502020204030204" pitchFamily="34" charset="0"/>
                        <a:cs typeface="Calibri" panose="020F0502020204030204" pitchFamily="34" charset="0"/>
                      </a:endParaRPr>
                    </a:p>
                  </a:txBody>
                  <a:tcPr marL="6913" marR="6913" marT="6913"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rtl="0" fontAlgn="b"/>
                      <a:r>
                        <a:rPr lang="cs-CZ" sz="900" u="none" strike="noStrike">
                          <a:effectLst/>
                          <a:latin typeface="Calibri" panose="020F0502020204030204" pitchFamily="34" charset="0"/>
                          <a:cs typeface="Calibri" panose="020F0502020204030204" pitchFamily="34" charset="0"/>
                        </a:rPr>
                        <a:t> </a:t>
                      </a:r>
                      <a:endParaRPr lang="cs-CZ" sz="900" b="0" i="0" u="none" strike="noStrike">
                        <a:effectLst/>
                        <a:latin typeface="Calibri" panose="020F0502020204030204" pitchFamily="34" charset="0"/>
                        <a:cs typeface="Calibri" panose="020F0502020204030204" pitchFamily="34" charset="0"/>
                      </a:endParaRP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rtl="0" fontAlgn="b"/>
                      <a:r>
                        <a:rPr lang="cs-CZ" sz="900" u="none" strike="noStrike">
                          <a:effectLst/>
                          <a:latin typeface="Calibri" panose="020F0502020204030204" pitchFamily="34" charset="0"/>
                          <a:cs typeface="Calibri" panose="020F0502020204030204" pitchFamily="34" charset="0"/>
                        </a:rPr>
                        <a:t> </a:t>
                      </a:r>
                      <a:endParaRPr lang="cs-CZ" sz="900" b="0" i="0" u="none" strike="noStrike">
                        <a:effectLst/>
                        <a:latin typeface="Calibri" panose="020F0502020204030204" pitchFamily="34" charset="0"/>
                        <a:cs typeface="Calibri" panose="020F0502020204030204" pitchFamily="34" charset="0"/>
                      </a:endParaRPr>
                    </a:p>
                  </a:txBody>
                  <a:tcPr marL="6913" marR="6913" marT="6913"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rtl="0" fontAlgn="b"/>
                      <a:endParaRPr lang="cs-CZ" sz="900" b="0" i="0" u="none" strike="noStrike" dirty="0">
                        <a:effectLst/>
                        <a:latin typeface="Calibri" panose="020F0502020204030204" pitchFamily="34" charset="0"/>
                        <a:cs typeface="Calibri" panose="020F0502020204030204" pitchFamily="34" charset="0"/>
                      </a:endParaRPr>
                    </a:p>
                  </a:txBody>
                  <a:tcPr marL="6913" marR="6913" marT="691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t"/>
                      <a:r>
                        <a:rPr lang="cs-CZ" sz="900" u="none" strike="noStrike">
                          <a:effectLst/>
                          <a:latin typeface="Calibri" panose="020F0502020204030204" pitchFamily="34" charset="0"/>
                          <a:cs typeface="Calibri" panose="020F0502020204030204" pitchFamily="34" charset="0"/>
                        </a:rPr>
                        <a:t>MČ Praha-Nedvězí</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t"/>
                      <a:r>
                        <a:rPr lang="cs-CZ" sz="900" u="none" strike="noStrike">
                          <a:effectLst/>
                          <a:latin typeface="Calibri" panose="020F0502020204030204" pitchFamily="34" charset="0"/>
                          <a:cs typeface="Calibri" panose="020F0502020204030204" pitchFamily="34" charset="0"/>
                        </a:rPr>
                        <a:t>0,1</a:t>
                      </a:r>
                      <a:endParaRPr lang="cs-CZ" sz="900" b="0" i="0" u="none" strike="noStrike">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t"/>
                      <a:r>
                        <a:rPr lang="cs-CZ" sz="900" u="none" strike="noStrike" dirty="0">
                          <a:effectLst/>
                          <a:latin typeface="Calibri" panose="020F0502020204030204" pitchFamily="34" charset="0"/>
                          <a:cs typeface="Calibri" panose="020F0502020204030204" pitchFamily="34" charset="0"/>
                        </a:rPr>
                        <a:t>0,0</a:t>
                      </a:r>
                      <a:endParaRPr lang="cs-CZ" sz="900" b="0" i="0" u="none" strike="noStrike" dirty="0">
                        <a:effectLst/>
                        <a:latin typeface="Calibri" panose="020F0502020204030204" pitchFamily="34" charset="0"/>
                        <a:cs typeface="Calibri" panose="020F0502020204030204" pitchFamily="34" charset="0"/>
                      </a:endParaRPr>
                    </a:p>
                  </a:txBody>
                  <a:tcPr marL="6913" marR="6913" marT="691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12" name="Text Box 3"/>
          <p:cNvSpPr txBox="1">
            <a:spLocks noChangeArrowheads="1"/>
          </p:cNvSpPr>
          <p:nvPr/>
        </p:nvSpPr>
        <p:spPr bwMode="auto">
          <a:xfrm>
            <a:off x="6096000" y="1052736"/>
            <a:ext cx="5832648" cy="2304256"/>
          </a:xfrm>
          <a:prstGeom prst="rect">
            <a:avLst/>
          </a:prstGeom>
          <a:noFill/>
          <a:ln w="9525">
            <a:noFill/>
            <a:miter lim="800000"/>
            <a:headEnd/>
            <a:tailEnd/>
          </a:ln>
        </p:spPr>
        <p:txBody>
          <a:bodyPr wrap="square" lIns="36000" tIns="36000" rIns="36000" bIns="36000" anchor="t">
            <a:noAutofit/>
          </a:bodyPr>
          <a:lstStyle/>
          <a:p>
            <a:pPr algn="just">
              <a:spcBef>
                <a:spcPts val="600"/>
              </a:spcBef>
              <a:buClr>
                <a:schemeClr val="accent1"/>
              </a:buClr>
              <a:buSzPct val="100000"/>
            </a:pPr>
            <a:r>
              <a:rPr lang="cs-CZ" sz="1400" dirty="0" smtClean="0">
                <a:solidFill>
                  <a:schemeClr val="tx1">
                    <a:lumMod val="50000"/>
                  </a:schemeClr>
                </a:solidFill>
                <a:latin typeface="Calibri" pitchFamily="34" charset="0"/>
                <a:cs typeface="Calibri" pitchFamily="34" charset="0"/>
              </a:rPr>
              <a:t>Stejně tak je výsledný výběrový soubor reprezentativní k obecné populaci hl. m. Prahy i z hlediska distribuce obyvatel dle MČ. V žádném SO Prahy (1-22) není odchylka výběrov</a:t>
            </a:r>
            <a:r>
              <a:rPr lang="cs-CZ" sz="1400" dirty="0">
                <a:solidFill>
                  <a:schemeClr val="tx1">
                    <a:lumMod val="50000"/>
                  </a:schemeClr>
                </a:solidFill>
                <a:latin typeface="Calibri" pitchFamily="34" charset="0"/>
                <a:cs typeface="Calibri" pitchFamily="34" charset="0"/>
              </a:rPr>
              <a:t>é</a:t>
            </a:r>
            <a:r>
              <a:rPr lang="cs-CZ" sz="1400" dirty="0" smtClean="0">
                <a:solidFill>
                  <a:schemeClr val="tx1">
                    <a:lumMod val="50000"/>
                  </a:schemeClr>
                </a:solidFill>
                <a:latin typeface="Calibri" pitchFamily="34" charset="0"/>
                <a:cs typeface="Calibri" pitchFamily="34" charset="0"/>
              </a:rPr>
              <a:t>ho souboru větší než </a:t>
            </a:r>
            <a:r>
              <a:rPr lang="cs-CZ" sz="1400" dirty="0">
                <a:solidFill>
                  <a:schemeClr val="tx1">
                    <a:lumMod val="50000"/>
                  </a:schemeClr>
                </a:solidFill>
                <a:latin typeface="Calibri" pitchFamily="34" charset="0"/>
                <a:cs typeface="Calibri" pitchFamily="34" charset="0"/>
              </a:rPr>
              <a:t>0</a:t>
            </a:r>
            <a:r>
              <a:rPr lang="cs-CZ" sz="1400" dirty="0" smtClean="0">
                <a:solidFill>
                  <a:schemeClr val="tx1">
                    <a:lumMod val="50000"/>
                  </a:schemeClr>
                </a:solidFill>
                <a:latin typeface="Calibri" pitchFamily="34" charset="0"/>
                <a:cs typeface="Calibri" pitchFamily="34" charset="0"/>
              </a:rPr>
              <a:t>,5 procentního bodu. </a:t>
            </a:r>
          </a:p>
          <a:p>
            <a:pPr algn="just">
              <a:spcBef>
                <a:spcPts val="600"/>
              </a:spcBef>
              <a:buClr>
                <a:schemeClr val="accent1"/>
              </a:buClr>
              <a:buSzPct val="100000"/>
            </a:pPr>
            <a:endParaRPr lang="cs-CZ" sz="1400" dirty="0">
              <a:solidFill>
                <a:schemeClr val="tx1">
                  <a:lumMod val="50000"/>
                </a:schemeClr>
              </a:solidFill>
              <a:latin typeface="Calibri" pitchFamily="34" charset="0"/>
              <a:cs typeface="Calibri" pitchFamily="34" charset="0"/>
            </a:endParaRPr>
          </a:p>
          <a:p>
            <a:pPr algn="just">
              <a:spcBef>
                <a:spcPts val="600"/>
              </a:spcBef>
              <a:buClr>
                <a:schemeClr val="accent1"/>
              </a:buClr>
              <a:buSzPct val="100000"/>
            </a:pPr>
            <a:r>
              <a:rPr lang="cs-CZ" sz="1400" dirty="0" smtClean="0">
                <a:solidFill>
                  <a:schemeClr val="tx1">
                    <a:lumMod val="50000"/>
                  </a:schemeClr>
                </a:solidFill>
                <a:latin typeface="Calibri" pitchFamily="34" charset="0"/>
                <a:cs typeface="Calibri" pitchFamily="34" charset="0"/>
              </a:rPr>
              <a:t>Při pohledu na distribuci podle MČ (1-57) můžeme vidět, že se v některých malých městských částech nepodařilo sesbírat ani jednoho respondenta (Přední Kopanina, Královice, Nedvězí,…) – ovšem vzhledem k tomu, že v naprosté většině z nich se mělo jednat právě o max. 1 respondenta, to </a:t>
            </a:r>
            <a:r>
              <a:rPr lang="cs-CZ" sz="1400" dirty="0">
                <a:solidFill>
                  <a:schemeClr val="tx1">
                    <a:lumMod val="50000"/>
                  </a:schemeClr>
                </a:solidFill>
                <a:latin typeface="Calibri" pitchFamily="34" charset="0"/>
                <a:cs typeface="Calibri" pitchFamily="34" charset="0"/>
              </a:rPr>
              <a:t>z hlediska bydliště respondentů </a:t>
            </a:r>
            <a:r>
              <a:rPr lang="cs-CZ" sz="1400" dirty="0" smtClean="0">
                <a:solidFill>
                  <a:schemeClr val="tx1">
                    <a:lumMod val="50000"/>
                  </a:schemeClr>
                </a:solidFill>
                <a:latin typeface="Calibri" pitchFamily="34" charset="0"/>
                <a:cs typeface="Calibri" pitchFamily="34" charset="0"/>
              </a:rPr>
              <a:t>nepovažujeme za překážku validity souboru. </a:t>
            </a:r>
          </a:p>
          <a:p>
            <a:pPr algn="just">
              <a:spcBef>
                <a:spcPts val="600"/>
              </a:spcBef>
              <a:buClr>
                <a:schemeClr val="accent1"/>
              </a:buClr>
              <a:buSzPct val="100000"/>
            </a:pPr>
            <a:r>
              <a:rPr lang="cs-CZ" sz="1400" dirty="0" smtClean="0">
                <a:solidFill>
                  <a:schemeClr val="tx1">
                    <a:lumMod val="50000"/>
                  </a:schemeClr>
                </a:solidFill>
                <a:latin typeface="Calibri" pitchFamily="34" charset="0"/>
                <a:cs typeface="Calibri" pitchFamily="34" charset="0"/>
              </a:rPr>
              <a:t> </a:t>
            </a:r>
          </a:p>
        </p:txBody>
      </p:sp>
    </p:spTree>
    <p:extLst>
      <p:ext uri="{BB962C8B-B14F-4D97-AF65-F5344CB8AC3E}">
        <p14:creationId xmlns:p14="http://schemas.microsoft.com/office/powerpoint/2010/main" val="2053802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Lokalita volnočasových aktivit</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50</a:t>
            </a:fld>
            <a:endParaRPr lang="cs-CZ"/>
          </a:p>
        </p:txBody>
      </p:sp>
      <p:sp>
        <p:nvSpPr>
          <p:cNvPr id="7" name="TextovéPole 6"/>
          <p:cNvSpPr txBox="1"/>
          <p:nvPr/>
        </p:nvSpPr>
        <p:spPr>
          <a:xfrm>
            <a:off x="6744072" y="1484785"/>
            <a:ext cx="5184576" cy="5093557"/>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Výsledky šetření, že veškeré aktivity, které můžeme vykonávat v blízkosti bydliště, upřednostníme právě ve svém nejbližším okolí. Není divu, cestování jinam převážně považujeme za neproduktivně strávený čas.</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Je tak zcela zřejmé, že procházky, ruční práce a sport vykonáváme co nejblíže domovu.</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Naopak za významnějšími kulturními akcemi se potřebujeme vypravit do centra města, kde sídlí instituce, které je pořádají.</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V případě organizovaných trhů vidíme, že podobně oblíbené jsou ty, které máme na dosah z domova, ale rádi navštěvujeme i ty věhlasné v centru, kterým se podařilo lákat lidi ze širší spádové oblasti.</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Aktivitami, které typicky nemůžeme vykonávat u domova jsou chataření, práce na zahradě, mnohdy také péče </a:t>
            </a:r>
            <a:br>
              <a:rPr lang="cs-CZ" sz="1600" dirty="0">
                <a:solidFill>
                  <a:schemeClr val="tx2">
                    <a:lumMod val="50000"/>
                  </a:schemeClr>
                </a:solidFill>
                <a:latin typeface="+mn-lt"/>
              </a:rPr>
            </a:br>
            <a:r>
              <a:rPr lang="cs-CZ" sz="1600" dirty="0">
                <a:solidFill>
                  <a:schemeClr val="tx2">
                    <a:lumMod val="50000"/>
                  </a:schemeClr>
                </a:solidFill>
                <a:latin typeface="+mn-lt"/>
              </a:rPr>
              <a:t>o staré rodiče.</a:t>
            </a:r>
          </a:p>
        </p:txBody>
      </p:sp>
      <p:sp>
        <p:nvSpPr>
          <p:cNvPr id="10" name="Zástupný symbol pro text 5"/>
          <p:cNvSpPr>
            <a:spLocks noGrp="1"/>
          </p:cNvSpPr>
          <p:nvPr>
            <p:ph type="body" idx="1"/>
          </p:nvPr>
        </p:nvSpPr>
        <p:spPr>
          <a:xfrm>
            <a:off x="119336" y="944760"/>
            <a:ext cx="7128792" cy="138499"/>
          </a:xfrm>
        </p:spPr>
        <p:txBody>
          <a:bodyPr/>
          <a:lstStyle/>
          <a:p>
            <a:r>
              <a:rPr lang="cs-CZ" sz="900" b="1" dirty="0"/>
              <a:t>G2. JAK ČASTO JSTE SE VE SVÉM VOLNÉM ČASE VĚNOVAL/A NÁSLEDUJÍCÍM AKTIVITÁM V PRŮBĚHU POSLEDNÍCH 12 MĚSÍCŮ?</a:t>
            </a:r>
            <a:endParaRPr lang="cs-CZ" sz="900" dirty="0"/>
          </a:p>
        </p:txBody>
      </p:sp>
      <p:sp>
        <p:nvSpPr>
          <p:cNvPr id="11" name="TextovéPole 10"/>
          <p:cNvSpPr txBox="1"/>
          <p:nvPr/>
        </p:nvSpPr>
        <p:spPr>
          <a:xfrm>
            <a:off x="9192344" y="944760"/>
            <a:ext cx="2950974"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n=XXX (jen ti, co se aktivitám věnují – viz G1), údaje v %</a:t>
            </a:r>
          </a:p>
        </p:txBody>
      </p:sp>
      <p:pic>
        <p:nvPicPr>
          <p:cNvPr id="5" name="Obrázek 4"/>
          <p:cNvPicPr>
            <a:picLocks noChangeAspect="1"/>
          </p:cNvPicPr>
          <p:nvPr/>
        </p:nvPicPr>
        <p:blipFill>
          <a:blip r:embed="rId2"/>
          <a:stretch>
            <a:fillRect/>
          </a:stretch>
        </p:blipFill>
        <p:spPr>
          <a:xfrm>
            <a:off x="94454" y="1242299"/>
            <a:ext cx="6535478" cy="5499069"/>
          </a:xfrm>
          <a:prstGeom prst="rect">
            <a:avLst/>
          </a:prstGeom>
        </p:spPr>
      </p:pic>
    </p:spTree>
    <p:extLst>
      <p:ext uri="{BB962C8B-B14F-4D97-AF65-F5344CB8AC3E}">
        <p14:creationId xmlns:p14="http://schemas.microsoft.com/office/powerpoint/2010/main" val="1025210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idx="1"/>
          </p:nvPr>
        </p:nvSpPr>
        <p:spPr>
          <a:xfrm>
            <a:off x="8904312" y="2348880"/>
            <a:ext cx="2664296" cy="2808312"/>
          </a:xfrm>
        </p:spPr>
        <p:txBody>
          <a:bodyPr/>
          <a:lstStyle/>
          <a:p>
            <a:r>
              <a:rPr lang="cs-CZ" b="1" dirty="0"/>
              <a:t>Veřejná prostranství</a:t>
            </a:r>
          </a:p>
        </p:txBody>
      </p:sp>
    </p:spTree>
    <p:extLst>
      <p:ext uri="{BB962C8B-B14F-4D97-AF65-F5344CB8AC3E}">
        <p14:creationId xmlns:p14="http://schemas.microsoft.com/office/powerpoint/2010/main" val="1152938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Veřejná prostranství – návštěvnost</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52</a:t>
            </a:fld>
            <a:endParaRPr lang="cs-CZ"/>
          </a:p>
        </p:txBody>
      </p:sp>
      <p:sp>
        <p:nvSpPr>
          <p:cNvPr id="7" name="TextovéPole 6"/>
          <p:cNvSpPr txBox="1"/>
          <p:nvPr/>
        </p:nvSpPr>
        <p:spPr>
          <a:xfrm>
            <a:off x="5087888" y="1348064"/>
            <a:ext cx="6624736" cy="3161055"/>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Mezi frekventované hotspoty městské infrastruktury patří především terminály MHD, a velká obchodní centra, případně pasáže. Návštěvy nákupních příležitostí jsou oblíbené zejména mezi mladšími Pražany.</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Pražané se ve valné míře vyhýbají trávení času na opuštěných místech, </a:t>
            </a:r>
            <a:br>
              <a:rPr lang="cs-CZ" sz="1600" dirty="0">
                <a:solidFill>
                  <a:schemeClr val="tx2">
                    <a:lumMod val="50000"/>
                  </a:schemeClr>
                </a:solidFill>
                <a:latin typeface="+mn-lt"/>
              </a:rPr>
            </a:br>
            <a:r>
              <a:rPr lang="cs-CZ" sz="1600" dirty="0">
                <a:solidFill>
                  <a:schemeClr val="tx2">
                    <a:lumMod val="50000"/>
                  </a:schemeClr>
                </a:solidFill>
                <a:latin typeface="+mn-lt"/>
              </a:rPr>
              <a:t>v areálech business parků (jim se vyhýbají zejména senioři, nicméně také ženy indikují větší tendenci je nenavštěvovat). Z určitých důvodů také obvykle nenavštěvují veřejně přístupné vnitrobloky, ani soukromé / kostelní zahrady.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Typickou činností, kterou velkou měrou provozují jen jednou za rok je návštěva hřbitovů.</a:t>
            </a:r>
          </a:p>
        </p:txBody>
      </p:sp>
      <p:sp>
        <p:nvSpPr>
          <p:cNvPr id="11" name="Zástupný symbol pro text 5"/>
          <p:cNvSpPr>
            <a:spLocks noGrp="1"/>
          </p:cNvSpPr>
          <p:nvPr>
            <p:ph type="body" idx="1"/>
          </p:nvPr>
        </p:nvSpPr>
        <p:spPr>
          <a:xfrm>
            <a:off x="119336" y="944760"/>
            <a:ext cx="10200664" cy="276999"/>
          </a:xfrm>
        </p:spPr>
        <p:txBody>
          <a:bodyPr/>
          <a:lstStyle/>
          <a:p>
            <a:r>
              <a:rPr lang="cs-CZ" sz="900" b="1" dirty="0"/>
              <a:t>H7. UVEĎTE, JAK ČASTO NAVŠTĚVUJETE NÁSLEDUJÍCÍ SPECIFICKÉ DRUHY VEŘEJNÝCH PROSTRANSTVÍ. NÁVŠTĚVOU ROZUMÍME POBYT O DÉLCE ALESPOŇ 1 HOD ZA ÚČELEM VOLITELNÝCH AKTIVIT (NAPŘ. SETKÁNÍ S PŘÁTELI), NIKOLIV NUTNÝCH (NAPŘ. NÁKUP POTRAVIN). </a:t>
            </a:r>
            <a:endParaRPr lang="cs-CZ" sz="900" dirty="0"/>
          </a:p>
        </p:txBody>
      </p:sp>
      <p:sp>
        <p:nvSpPr>
          <p:cNvPr id="13" name="TextovéPole 12"/>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4" name="Obrázek 3"/>
          <p:cNvPicPr>
            <a:picLocks noChangeAspect="1"/>
          </p:cNvPicPr>
          <p:nvPr/>
        </p:nvPicPr>
        <p:blipFill>
          <a:blip r:embed="rId2"/>
          <a:stretch>
            <a:fillRect/>
          </a:stretch>
        </p:blipFill>
        <p:spPr>
          <a:xfrm>
            <a:off x="240000" y="1348065"/>
            <a:ext cx="4535817" cy="5163760"/>
          </a:xfrm>
          <a:prstGeom prst="rect">
            <a:avLst/>
          </a:prstGeom>
        </p:spPr>
      </p:pic>
    </p:spTree>
    <p:extLst>
      <p:ext uri="{BB962C8B-B14F-4D97-AF65-F5344CB8AC3E}">
        <p14:creationId xmlns:p14="http://schemas.microsoft.com/office/powerpoint/2010/main" val="3240520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Veřejná prostranství – PARKY</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53</a:t>
            </a:fld>
            <a:endParaRPr lang="cs-CZ"/>
          </a:p>
        </p:txBody>
      </p:sp>
      <p:sp>
        <p:nvSpPr>
          <p:cNvPr id="7" name="TextovéPole 6"/>
          <p:cNvSpPr txBox="1"/>
          <p:nvPr/>
        </p:nvSpPr>
        <p:spPr>
          <a:xfrm>
            <a:off x="4381495" y="1412776"/>
            <a:ext cx="7200800" cy="2865440"/>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V období přívětivého počasí a vegetační sezóny je pobyt v parcích oblíbenou volnočasovou aktivitou. Jen 1 z 5 Pražanů nezavítá do parku aspoň jednou za měsíc.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Na druhou stranu desetina Pražanů tvrdí, že do parků nechodí vůbec. Častěji jsou to lidé ve věku 50-59 let, muži, a lidé z domácností s nižšími příjmy.</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Naopak lidé z nejbohatších domácností vyhledávají pobyt v parcích významně častěji.</a:t>
            </a:r>
          </a:p>
        </p:txBody>
      </p:sp>
      <p:sp>
        <p:nvSpPr>
          <p:cNvPr id="11" name="Zástupný symbol pro text 5"/>
          <p:cNvSpPr>
            <a:spLocks noGrp="1"/>
          </p:cNvSpPr>
          <p:nvPr>
            <p:ph type="body" idx="1"/>
          </p:nvPr>
        </p:nvSpPr>
        <p:spPr>
          <a:xfrm>
            <a:off x="119336" y="944760"/>
            <a:ext cx="7128792" cy="138499"/>
          </a:xfrm>
        </p:spPr>
        <p:txBody>
          <a:bodyPr/>
          <a:lstStyle/>
          <a:p>
            <a:r>
              <a:rPr lang="cs-CZ" sz="900" b="1" dirty="0"/>
              <a:t>H1. JAK ČASTO V PRŮMĚRU NAVŠTĚVUJETE PARKY V OBDOBÍ OD KVĚTNA DO ŘÍJNA? NÁVŠTĚVOU MÍNÍME POBYT O DÉLCE ALESPOŇ 1 HOD.</a:t>
            </a:r>
            <a:endParaRPr lang="cs-CZ" sz="900" dirty="0"/>
          </a:p>
        </p:txBody>
      </p:sp>
      <p:sp>
        <p:nvSpPr>
          <p:cNvPr id="13" name="TextovéPole 12"/>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6" name="Obrázek 5"/>
          <p:cNvPicPr>
            <a:picLocks noChangeAspect="1"/>
          </p:cNvPicPr>
          <p:nvPr/>
        </p:nvPicPr>
        <p:blipFill>
          <a:blip r:embed="rId2"/>
          <a:stretch>
            <a:fillRect/>
          </a:stretch>
        </p:blipFill>
        <p:spPr>
          <a:xfrm>
            <a:off x="119336" y="1175592"/>
            <a:ext cx="4090771" cy="2274005"/>
          </a:xfrm>
          <a:prstGeom prst="rect">
            <a:avLst/>
          </a:prstGeom>
        </p:spPr>
      </p:pic>
      <p:pic>
        <p:nvPicPr>
          <p:cNvPr id="8" name="Obrázek 7"/>
          <p:cNvPicPr>
            <a:picLocks noChangeAspect="1"/>
          </p:cNvPicPr>
          <p:nvPr/>
        </p:nvPicPr>
        <p:blipFill>
          <a:blip r:embed="rId3"/>
          <a:stretch>
            <a:fillRect/>
          </a:stretch>
        </p:blipFill>
        <p:spPr>
          <a:xfrm>
            <a:off x="240000" y="3449597"/>
            <a:ext cx="2889754" cy="3170195"/>
          </a:xfrm>
          <a:prstGeom prst="rect">
            <a:avLst/>
          </a:prstGeom>
        </p:spPr>
      </p:pic>
    </p:spTree>
    <p:extLst>
      <p:ext uri="{BB962C8B-B14F-4D97-AF65-F5344CB8AC3E}">
        <p14:creationId xmlns:p14="http://schemas.microsoft.com/office/powerpoint/2010/main" val="31370830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Veřejná prostranství – PARKY</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54</a:t>
            </a:fld>
            <a:endParaRPr lang="cs-CZ"/>
          </a:p>
        </p:txBody>
      </p:sp>
      <p:sp>
        <p:nvSpPr>
          <p:cNvPr id="7" name="TextovéPole 6"/>
          <p:cNvSpPr txBox="1"/>
          <p:nvPr/>
        </p:nvSpPr>
        <p:spPr>
          <a:xfrm>
            <a:off x="191344" y="4797152"/>
            <a:ext cx="11593288" cy="1873523"/>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Pobyt v parku považují Pražané v převážné míře (60 %) za aktivitu, která je bezpečná pokud jde o riziko šíření nemoci Covid-19. Naopak jen čtvrtina lidí si myslí, že šíření covidu v parcích hrozí více.</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Restrikce vyvolané covidem vedly podle mínění Pražanů jen v malé míře k tomu, že do parků chodili častěji a také se nezdá, že by během covidu trávili v parcích výrazně více času.  </a:t>
            </a:r>
          </a:p>
        </p:txBody>
      </p:sp>
      <p:sp>
        <p:nvSpPr>
          <p:cNvPr id="11" name="Zástupný symbol pro text 5"/>
          <p:cNvSpPr>
            <a:spLocks noGrp="1"/>
          </p:cNvSpPr>
          <p:nvPr>
            <p:ph type="body" idx="1"/>
          </p:nvPr>
        </p:nvSpPr>
        <p:spPr>
          <a:xfrm>
            <a:off x="119336" y="944760"/>
            <a:ext cx="7128792" cy="138499"/>
          </a:xfrm>
        </p:spPr>
        <p:txBody>
          <a:bodyPr/>
          <a:lstStyle/>
          <a:p>
            <a:r>
              <a:rPr lang="cs-CZ" sz="900" b="1" dirty="0"/>
              <a:t>H8 UVEĎTE, JAK SOUHLASÍTE S DANÝM TVRZENÍM. </a:t>
            </a:r>
            <a:endParaRPr lang="cs-CZ" sz="900" dirty="0"/>
          </a:p>
        </p:txBody>
      </p:sp>
      <p:sp>
        <p:nvSpPr>
          <p:cNvPr id="13" name="TextovéPole 12"/>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4" name="Obrázek 3"/>
          <p:cNvPicPr>
            <a:picLocks noChangeAspect="1"/>
          </p:cNvPicPr>
          <p:nvPr/>
        </p:nvPicPr>
        <p:blipFill>
          <a:blip r:embed="rId2"/>
          <a:stretch>
            <a:fillRect/>
          </a:stretch>
        </p:blipFill>
        <p:spPr>
          <a:xfrm>
            <a:off x="407368" y="1157909"/>
            <a:ext cx="5511262" cy="3377477"/>
          </a:xfrm>
          <a:prstGeom prst="rect">
            <a:avLst/>
          </a:prstGeom>
        </p:spPr>
      </p:pic>
    </p:spTree>
    <p:extLst>
      <p:ext uri="{BB962C8B-B14F-4D97-AF65-F5344CB8AC3E}">
        <p14:creationId xmlns:p14="http://schemas.microsoft.com/office/powerpoint/2010/main" val="28792382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Veřejná prostranství – PARKY</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55</a:t>
            </a:fld>
            <a:endParaRPr lang="cs-CZ"/>
          </a:p>
        </p:txBody>
      </p:sp>
      <p:sp>
        <p:nvSpPr>
          <p:cNvPr id="7" name="TextovéPole 6"/>
          <p:cNvSpPr txBox="1"/>
          <p:nvPr/>
        </p:nvSpPr>
        <p:spPr>
          <a:xfrm>
            <a:off x="4871864" y="1340768"/>
            <a:ext cx="7128792" cy="3528392"/>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Parky slouží i nadále nejčastěji k procházkám, posezení nebo setkávání s přáteli.</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Ačkoliv by se z porovnání výsledků aktuálního šetření s rokem 2020 mohlo zdát, že zájem o veškeré aktivity vykonávané v parcích trochu polevuje, pravděpodobně tomu tak není. Spíše jde o to, že při vyplňování dlouhého dotazníku byli letos respondenti ochotni zatrhat méně z validních možností - obvykle se jedná </a:t>
            </a:r>
            <a:br>
              <a:rPr lang="cs-CZ" sz="1600" dirty="0">
                <a:solidFill>
                  <a:schemeClr val="tx2">
                    <a:lumMod val="50000"/>
                  </a:schemeClr>
                </a:solidFill>
                <a:latin typeface="+mn-lt"/>
              </a:rPr>
            </a:br>
            <a:r>
              <a:rPr lang="cs-CZ" sz="1600" dirty="0">
                <a:solidFill>
                  <a:schemeClr val="tx2">
                    <a:lumMod val="50000"/>
                  </a:schemeClr>
                </a:solidFill>
                <a:latin typeface="+mn-lt"/>
              </a:rPr>
              <a:t>o projev únavy / netrpělivosti respondentů.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Pořadí oblíbenosti aktivit provázaných s pobytem v parcích zůstává v podstatě neměnné.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Procházky jsou vyhledávány především seniory ve věku 60+, sportovní aktivity a setkávání s přáteli naopak více upřednostňují mladí.   </a:t>
            </a:r>
          </a:p>
          <a:p>
            <a:pPr marL="182563" indent="-182563" algn="just">
              <a:buFont typeface="Arial" pitchFamily="34" charset="0"/>
              <a:buChar char="•"/>
            </a:pPr>
            <a:endParaRPr lang="cs-CZ" sz="1600" b="1" dirty="0">
              <a:solidFill>
                <a:schemeClr val="tx2">
                  <a:lumMod val="50000"/>
                </a:schemeClr>
              </a:solidFill>
              <a:latin typeface="+mn-lt"/>
            </a:endParaRPr>
          </a:p>
        </p:txBody>
      </p:sp>
      <p:sp>
        <p:nvSpPr>
          <p:cNvPr id="11" name="Zástupný symbol pro text 5"/>
          <p:cNvSpPr>
            <a:spLocks noGrp="1"/>
          </p:cNvSpPr>
          <p:nvPr>
            <p:ph type="body" idx="1"/>
          </p:nvPr>
        </p:nvSpPr>
        <p:spPr>
          <a:xfrm>
            <a:off x="119336" y="944760"/>
            <a:ext cx="7128792" cy="138499"/>
          </a:xfrm>
        </p:spPr>
        <p:txBody>
          <a:bodyPr/>
          <a:lstStyle/>
          <a:p>
            <a:r>
              <a:rPr lang="cs-CZ" sz="900" b="1" dirty="0"/>
              <a:t>H2. JAKÉ ČINNOSTI NEJČASTĚJI PROVOZUJETE V PARCÍCH? MŮŽETE UVÉST VÍCE ODPOVĚDÍ.</a:t>
            </a:r>
            <a:endParaRPr lang="cs-CZ" sz="900" dirty="0"/>
          </a:p>
        </p:txBody>
      </p:sp>
      <p:sp>
        <p:nvSpPr>
          <p:cNvPr id="13" name="TextovéPole 12"/>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4" name="Obrázek 3"/>
          <p:cNvPicPr>
            <a:picLocks noChangeAspect="1"/>
          </p:cNvPicPr>
          <p:nvPr/>
        </p:nvPicPr>
        <p:blipFill>
          <a:blip r:embed="rId2"/>
          <a:stretch>
            <a:fillRect/>
          </a:stretch>
        </p:blipFill>
        <p:spPr>
          <a:xfrm>
            <a:off x="211425" y="1191307"/>
            <a:ext cx="4468755" cy="5035732"/>
          </a:xfrm>
          <a:prstGeom prst="rect">
            <a:avLst/>
          </a:prstGeom>
        </p:spPr>
      </p:pic>
    </p:spTree>
    <p:extLst>
      <p:ext uri="{BB962C8B-B14F-4D97-AF65-F5344CB8AC3E}">
        <p14:creationId xmlns:p14="http://schemas.microsoft.com/office/powerpoint/2010/main" val="3716794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Veřejná prostranství – PARKY</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56</a:t>
            </a:fld>
            <a:endParaRPr lang="cs-CZ"/>
          </a:p>
        </p:txBody>
      </p:sp>
      <p:sp>
        <p:nvSpPr>
          <p:cNvPr id="7" name="TextovéPole 6"/>
          <p:cNvSpPr txBox="1"/>
          <p:nvPr/>
        </p:nvSpPr>
        <p:spPr>
          <a:xfrm>
            <a:off x="4871864" y="1340768"/>
            <a:ext cx="7128792" cy="3599768"/>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Skoro třetina Pražanů (30 %) je se současným stavem spokojená-nedeklarují žádné překážky. Podíl takto spokojených od posledního měření dokonce narostl.</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Hlavním důvodem, proč v parcích lidé netráví více času je právě nedostatek disponibilního času.</a:t>
            </a:r>
          </a:p>
          <a:p>
            <a:pPr marL="182563" indent="-182563" algn="just">
              <a:buFont typeface="Arial" pitchFamily="34" charset="0"/>
              <a:buChar char="•"/>
            </a:pPr>
            <a:r>
              <a:rPr lang="cs-CZ" sz="1600" dirty="0">
                <a:solidFill>
                  <a:schemeClr val="tx2">
                    <a:lumMod val="50000"/>
                  </a:schemeClr>
                </a:solidFill>
                <a:latin typeface="+mn-lt"/>
              </a:rPr>
              <a:t>Běžnými výhradami na adresu pražských parků jsou dále znečištění (poukazují především VŠ vzdělaní), chybějící vybavení a nedostatek možností k posezení.</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Podle mínění občanů jsou pražské parky dobře přizpůsobené potřebám tělesně postižených osob.</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Zarážející se může zdát nárůst tvrzení „nemám zájem trávit víc času v parcích“. Zde ale patrně hraje roli, že už nemáme restrikce v jiných činnostech kvůli covidu, a proto máme oproti roku 2020 výrazně více konkurenčních možností trávení času.</a:t>
            </a:r>
          </a:p>
        </p:txBody>
      </p:sp>
      <p:sp>
        <p:nvSpPr>
          <p:cNvPr id="11" name="Zástupný symbol pro text 5"/>
          <p:cNvSpPr>
            <a:spLocks noGrp="1"/>
          </p:cNvSpPr>
          <p:nvPr>
            <p:ph type="body" idx="1"/>
          </p:nvPr>
        </p:nvSpPr>
        <p:spPr>
          <a:xfrm>
            <a:off x="119336" y="944760"/>
            <a:ext cx="7128792" cy="138499"/>
          </a:xfrm>
        </p:spPr>
        <p:txBody>
          <a:bodyPr/>
          <a:lstStyle/>
          <a:p>
            <a:r>
              <a:rPr lang="cs-CZ" sz="900" b="1" dirty="0"/>
              <a:t>H4. POCIŤUJETE NĚJAKÉ PŘEKÁŽKY, KTERÉ VÁM BRÁNÍ TRÁVIT VÍCE ČASU V PARCÍCH A DALŠÍCH PŘÍRODNÍCH LOKALITÁCH VE MĚSTĚ? </a:t>
            </a:r>
            <a:endParaRPr lang="cs-CZ" sz="900" dirty="0"/>
          </a:p>
        </p:txBody>
      </p:sp>
      <p:sp>
        <p:nvSpPr>
          <p:cNvPr id="13" name="TextovéPole 12"/>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5" name="Obrázek 4"/>
          <p:cNvPicPr>
            <a:picLocks noChangeAspect="1"/>
          </p:cNvPicPr>
          <p:nvPr/>
        </p:nvPicPr>
        <p:blipFill>
          <a:blip r:embed="rId2"/>
          <a:stretch>
            <a:fillRect/>
          </a:stretch>
        </p:blipFill>
        <p:spPr>
          <a:xfrm>
            <a:off x="139899" y="1191307"/>
            <a:ext cx="4468755" cy="5035732"/>
          </a:xfrm>
          <a:prstGeom prst="rect">
            <a:avLst/>
          </a:prstGeom>
        </p:spPr>
      </p:pic>
    </p:spTree>
    <p:extLst>
      <p:ext uri="{BB962C8B-B14F-4D97-AF65-F5344CB8AC3E}">
        <p14:creationId xmlns:p14="http://schemas.microsoft.com/office/powerpoint/2010/main" val="40588505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Veřejná prostranství – NÁMĚSTÍ A ULICE</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57</a:t>
            </a:fld>
            <a:endParaRPr lang="cs-CZ"/>
          </a:p>
        </p:txBody>
      </p:sp>
      <p:sp>
        <p:nvSpPr>
          <p:cNvPr id="7" name="TextovéPole 6"/>
          <p:cNvSpPr txBox="1"/>
          <p:nvPr/>
        </p:nvSpPr>
        <p:spPr>
          <a:xfrm>
            <a:off x="5447928" y="1556792"/>
            <a:ext cx="6335350" cy="4389715"/>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Klíčovým účelem využití ulic je čistě utilitární potřeba průchodu / tranzitu. Také praktické uplatnění ve formě nákupů je hojně rozšířenou aktivitou (3. v pořadí).</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Ovšem opakovaně se ukazuje, že ulice mohou aspirovat i na volnočasové, příjemné aktivity, jako jsou procházky, setkávání lidí, posezení a kulturní akce.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Naopak k rekreačnímu sportu nebo práci běžné pražské ulice nejsou téměř využívány.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Prostý průchod, nákupy, ale také setkávání s přáteli na ulicích / náměstích deklarují častěji ženy, naopak četbou tráví na ulicích čas běžněji muži. </a:t>
            </a:r>
          </a:p>
          <a:p>
            <a:pPr marL="182563" indent="-182563" algn="just">
              <a:buFont typeface="Arial" pitchFamily="34" charset="0"/>
              <a:buChar char="•"/>
            </a:pPr>
            <a:r>
              <a:rPr lang="cs-CZ" sz="1600" dirty="0">
                <a:solidFill>
                  <a:schemeClr val="tx2">
                    <a:lumMod val="50000"/>
                  </a:schemeClr>
                </a:solidFill>
                <a:latin typeface="+mn-lt"/>
              </a:rPr>
              <a:t>Lidé žijící v RD, v blahobytnějších domácnostech s dětmi, ale také </a:t>
            </a:r>
            <a:br>
              <a:rPr lang="cs-CZ" sz="1600" dirty="0">
                <a:solidFill>
                  <a:schemeClr val="tx2">
                    <a:lumMod val="50000"/>
                  </a:schemeClr>
                </a:solidFill>
                <a:latin typeface="+mn-lt"/>
              </a:rPr>
            </a:br>
            <a:r>
              <a:rPr lang="cs-CZ" sz="1600" dirty="0">
                <a:solidFill>
                  <a:schemeClr val="tx2">
                    <a:lumMod val="50000"/>
                  </a:schemeClr>
                </a:solidFill>
                <a:latin typeface="+mn-lt"/>
              </a:rPr>
              <a:t>v zaměstnaneckém poměru četněji vyhledávají komunitní akce, které na ulicích / náměstích probíhají.</a:t>
            </a:r>
          </a:p>
        </p:txBody>
      </p:sp>
      <p:sp>
        <p:nvSpPr>
          <p:cNvPr id="10" name="Zástupný symbol pro text 5"/>
          <p:cNvSpPr>
            <a:spLocks noGrp="1"/>
          </p:cNvSpPr>
          <p:nvPr>
            <p:ph type="body" idx="1"/>
          </p:nvPr>
        </p:nvSpPr>
        <p:spPr>
          <a:xfrm>
            <a:off x="119336" y="944760"/>
            <a:ext cx="7128792" cy="138499"/>
          </a:xfrm>
        </p:spPr>
        <p:txBody>
          <a:bodyPr/>
          <a:lstStyle/>
          <a:p>
            <a:r>
              <a:rPr lang="cs-CZ" sz="900" b="1" dirty="0"/>
              <a:t>H3. JAKÉ ČINNOSTI NEJČASTĚJI PROVOZUJETE V ULICÍCH A NA NÁMĚSTÍCH? MŮŽETE UVÉST VÍCE ODPOVĚDÍ.</a:t>
            </a:r>
            <a:endParaRPr lang="cs-CZ" sz="900" dirty="0"/>
          </a:p>
        </p:txBody>
      </p:sp>
      <p:sp>
        <p:nvSpPr>
          <p:cNvPr id="11" name="TextovéPole 10"/>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4" name="Obrázek 3"/>
          <p:cNvPicPr>
            <a:picLocks noChangeAspect="1"/>
          </p:cNvPicPr>
          <p:nvPr/>
        </p:nvPicPr>
        <p:blipFill>
          <a:blip r:embed="rId2"/>
          <a:stretch>
            <a:fillRect/>
          </a:stretch>
        </p:blipFill>
        <p:spPr>
          <a:xfrm>
            <a:off x="119336" y="1191307"/>
            <a:ext cx="4462659" cy="5023539"/>
          </a:xfrm>
          <a:prstGeom prst="rect">
            <a:avLst/>
          </a:prstGeom>
        </p:spPr>
      </p:pic>
    </p:spTree>
    <p:extLst>
      <p:ext uri="{BB962C8B-B14F-4D97-AF65-F5344CB8AC3E}">
        <p14:creationId xmlns:p14="http://schemas.microsoft.com/office/powerpoint/2010/main" val="36548539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Veřejná prostranství – NÁMĚSTÍ A ULICE</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58</a:t>
            </a:fld>
            <a:endParaRPr lang="cs-CZ"/>
          </a:p>
        </p:txBody>
      </p:sp>
      <p:sp>
        <p:nvSpPr>
          <p:cNvPr id="7" name="TextovéPole 6"/>
          <p:cNvSpPr txBox="1"/>
          <p:nvPr/>
        </p:nvSpPr>
        <p:spPr>
          <a:xfrm>
            <a:off x="5807968" y="1283641"/>
            <a:ext cx="5904656" cy="4377607"/>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Největším limitem trávení času na náměstích a v ulicích jsou (kromě limitovaného množství času na volnočasové činnosti)  okolnosti spojené s dopravou (nebo parkováním vozidel), nicméně více než čtvrtina Pražanů žádný problém nevnímá.</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Adaptaci ulic a náměstí pro vozíčkáře považují Pražané ve velké míře za dostatečnou, Téměř nikdo nepoukazuje na zanedbání </a:t>
            </a:r>
            <a:br>
              <a:rPr lang="cs-CZ" sz="1600" dirty="0">
                <a:solidFill>
                  <a:schemeClr val="tx2">
                    <a:lumMod val="50000"/>
                  </a:schemeClr>
                </a:solidFill>
                <a:latin typeface="+mn-lt"/>
              </a:rPr>
            </a:br>
            <a:r>
              <a:rPr lang="cs-CZ" sz="1600" dirty="0">
                <a:solidFill>
                  <a:schemeClr val="tx2">
                    <a:lumMod val="50000"/>
                  </a:schemeClr>
                </a:solidFill>
                <a:latin typeface="+mn-lt"/>
              </a:rPr>
              <a:t>v tomto ohledu.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Ženy častěji poukazují na nedostatečnou kapacitu míst k posezení, ale také vyjadřují kritiku na adresu přeplnění ulic zaparkovanými auty.</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Ačkoliv opticky se opět může zdát, že bariéry pobytu občanů na ulicích citelně oslabují, je to pravda jen v menší míře. Opět lze spíše spatřovat nižší průměrný počet zatržených možností v únavě / netrpělivosti respondentů při vyplňování dlouhého dotazníku.</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p:txBody>
      </p:sp>
      <p:sp>
        <p:nvSpPr>
          <p:cNvPr id="10" name="Zástupný symbol pro text 5"/>
          <p:cNvSpPr>
            <a:spLocks noGrp="1"/>
          </p:cNvSpPr>
          <p:nvPr>
            <p:ph type="body" idx="1"/>
          </p:nvPr>
        </p:nvSpPr>
        <p:spPr>
          <a:xfrm>
            <a:off x="119336" y="944760"/>
            <a:ext cx="7128792" cy="138499"/>
          </a:xfrm>
        </p:spPr>
        <p:txBody>
          <a:bodyPr/>
          <a:lstStyle/>
          <a:p>
            <a:r>
              <a:rPr lang="cs-CZ" sz="900" b="1" dirty="0"/>
              <a:t>H5. POCIŤUJETE NĚJAKÉ PŘEKÁŽKY, KTERÉ VÁM BRÁNÍ TRÁVIT V ULICÍCH A NA NÁMĚSTÍCH VÍCE ČASU? MŮŽETE UVÉST VÍCE ODPOVĚDÍ.</a:t>
            </a:r>
            <a:endParaRPr lang="cs-CZ" sz="900" dirty="0"/>
          </a:p>
        </p:txBody>
      </p:sp>
      <p:sp>
        <p:nvSpPr>
          <p:cNvPr id="11" name="TextovéPole 10"/>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5" name="Obrázek 4"/>
          <p:cNvPicPr>
            <a:picLocks noChangeAspect="1"/>
          </p:cNvPicPr>
          <p:nvPr/>
        </p:nvPicPr>
        <p:blipFill>
          <a:blip r:embed="rId2"/>
          <a:stretch>
            <a:fillRect/>
          </a:stretch>
        </p:blipFill>
        <p:spPr>
          <a:xfrm>
            <a:off x="335360" y="1175592"/>
            <a:ext cx="4462659" cy="5029636"/>
          </a:xfrm>
          <a:prstGeom prst="rect">
            <a:avLst/>
          </a:prstGeom>
        </p:spPr>
      </p:pic>
    </p:spTree>
    <p:extLst>
      <p:ext uri="{BB962C8B-B14F-4D97-AF65-F5344CB8AC3E}">
        <p14:creationId xmlns:p14="http://schemas.microsoft.com/office/powerpoint/2010/main" val="1590668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Atraktivita veřejných prostranství</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59</a:t>
            </a:fld>
            <a:endParaRPr lang="cs-CZ"/>
          </a:p>
        </p:txBody>
      </p:sp>
      <p:sp>
        <p:nvSpPr>
          <p:cNvPr id="7" name="TextovéPole 6"/>
          <p:cNvSpPr txBox="1"/>
          <p:nvPr/>
        </p:nvSpPr>
        <p:spPr>
          <a:xfrm>
            <a:off x="5510162" y="1340768"/>
            <a:ext cx="6562502" cy="2304256"/>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U parků a veřejných prostranství zůstávají nejzásadnějšími body spokojenosti dostatek zeleně a čistota.</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Do popředí v posledním šetření pozvolna přicházejí atributy jako klid a pocit bezpečí, dále veřejné toalety, ale zejména dostatek míst k sezení a jejich kvalita.</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Celkově vyšší nároky na vybavenost parků a veřejných prostranství prokazují ženy.</a:t>
            </a:r>
          </a:p>
          <a:p>
            <a:pPr marL="182563" indent="-182563" algn="just">
              <a:buFont typeface="Arial" pitchFamily="34" charset="0"/>
              <a:buChar char="•"/>
            </a:pPr>
            <a:r>
              <a:rPr lang="cs-CZ" sz="1600" dirty="0">
                <a:solidFill>
                  <a:schemeClr val="tx2">
                    <a:lumMod val="50000"/>
                  </a:schemeClr>
                </a:solidFill>
                <a:latin typeface="+mn-lt"/>
              </a:rPr>
              <a:t>Klid, pocit bezpečí a možnost sezení upřednostňují senioři.</a:t>
            </a:r>
          </a:p>
        </p:txBody>
      </p:sp>
      <p:sp>
        <p:nvSpPr>
          <p:cNvPr id="12" name="Zástupný symbol pro text 5"/>
          <p:cNvSpPr>
            <a:spLocks noGrp="1"/>
          </p:cNvSpPr>
          <p:nvPr>
            <p:ph type="body" idx="1"/>
          </p:nvPr>
        </p:nvSpPr>
        <p:spPr>
          <a:xfrm>
            <a:off x="119336" y="944760"/>
            <a:ext cx="7128792" cy="138499"/>
          </a:xfrm>
        </p:spPr>
        <p:txBody>
          <a:bodyPr/>
          <a:lstStyle/>
          <a:p>
            <a:r>
              <a:rPr lang="cs-CZ" sz="900" b="1" dirty="0"/>
              <a:t>H6. JAKÉ VLASTNOSTI (CHARAKTERISTIKY, KVALITY) PARKŮ, ULIC A NÁMĚSTÍ JSOU PRO VÁS NEJDŮLEŽITĚJŠÍ?</a:t>
            </a:r>
            <a:endParaRPr lang="cs-CZ" sz="900" dirty="0"/>
          </a:p>
        </p:txBody>
      </p:sp>
      <p:sp>
        <p:nvSpPr>
          <p:cNvPr id="13" name="TextovéPole 12"/>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4" name="Obrázek 3"/>
          <p:cNvPicPr>
            <a:picLocks noChangeAspect="1"/>
          </p:cNvPicPr>
          <p:nvPr/>
        </p:nvPicPr>
        <p:blipFill>
          <a:blip r:embed="rId2"/>
          <a:stretch>
            <a:fillRect/>
          </a:stretch>
        </p:blipFill>
        <p:spPr>
          <a:xfrm>
            <a:off x="105619" y="1175592"/>
            <a:ext cx="5102794" cy="5035732"/>
          </a:xfrm>
          <a:prstGeom prst="rect">
            <a:avLst/>
          </a:prstGeom>
        </p:spPr>
      </p:pic>
    </p:spTree>
    <p:extLst>
      <p:ext uri="{BB962C8B-B14F-4D97-AF65-F5344CB8AC3E}">
        <p14:creationId xmlns:p14="http://schemas.microsoft.com/office/powerpoint/2010/main" val="2649905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idx="1"/>
          </p:nvPr>
        </p:nvSpPr>
        <p:spPr>
          <a:xfrm>
            <a:off x="8904312" y="2348880"/>
            <a:ext cx="2664296" cy="2808312"/>
          </a:xfrm>
        </p:spPr>
        <p:txBody>
          <a:bodyPr/>
          <a:lstStyle/>
          <a:p>
            <a:r>
              <a:rPr lang="cs-CZ" b="1" dirty="0"/>
              <a:t>Vysvětlení a analýzy</a:t>
            </a:r>
          </a:p>
        </p:txBody>
      </p:sp>
    </p:spTree>
    <p:extLst>
      <p:ext uri="{BB962C8B-B14F-4D97-AF65-F5344CB8AC3E}">
        <p14:creationId xmlns:p14="http://schemas.microsoft.com/office/powerpoint/2010/main" val="26805610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Atraktivita veřejných prostranství – využití prostoru</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60</a:t>
            </a:fld>
            <a:endParaRPr lang="cs-CZ"/>
          </a:p>
        </p:txBody>
      </p:sp>
      <p:sp>
        <p:nvSpPr>
          <p:cNvPr id="7" name="TextovéPole 6"/>
          <p:cNvSpPr txBox="1"/>
          <p:nvPr/>
        </p:nvSpPr>
        <p:spPr>
          <a:xfrm>
            <a:off x="191344" y="4561435"/>
            <a:ext cx="11809312" cy="2035917"/>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Jako nejvhodnější využití pásů mezi chodníkem a vozovkou se obyvatelům jeví stromořadí a vegetační prvky. Jen 1 z 50 lidí takové využití rozhodně neschvaluje. </a:t>
            </a:r>
          </a:p>
          <a:p>
            <a:pPr marL="182563" indent="-182563" algn="just">
              <a:buFont typeface="Arial" pitchFamily="34" charset="0"/>
              <a:buChar char="•"/>
            </a:pPr>
            <a:r>
              <a:rPr lang="cs-CZ" sz="1600" dirty="0">
                <a:solidFill>
                  <a:schemeClr val="tx2">
                    <a:lumMod val="50000"/>
                  </a:schemeClr>
                </a:solidFill>
                <a:latin typeface="+mn-lt"/>
              </a:rPr>
              <a:t>Využití uvedené zóny pro parkování pražskou veřejnost polarizuje – těsně nadpoloviční většina si toto řešení nepřeje, na druhou stranu 2/5 lidí by právě tuto možnost preferovaly.</a:t>
            </a:r>
          </a:p>
          <a:p>
            <a:pPr marL="182563" indent="-182563" algn="just">
              <a:buFont typeface="Arial" pitchFamily="34" charset="0"/>
              <a:buChar char="•"/>
            </a:pPr>
            <a:r>
              <a:rPr lang="cs-CZ" sz="1600" dirty="0">
                <a:solidFill>
                  <a:schemeClr val="tx2">
                    <a:lumMod val="50000"/>
                  </a:schemeClr>
                </a:solidFill>
                <a:latin typeface="+mn-lt"/>
              </a:rPr>
              <a:t>Největší odpor vzbuzuje v této zóně varianta pro parkování kol a koloběžek. Lidí, kteří s touto variantou rozhodně nesouhlasí je 3x více než těch, kteří by ji vehementně podpořili.</a:t>
            </a:r>
          </a:p>
          <a:p>
            <a:pPr marL="182563" indent="-182563" algn="just">
              <a:buFont typeface="Arial" pitchFamily="34" charset="0"/>
              <a:buChar char="•"/>
            </a:pPr>
            <a:r>
              <a:rPr lang="cs-CZ" sz="1600" dirty="0">
                <a:solidFill>
                  <a:schemeClr val="tx2">
                    <a:lumMod val="50000"/>
                  </a:schemeClr>
                </a:solidFill>
                <a:latin typeface="+mn-lt"/>
              </a:rPr>
              <a:t>Umístění zahrádek restaurací má jen mírný náskok příznivců před odpůrci. Rezidenti jsou patrně vůči zahrádkám poměrně ostražití </a:t>
            </a:r>
            <a:br>
              <a:rPr lang="cs-CZ" sz="1600" dirty="0">
                <a:solidFill>
                  <a:schemeClr val="tx2">
                    <a:lumMod val="50000"/>
                  </a:schemeClr>
                </a:solidFill>
                <a:latin typeface="+mn-lt"/>
              </a:rPr>
            </a:br>
            <a:r>
              <a:rPr lang="cs-CZ" sz="1600" dirty="0">
                <a:solidFill>
                  <a:schemeClr val="tx2">
                    <a:lumMod val="50000"/>
                  </a:schemeClr>
                </a:solidFill>
                <a:latin typeface="+mn-lt"/>
              </a:rPr>
              <a:t>z důvodu hluku ve večerních hodinách a z obav o dodržování pořádku a zajištění bezpečnosti.</a:t>
            </a:r>
          </a:p>
        </p:txBody>
      </p:sp>
      <p:sp>
        <p:nvSpPr>
          <p:cNvPr id="5" name="Zástupný symbol pro text 5"/>
          <p:cNvSpPr>
            <a:spLocks noGrp="1"/>
          </p:cNvSpPr>
          <p:nvPr>
            <p:ph type="body" idx="1"/>
          </p:nvPr>
        </p:nvSpPr>
        <p:spPr>
          <a:xfrm>
            <a:off x="119336" y="944760"/>
            <a:ext cx="7128792" cy="138499"/>
          </a:xfrm>
        </p:spPr>
        <p:txBody>
          <a:bodyPr/>
          <a:lstStyle/>
          <a:p>
            <a:r>
              <a:rPr lang="cs-CZ" sz="900" b="1" dirty="0"/>
              <a:t>H9 UVEĎTE, JAK SOUHLASÍTE S DANÝM TVRZENÍM. PROSTOR V ULICÍCH MEZI CHODNÍKEM A VOZOVKOU BY SE MĚL VYUŽÍVAT:</a:t>
            </a:r>
            <a:endParaRPr lang="cs-CZ" sz="900" dirty="0"/>
          </a:p>
        </p:txBody>
      </p:sp>
      <p:sp>
        <p:nvSpPr>
          <p:cNvPr id="6" name="TextovéPole 5"/>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8" name="Obrázek 7"/>
          <p:cNvPicPr>
            <a:picLocks noChangeAspect="1"/>
          </p:cNvPicPr>
          <p:nvPr/>
        </p:nvPicPr>
        <p:blipFill>
          <a:blip r:embed="rId2"/>
          <a:stretch>
            <a:fillRect/>
          </a:stretch>
        </p:blipFill>
        <p:spPr>
          <a:xfrm>
            <a:off x="119336" y="1123221"/>
            <a:ext cx="5511262" cy="3377477"/>
          </a:xfrm>
          <a:prstGeom prst="rect">
            <a:avLst/>
          </a:prstGeom>
        </p:spPr>
      </p:pic>
    </p:spTree>
    <p:extLst>
      <p:ext uri="{BB962C8B-B14F-4D97-AF65-F5344CB8AC3E}">
        <p14:creationId xmlns:p14="http://schemas.microsoft.com/office/powerpoint/2010/main" val="31955923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Atraktivita veřejných prostranství</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61</a:t>
            </a:fld>
            <a:endParaRPr lang="cs-CZ"/>
          </a:p>
        </p:txBody>
      </p:sp>
      <p:sp>
        <p:nvSpPr>
          <p:cNvPr id="10" name="TextovéPole 9"/>
          <p:cNvSpPr txBox="1"/>
          <p:nvPr/>
        </p:nvSpPr>
        <p:spPr>
          <a:xfrm>
            <a:off x="4295800" y="1438059"/>
            <a:ext cx="7776864" cy="2392741"/>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Obyvatelé Prahy se vzhledem k jejich postojům k veřejným prostranstvím dělí přibližně na třetiny – třetina preferuje především čistotu a bezpečí, třetina by chtěla na veřejných prostranstvích především  aktivně trávit volný čas a poslední třetina by chtěla na veřejných prostranstvích především zeleň k odpočinku. </a:t>
            </a:r>
          </a:p>
          <a:p>
            <a:pPr marL="182563" indent="-182563" algn="just">
              <a:buFont typeface="Arial" pitchFamily="34" charset="0"/>
              <a:buChar char="•"/>
            </a:pPr>
            <a:r>
              <a:rPr lang="cs-CZ" sz="1600" dirty="0">
                <a:solidFill>
                  <a:schemeClr val="tx2">
                    <a:lumMod val="50000"/>
                  </a:schemeClr>
                </a:solidFill>
                <a:latin typeface="+mn-lt"/>
              </a:rPr>
              <a:t>Tyto segmenty se příliš nemění v závislosti na pohlaví, věku nebo vzdělání. Determinující není ani lokální aktivismus (i když aktivnější by častěji chtěli trávit na veřejných prostranstvích čas aktivně). </a:t>
            </a:r>
          </a:p>
          <a:p>
            <a:pPr algn="just"/>
            <a:r>
              <a:rPr lang="cs-CZ" sz="1200" i="1" dirty="0">
                <a:solidFill>
                  <a:schemeClr val="tx2">
                    <a:lumMod val="50000"/>
                  </a:schemeClr>
                </a:solidFill>
                <a:latin typeface="Calibri" panose="020F0502020204030204" pitchFamily="34" charset="0"/>
                <a:cs typeface="Calibri" panose="020F0502020204030204" pitchFamily="34" charset="0"/>
              </a:rPr>
              <a:t>Porovnání s rokem 2020 v tomto případě není možné, protože se jedná o „</a:t>
            </a:r>
            <a:r>
              <a:rPr lang="cs-CZ" sz="1200" i="1" dirty="0" err="1">
                <a:solidFill>
                  <a:schemeClr val="tx2">
                    <a:lumMod val="50000"/>
                  </a:schemeClr>
                </a:solidFill>
                <a:latin typeface="Calibri" panose="020F0502020204030204" pitchFamily="34" charset="0"/>
                <a:cs typeface="Calibri" panose="020F0502020204030204" pitchFamily="34" charset="0"/>
              </a:rPr>
              <a:t>AdHoc</a:t>
            </a:r>
            <a:r>
              <a:rPr lang="cs-CZ" sz="1200" i="1" dirty="0">
                <a:solidFill>
                  <a:schemeClr val="tx2">
                    <a:lumMod val="50000"/>
                  </a:schemeClr>
                </a:solidFill>
                <a:latin typeface="Calibri" panose="020F0502020204030204" pitchFamily="34" charset="0"/>
                <a:cs typeface="Calibri" panose="020F0502020204030204" pitchFamily="34" charset="0"/>
              </a:rPr>
              <a:t>“ </a:t>
            </a:r>
            <a:r>
              <a:rPr lang="cs-CZ" sz="1200" i="1" dirty="0" err="1">
                <a:solidFill>
                  <a:schemeClr val="tx2">
                    <a:lumMod val="50000"/>
                  </a:schemeClr>
                </a:solidFill>
                <a:latin typeface="Calibri" panose="020F0502020204030204" pitchFamily="34" charset="0"/>
                <a:cs typeface="Calibri" panose="020F0502020204030204" pitchFamily="34" charset="0"/>
              </a:rPr>
              <a:t>clusterovou</a:t>
            </a:r>
            <a:r>
              <a:rPr lang="cs-CZ" sz="1200" i="1" dirty="0">
                <a:solidFill>
                  <a:schemeClr val="tx2">
                    <a:lumMod val="50000"/>
                  </a:schemeClr>
                </a:solidFill>
                <a:latin typeface="Calibri" panose="020F0502020204030204" pitchFamily="34" charset="0"/>
                <a:cs typeface="Calibri" panose="020F0502020204030204" pitchFamily="34" charset="0"/>
              </a:rPr>
              <a:t> analýzu vycházející pokaždé </a:t>
            </a:r>
            <a:br>
              <a:rPr lang="cs-CZ" sz="1200" i="1" dirty="0">
                <a:solidFill>
                  <a:schemeClr val="tx2">
                    <a:lumMod val="50000"/>
                  </a:schemeClr>
                </a:solidFill>
                <a:latin typeface="Calibri" panose="020F0502020204030204" pitchFamily="34" charset="0"/>
                <a:cs typeface="Calibri" panose="020F0502020204030204" pitchFamily="34" charset="0"/>
              </a:rPr>
            </a:br>
            <a:r>
              <a:rPr lang="cs-CZ" sz="1200" i="1" dirty="0">
                <a:solidFill>
                  <a:schemeClr val="tx2">
                    <a:lumMod val="50000"/>
                  </a:schemeClr>
                </a:solidFill>
                <a:latin typeface="Calibri" panose="020F0502020204030204" pitchFamily="34" charset="0"/>
                <a:cs typeface="Calibri" panose="020F0502020204030204" pitchFamily="34" charset="0"/>
              </a:rPr>
              <a:t>z aktuálních dat.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i="1" dirty="0">
              <a:solidFill>
                <a:schemeClr val="tx2">
                  <a:lumMod val="50000"/>
                </a:schemeClr>
              </a:solidFill>
              <a:latin typeface="+mn-lt"/>
            </a:endParaRPr>
          </a:p>
        </p:txBody>
      </p:sp>
      <p:sp>
        <p:nvSpPr>
          <p:cNvPr id="13" name="Zástupný symbol pro text 5"/>
          <p:cNvSpPr>
            <a:spLocks noGrp="1"/>
          </p:cNvSpPr>
          <p:nvPr>
            <p:ph type="body" idx="1"/>
          </p:nvPr>
        </p:nvSpPr>
        <p:spPr>
          <a:xfrm>
            <a:off x="119336" y="944760"/>
            <a:ext cx="7128792" cy="138499"/>
          </a:xfrm>
        </p:spPr>
        <p:txBody>
          <a:bodyPr/>
          <a:lstStyle/>
          <a:p>
            <a:r>
              <a:rPr lang="cs-CZ" sz="900" b="1" dirty="0"/>
              <a:t>H1-H6. </a:t>
            </a:r>
            <a:endParaRPr lang="cs-CZ" sz="900" dirty="0"/>
          </a:p>
        </p:txBody>
      </p:sp>
      <p:sp>
        <p:nvSpPr>
          <p:cNvPr id="14" name="TextovéPole 13"/>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4" name="Obrázek 3"/>
          <p:cNvPicPr>
            <a:picLocks noChangeAspect="1"/>
          </p:cNvPicPr>
          <p:nvPr/>
        </p:nvPicPr>
        <p:blipFill>
          <a:blip r:embed="rId2"/>
          <a:stretch>
            <a:fillRect/>
          </a:stretch>
        </p:blipFill>
        <p:spPr>
          <a:xfrm>
            <a:off x="47328" y="1136705"/>
            <a:ext cx="4121253" cy="2292295"/>
          </a:xfrm>
          <a:prstGeom prst="rect">
            <a:avLst/>
          </a:prstGeom>
        </p:spPr>
      </p:pic>
      <p:pic>
        <p:nvPicPr>
          <p:cNvPr id="6" name="Obrázek 5"/>
          <p:cNvPicPr>
            <a:picLocks noChangeAspect="1"/>
          </p:cNvPicPr>
          <p:nvPr/>
        </p:nvPicPr>
        <p:blipFill>
          <a:blip r:embed="rId3"/>
          <a:stretch>
            <a:fillRect/>
          </a:stretch>
        </p:blipFill>
        <p:spPr>
          <a:xfrm>
            <a:off x="407368" y="3789040"/>
            <a:ext cx="7443861" cy="2780017"/>
          </a:xfrm>
          <a:prstGeom prst="rect">
            <a:avLst/>
          </a:prstGeom>
        </p:spPr>
      </p:pic>
    </p:spTree>
    <p:extLst>
      <p:ext uri="{BB962C8B-B14F-4D97-AF65-F5344CB8AC3E}">
        <p14:creationId xmlns:p14="http://schemas.microsoft.com/office/powerpoint/2010/main" val="1435572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idx="1"/>
          </p:nvPr>
        </p:nvSpPr>
        <p:spPr>
          <a:xfrm>
            <a:off x="8904312" y="2348880"/>
            <a:ext cx="2664296" cy="2808312"/>
          </a:xfrm>
        </p:spPr>
        <p:txBody>
          <a:bodyPr/>
          <a:lstStyle/>
          <a:p>
            <a:r>
              <a:rPr lang="cs-CZ" b="1" dirty="0"/>
              <a:t>Veřejná správa</a:t>
            </a:r>
          </a:p>
        </p:txBody>
      </p:sp>
    </p:spTree>
    <p:extLst>
      <p:ext uri="{BB962C8B-B14F-4D97-AF65-F5344CB8AC3E}">
        <p14:creationId xmlns:p14="http://schemas.microsoft.com/office/powerpoint/2010/main" val="7075475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Občanská angažovanost</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63</a:t>
            </a:fld>
            <a:endParaRPr lang="cs-CZ"/>
          </a:p>
        </p:txBody>
      </p:sp>
      <p:sp>
        <p:nvSpPr>
          <p:cNvPr id="7" name="TextovéPole 6"/>
          <p:cNvSpPr txBox="1"/>
          <p:nvPr/>
        </p:nvSpPr>
        <p:spPr>
          <a:xfrm>
            <a:off x="119336" y="4534586"/>
            <a:ext cx="11593288" cy="2206782"/>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Míra účasti ve volbách do pražského zastupitelstva a zastupitelstva MČ je takřka identická. Je to pochopitelně dáno tím, že oboje volby se tradičně konají ve stejném termínu, takže není důvod jedny nebo druhé volby upřednostnit.</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Čtvrtina Pražanů ani do jednoho se zastupitelstev obvykle nevolí, ale ca jen 1 z 10 volit do těchto orgánů v podstatě odmítá. Naopak 2/5 občanů si ani jedny z těchto voleb takřka nikdy nenechají ujít. Další čtvrtina sice někdy účast vynechá, spíše se ale do voleb zapojuje.</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Většinový názor pražské populace potvrzuje, že volby do zastupitelstev jsou důležité.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2/3 občanů se v nějaké míře zajímají o dění v městské části, kde bydlí. </a:t>
            </a:r>
            <a:endParaRPr lang="cs-CZ" sz="1600" b="1" dirty="0">
              <a:solidFill>
                <a:schemeClr val="tx2">
                  <a:lumMod val="50000"/>
                </a:schemeClr>
              </a:solidFill>
              <a:latin typeface="+mn-lt"/>
            </a:endParaRPr>
          </a:p>
        </p:txBody>
      </p:sp>
      <p:sp>
        <p:nvSpPr>
          <p:cNvPr id="10" name="Zástupný symbol pro text 5"/>
          <p:cNvSpPr>
            <a:spLocks noGrp="1"/>
          </p:cNvSpPr>
          <p:nvPr>
            <p:ph type="body" idx="1"/>
          </p:nvPr>
        </p:nvSpPr>
        <p:spPr>
          <a:xfrm>
            <a:off x="119336" y="944760"/>
            <a:ext cx="10200664" cy="276999"/>
          </a:xfrm>
        </p:spPr>
        <p:txBody>
          <a:bodyPr/>
          <a:lstStyle/>
          <a:p>
            <a:r>
              <a:rPr lang="cs-CZ" sz="900" b="1" dirty="0"/>
              <a:t>I1. UVEĎTE, JAK SOUHLASÍTE S DANÝM TVRZENÍMI. VĚNUJTE PROSÍM POZORNOST ROZDÍLU MEZI VOLBAMI DO ZASTUPITELSTVA CELÉ PRAHY A VOLBAMI DO ZASTUPITELSTVA MĚSTSKÉ ČÁSTI, KDE BYDLÍTE.</a:t>
            </a:r>
            <a:endParaRPr lang="cs-CZ" sz="900" dirty="0"/>
          </a:p>
        </p:txBody>
      </p:sp>
      <p:sp>
        <p:nvSpPr>
          <p:cNvPr id="11" name="TextovéPole 10"/>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4" name="Obrázek 3"/>
          <p:cNvPicPr>
            <a:picLocks noChangeAspect="1"/>
          </p:cNvPicPr>
          <p:nvPr/>
        </p:nvPicPr>
        <p:blipFill>
          <a:blip r:embed="rId2"/>
          <a:stretch>
            <a:fillRect/>
          </a:stretch>
        </p:blipFill>
        <p:spPr>
          <a:xfrm>
            <a:off x="119336" y="1175592"/>
            <a:ext cx="7364606" cy="3310415"/>
          </a:xfrm>
          <a:prstGeom prst="rect">
            <a:avLst/>
          </a:prstGeom>
        </p:spPr>
      </p:pic>
    </p:spTree>
    <p:extLst>
      <p:ext uri="{BB962C8B-B14F-4D97-AF65-F5344CB8AC3E}">
        <p14:creationId xmlns:p14="http://schemas.microsoft.com/office/powerpoint/2010/main" val="4076182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Spokojenost s fungováním veřejné správy</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64</a:t>
            </a:fld>
            <a:endParaRPr lang="cs-CZ"/>
          </a:p>
        </p:txBody>
      </p:sp>
      <p:sp>
        <p:nvSpPr>
          <p:cNvPr id="7" name="TextovéPole 6"/>
          <p:cNvSpPr txBox="1"/>
          <p:nvPr/>
        </p:nvSpPr>
        <p:spPr>
          <a:xfrm>
            <a:off x="7627958" y="1346237"/>
            <a:ext cx="4300202" cy="5281485"/>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Zatímco s místní samosprávou je přibližně stejně Pražanů spíše spokojeno a spíše nespokojeno, na úrovni samosprávy celého hlavního města mají v současnosti navrch spíše nespokojení občané. Patrně je to v důsledku nekonečných vyjednávání a opakovaných nedohod o pražské koalici po posledních volbách.</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S kvalitou služeb stavebního úřadu mírně převládá jistá nespokojenost, nicméně třetina Pražanů přiznává, že ji nemůže hodnotit, protože s úřadem nemá nedávnou zkušenost.</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Také informovanost o nových projektech (a to jak těch celopražských, tak těch v MČ) sklidila spíše mírně kritické hodnocení. Otázkou je, jak velký potenciál ke zlepšení v této oblasti zainteresované orgány mají, jestliže jsou občané zavaleni přemírou informací a </a:t>
            </a:r>
            <a:br>
              <a:rPr lang="cs-CZ" sz="1600" dirty="0">
                <a:solidFill>
                  <a:schemeClr val="tx2">
                    <a:lumMod val="50000"/>
                  </a:schemeClr>
                </a:solidFill>
                <a:latin typeface="+mn-lt"/>
              </a:rPr>
            </a:br>
            <a:r>
              <a:rPr lang="cs-CZ" sz="1600" dirty="0">
                <a:solidFill>
                  <a:schemeClr val="tx2">
                    <a:lumMod val="50000"/>
                  </a:schemeClr>
                </a:solidFill>
                <a:latin typeface="+mn-lt"/>
              </a:rPr>
              <a:t>o projektech se nestíhají proaktivně informovat. </a:t>
            </a:r>
            <a:endParaRPr lang="cs-CZ" sz="1600" b="1" dirty="0">
              <a:solidFill>
                <a:schemeClr val="tx2">
                  <a:lumMod val="50000"/>
                </a:schemeClr>
              </a:solidFill>
              <a:latin typeface="+mn-lt"/>
            </a:endParaRPr>
          </a:p>
        </p:txBody>
      </p:sp>
      <p:sp>
        <p:nvSpPr>
          <p:cNvPr id="10" name="Zástupný symbol pro text 5"/>
          <p:cNvSpPr>
            <a:spLocks noGrp="1"/>
          </p:cNvSpPr>
          <p:nvPr>
            <p:ph type="body" idx="1"/>
          </p:nvPr>
        </p:nvSpPr>
        <p:spPr>
          <a:xfrm>
            <a:off x="119336" y="944760"/>
            <a:ext cx="10200664" cy="276999"/>
          </a:xfrm>
        </p:spPr>
        <p:txBody>
          <a:bodyPr/>
          <a:lstStyle/>
          <a:p>
            <a:r>
              <a:rPr lang="cs-CZ" sz="900" b="1" dirty="0"/>
              <a:t>I4. UVEĎTE, JAK JSTE SPOKOJEN/A S NÁSLEDUJÍCÍMI OBLASTMI V MĚSTSKÉ ČÁSTI, KDE BYDLÍTE:</a:t>
            </a:r>
          </a:p>
          <a:p>
            <a:r>
              <a:rPr lang="cs-CZ" sz="900" b="1" dirty="0"/>
              <a:t>I5. UVEĎTE, JAK JSTE SPOKOJEN/A S NÁSLEDUJÍCÍMI OBLASTMI NA ÚROVNI CELÉ PRAHY:</a:t>
            </a:r>
            <a:endParaRPr lang="cs-CZ" sz="900" dirty="0"/>
          </a:p>
        </p:txBody>
      </p:sp>
      <p:sp>
        <p:nvSpPr>
          <p:cNvPr id="11" name="TextovéPole 10"/>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6" name="Obrázek 5"/>
          <p:cNvPicPr>
            <a:picLocks noChangeAspect="1"/>
          </p:cNvPicPr>
          <p:nvPr/>
        </p:nvPicPr>
        <p:blipFill>
          <a:blip r:embed="rId2"/>
          <a:stretch>
            <a:fillRect/>
          </a:stretch>
        </p:blipFill>
        <p:spPr>
          <a:xfrm>
            <a:off x="99546" y="1292313"/>
            <a:ext cx="7364606" cy="2694666"/>
          </a:xfrm>
          <a:prstGeom prst="rect">
            <a:avLst/>
          </a:prstGeom>
        </p:spPr>
      </p:pic>
      <p:pic>
        <p:nvPicPr>
          <p:cNvPr id="9" name="Obrázek 8"/>
          <p:cNvPicPr>
            <a:picLocks noChangeAspect="1"/>
          </p:cNvPicPr>
          <p:nvPr/>
        </p:nvPicPr>
        <p:blipFill>
          <a:blip r:embed="rId3"/>
          <a:stretch>
            <a:fillRect/>
          </a:stretch>
        </p:blipFill>
        <p:spPr>
          <a:xfrm>
            <a:off x="109443" y="4077072"/>
            <a:ext cx="7364606" cy="2694666"/>
          </a:xfrm>
          <a:prstGeom prst="rect">
            <a:avLst/>
          </a:prstGeom>
        </p:spPr>
      </p:pic>
    </p:spTree>
    <p:extLst>
      <p:ext uri="{BB962C8B-B14F-4D97-AF65-F5344CB8AC3E}">
        <p14:creationId xmlns:p14="http://schemas.microsoft.com/office/powerpoint/2010/main" val="40198817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Spokojenost s fungováním veřejné správy</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65</a:t>
            </a:fld>
            <a:endParaRPr lang="cs-CZ"/>
          </a:p>
        </p:txBody>
      </p:sp>
      <p:sp>
        <p:nvSpPr>
          <p:cNvPr id="7" name="TextovéPole 6"/>
          <p:cNvSpPr txBox="1"/>
          <p:nvPr/>
        </p:nvSpPr>
        <p:spPr>
          <a:xfrm>
            <a:off x="4871864" y="1510672"/>
            <a:ext cx="6840760" cy="2854432"/>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Obyvatelé Prahy jsou opakovaně více  spokojeni s fungováním veřejné správy </a:t>
            </a:r>
            <a:br>
              <a:rPr lang="cs-CZ" sz="1600" dirty="0">
                <a:solidFill>
                  <a:schemeClr val="tx2">
                    <a:lumMod val="50000"/>
                  </a:schemeClr>
                </a:solidFill>
                <a:latin typeface="+mn-lt"/>
              </a:rPr>
            </a:br>
            <a:r>
              <a:rPr lang="cs-CZ" sz="1600" dirty="0">
                <a:solidFill>
                  <a:schemeClr val="tx2">
                    <a:lumMod val="50000"/>
                  </a:schemeClr>
                </a:solidFill>
                <a:latin typeface="+mn-lt"/>
              </a:rPr>
              <a:t>v rámci jejich MČ než na úrovni hl. města.</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Největší rozdíl (11 </a:t>
            </a:r>
            <a:r>
              <a:rPr lang="cs-CZ" sz="1600" dirty="0" err="1">
                <a:solidFill>
                  <a:schemeClr val="tx2">
                    <a:lumMod val="50000"/>
                  </a:schemeClr>
                </a:solidFill>
                <a:latin typeface="+mn-lt"/>
              </a:rPr>
              <a:t>p.b</a:t>
            </a:r>
            <a:r>
              <a:rPr lang="cs-CZ" sz="1600" dirty="0">
                <a:solidFill>
                  <a:schemeClr val="tx2">
                    <a:lumMod val="50000"/>
                  </a:schemeClr>
                </a:solidFill>
                <a:latin typeface="+mn-lt"/>
              </a:rPr>
              <a:t>.</a:t>
            </a:r>
            <a:r>
              <a:rPr lang="cs-CZ" sz="1600" dirty="0">
                <a:solidFill>
                  <a:schemeClr val="tx2">
                    <a:lumMod val="50000"/>
                  </a:schemeClr>
                </a:solidFill>
              </a:rPr>
              <a:t>) </a:t>
            </a:r>
            <a:r>
              <a:rPr lang="cs-CZ" sz="1600" dirty="0">
                <a:solidFill>
                  <a:schemeClr val="tx2">
                    <a:lumMod val="50000"/>
                  </a:schemeClr>
                </a:solidFill>
                <a:latin typeface="+mn-lt"/>
              </a:rPr>
              <a:t>je ve spokojenosti s fungováním úřadu MČ (41 %) a magistrátu (30 %).</a:t>
            </a:r>
          </a:p>
          <a:p>
            <a:pPr algn="just"/>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Nejvíce spokojeni s fungováním samosprávy na úrovni městské části i celé Prahy, vč. možnosti účastnit se plánování a informovanosti o nových projektech, jsou oproti ostatním lidé do 29 let. Na druhou stranu právě v této věkové kategorii je výrazně více lidí, kteří upřímně přiznávají, že na to nedokáží odpovědět.</a:t>
            </a:r>
          </a:p>
          <a:p>
            <a:pPr algn="just"/>
            <a:endParaRPr lang="cs-CZ" sz="1600" dirty="0">
              <a:solidFill>
                <a:schemeClr val="tx2">
                  <a:lumMod val="50000"/>
                </a:schemeClr>
              </a:solidFill>
              <a:latin typeface="+mn-lt"/>
            </a:endParaRPr>
          </a:p>
          <a:p>
            <a:pPr algn="just"/>
            <a:endParaRPr lang="cs-CZ" sz="1600" b="1" dirty="0">
              <a:solidFill>
                <a:schemeClr val="tx2">
                  <a:lumMod val="50000"/>
                </a:schemeClr>
              </a:solidFill>
              <a:latin typeface="+mn-lt"/>
            </a:endParaRPr>
          </a:p>
          <a:p>
            <a:pPr marL="182563" indent="-182563" algn="just">
              <a:buFont typeface="Arial" pitchFamily="34" charset="0"/>
              <a:buChar char="•"/>
            </a:pPr>
            <a:endParaRPr lang="cs-CZ" sz="1600" b="1" dirty="0">
              <a:solidFill>
                <a:schemeClr val="tx2">
                  <a:lumMod val="50000"/>
                </a:schemeClr>
              </a:solidFill>
              <a:latin typeface="+mn-lt"/>
            </a:endParaRPr>
          </a:p>
        </p:txBody>
      </p:sp>
      <p:sp>
        <p:nvSpPr>
          <p:cNvPr id="11" name="Zástupný symbol pro text 5"/>
          <p:cNvSpPr>
            <a:spLocks noGrp="1"/>
          </p:cNvSpPr>
          <p:nvPr>
            <p:ph type="body" idx="1"/>
          </p:nvPr>
        </p:nvSpPr>
        <p:spPr>
          <a:xfrm>
            <a:off x="119336" y="944760"/>
            <a:ext cx="10200664" cy="276999"/>
          </a:xfrm>
        </p:spPr>
        <p:txBody>
          <a:bodyPr/>
          <a:lstStyle/>
          <a:p>
            <a:r>
              <a:rPr lang="cs-CZ" sz="900" b="1" dirty="0"/>
              <a:t>I4. UVEĎTE, JAK JSTE SPOKOJEN/A S NÁSLEDUJÍCÍMI OBLASTMI V MĚSTSKÉ ČÁSTI, KDE BYDLÍTE:</a:t>
            </a:r>
          </a:p>
          <a:p>
            <a:r>
              <a:rPr lang="cs-CZ" sz="900" b="1" dirty="0"/>
              <a:t>I5. UVEĎTE, JAK JSTE SPOKOJEN/A S NÁSLEDUJÍCÍMI OBLASTMI NA ÚROVNI CELÉ PRAHY:</a:t>
            </a:r>
            <a:endParaRPr lang="cs-CZ" sz="900" dirty="0"/>
          </a:p>
        </p:txBody>
      </p:sp>
      <p:sp>
        <p:nvSpPr>
          <p:cNvPr id="12" name="TextovéPole 11"/>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sp>
        <p:nvSpPr>
          <p:cNvPr id="13" name="TextovéPole 12"/>
          <p:cNvSpPr txBox="1"/>
          <p:nvPr/>
        </p:nvSpPr>
        <p:spPr>
          <a:xfrm>
            <a:off x="1775520" y="4710336"/>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Hodnoty VELMI + SPÍŠE SPOKOJEN</a:t>
            </a:r>
          </a:p>
        </p:txBody>
      </p:sp>
      <p:pic>
        <p:nvPicPr>
          <p:cNvPr id="4" name="Obrázek 3"/>
          <p:cNvPicPr>
            <a:picLocks noChangeAspect="1"/>
          </p:cNvPicPr>
          <p:nvPr/>
        </p:nvPicPr>
        <p:blipFill>
          <a:blip r:embed="rId2"/>
          <a:stretch>
            <a:fillRect/>
          </a:stretch>
        </p:blipFill>
        <p:spPr>
          <a:xfrm>
            <a:off x="122668" y="1268760"/>
            <a:ext cx="4749196" cy="3414056"/>
          </a:xfrm>
          <a:prstGeom prst="rect">
            <a:avLst/>
          </a:prstGeom>
        </p:spPr>
      </p:pic>
    </p:spTree>
    <p:extLst>
      <p:ext uri="{BB962C8B-B14F-4D97-AF65-F5344CB8AC3E}">
        <p14:creationId xmlns:p14="http://schemas.microsoft.com/office/powerpoint/2010/main" val="1267285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Občanská angažovanost</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66</a:t>
            </a:fld>
            <a:endParaRPr lang="cs-CZ"/>
          </a:p>
        </p:txBody>
      </p:sp>
      <p:sp>
        <p:nvSpPr>
          <p:cNvPr id="7" name="TextovéPole 6"/>
          <p:cNvSpPr txBox="1"/>
          <p:nvPr/>
        </p:nvSpPr>
        <p:spPr>
          <a:xfrm>
            <a:off x="4295800" y="1340768"/>
            <a:ext cx="7704856" cy="2304254"/>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Podíl aktivních osob se oproti roku 2020 téměř nezměnil. Je jich stále cca polovina téměř polovina (50 %). Větší část z nich jsou pak aktivní spokojení.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Občanská aktivita úzce souvisí s celkovou spokojeností Pražanů, zejména s rodinnou situací, začleněním v místní komunitě a momentální životní úrovní. Aktivní a spokojení Pražané jsou výrazně častěji lidé z rodin s dětmi a s lepší životní úrovní. Jsou to nejčastější aktivní organizátoři i účastníci komunitního života.  Nespokojených je nejvíce mezi lidmi ve věku 60+.</a:t>
            </a:r>
            <a:endParaRPr lang="cs-CZ" sz="1600" b="1" dirty="0">
              <a:solidFill>
                <a:schemeClr val="tx2">
                  <a:lumMod val="50000"/>
                </a:schemeClr>
              </a:solidFill>
              <a:latin typeface="+mn-lt"/>
            </a:endParaRPr>
          </a:p>
        </p:txBody>
      </p:sp>
      <p:sp>
        <p:nvSpPr>
          <p:cNvPr id="11" name="Zástupný symbol pro text 5"/>
          <p:cNvSpPr>
            <a:spLocks noGrp="1"/>
          </p:cNvSpPr>
          <p:nvPr>
            <p:ph type="body" idx="1"/>
          </p:nvPr>
        </p:nvSpPr>
        <p:spPr>
          <a:xfrm>
            <a:off x="119336" y="944760"/>
            <a:ext cx="10200664" cy="138499"/>
          </a:xfrm>
        </p:spPr>
        <p:txBody>
          <a:bodyPr/>
          <a:lstStyle/>
          <a:p>
            <a:r>
              <a:rPr lang="cs-CZ" sz="900" b="1" dirty="0"/>
              <a:t>I1-I6.</a:t>
            </a:r>
            <a:endParaRPr lang="cs-CZ" sz="900" dirty="0"/>
          </a:p>
        </p:txBody>
      </p:sp>
      <p:sp>
        <p:nvSpPr>
          <p:cNvPr id="12" name="TextovéPole 11"/>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4" name="Obrázek 3"/>
          <p:cNvPicPr>
            <a:picLocks noChangeAspect="1"/>
          </p:cNvPicPr>
          <p:nvPr/>
        </p:nvPicPr>
        <p:blipFill>
          <a:blip r:embed="rId3"/>
          <a:stretch>
            <a:fillRect/>
          </a:stretch>
        </p:blipFill>
        <p:spPr>
          <a:xfrm>
            <a:off x="259898" y="1262432"/>
            <a:ext cx="4035902" cy="2310584"/>
          </a:xfrm>
          <a:prstGeom prst="rect">
            <a:avLst/>
          </a:prstGeom>
        </p:spPr>
      </p:pic>
      <p:pic>
        <p:nvPicPr>
          <p:cNvPr id="5" name="Obrázek 4"/>
          <p:cNvPicPr>
            <a:picLocks noChangeAspect="1"/>
          </p:cNvPicPr>
          <p:nvPr/>
        </p:nvPicPr>
        <p:blipFill>
          <a:blip r:embed="rId4"/>
          <a:stretch>
            <a:fillRect/>
          </a:stretch>
        </p:blipFill>
        <p:spPr>
          <a:xfrm>
            <a:off x="274044" y="3777305"/>
            <a:ext cx="7334124" cy="3036071"/>
          </a:xfrm>
          <a:prstGeom prst="rect">
            <a:avLst/>
          </a:prstGeom>
        </p:spPr>
      </p:pic>
    </p:spTree>
    <p:extLst>
      <p:ext uri="{BB962C8B-B14F-4D97-AF65-F5344CB8AC3E}">
        <p14:creationId xmlns:p14="http://schemas.microsoft.com/office/powerpoint/2010/main" val="1625345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Občanská angažovanost</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67</a:t>
            </a:fld>
            <a:endParaRPr lang="cs-CZ"/>
          </a:p>
        </p:txBody>
      </p:sp>
      <p:sp>
        <p:nvSpPr>
          <p:cNvPr id="7" name="TextovéPole 6"/>
          <p:cNvSpPr txBox="1"/>
          <p:nvPr/>
        </p:nvSpPr>
        <p:spPr>
          <a:xfrm>
            <a:off x="4799856" y="1412776"/>
            <a:ext cx="7056784" cy="3384375"/>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Občanská angažovanost měřená mírou osobní účasti občanů při řešení problémů v místě jejich bydliště se v čase téměř nemění. </a:t>
            </a:r>
          </a:p>
          <a:p>
            <a:pPr marL="182563" indent="-182563" algn="just">
              <a:buFont typeface="Arial" pitchFamily="34" charset="0"/>
              <a:buChar char="•"/>
            </a:pPr>
            <a:r>
              <a:rPr lang="cs-CZ" sz="1600" dirty="0">
                <a:solidFill>
                  <a:schemeClr val="tx2">
                    <a:lumMod val="50000"/>
                  </a:schemeClr>
                </a:solidFill>
                <a:latin typeface="+mn-lt"/>
              </a:rPr>
              <a:t>Těsná většina Pražanů přiznává, že se nikdy v těchto otázkách zatím  nezapojila.</a:t>
            </a:r>
          </a:p>
          <a:p>
            <a:pPr marL="182563" indent="-182563" algn="just">
              <a:buFont typeface="Arial" pitchFamily="34" charset="0"/>
              <a:buChar char="•"/>
            </a:pPr>
            <a:r>
              <a:rPr lang="cs-CZ" sz="1600" dirty="0">
                <a:solidFill>
                  <a:schemeClr val="tx2">
                    <a:lumMod val="50000"/>
                  </a:schemeClr>
                </a:solidFill>
                <a:latin typeface="+mn-lt"/>
              </a:rPr>
              <a:t>Naopak ca jen 1 z 20 Pražanů využívá možnosti podílet se na rozhodování takřka pravidelně, když se k tomu naskytne příležitost a další pětina, jen pokud k tomu má nějaký pádnější důvod.</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Nejvíce se v této rovině angažují lidé z domácností s nejvyšším příjmem, nejméně naopak lidé, kteří mají pouze základní vzdělání.</a:t>
            </a:r>
          </a:p>
          <a:p>
            <a:pPr marL="182563" indent="-182563" algn="just">
              <a:buFont typeface="Arial" pitchFamily="34" charset="0"/>
              <a:buChar char="•"/>
            </a:pPr>
            <a:endParaRPr lang="cs-CZ" sz="1600" b="1" dirty="0">
              <a:solidFill>
                <a:schemeClr val="tx2">
                  <a:lumMod val="50000"/>
                </a:schemeClr>
              </a:solidFill>
              <a:latin typeface="+mn-lt"/>
            </a:endParaRPr>
          </a:p>
        </p:txBody>
      </p:sp>
      <p:sp>
        <p:nvSpPr>
          <p:cNvPr id="13" name="Zástupný symbol pro text 5"/>
          <p:cNvSpPr>
            <a:spLocks noGrp="1"/>
          </p:cNvSpPr>
          <p:nvPr>
            <p:ph type="body" idx="1"/>
          </p:nvPr>
        </p:nvSpPr>
        <p:spPr>
          <a:xfrm>
            <a:off x="119336" y="944760"/>
            <a:ext cx="10200664" cy="276999"/>
          </a:xfrm>
        </p:spPr>
        <p:txBody>
          <a:bodyPr/>
          <a:lstStyle/>
          <a:p>
            <a:r>
              <a:rPr lang="cs-CZ" sz="900" b="1" dirty="0"/>
              <a:t>I6. PODÍLEL/A JSTE SE V UPLYNULÝCH 12 MĚSÍCÍCH NĚJAKÝM ZPŮSOBEM (PŘÍMÝM ROZHODNUTÍM, VEŘEJNÝMI VYSTOUPENÍMI, DOPISEM, MAILEM, PETICÍ) NA ŘEŠENÍ PROBLÉMŮ VAŠEHO BYDLIŠTĚ (NAPŘ. OCHRANA ŽIVOTNÍHO PROSTŘEDÍ, MATEŘSKÁ ŠKOLA, OBCHODNÍ SÍŤ, PÉČE O SENIORY, VÝSTAVBA, SLUŽBY)</a:t>
            </a:r>
            <a:endParaRPr lang="cs-CZ" sz="900" dirty="0"/>
          </a:p>
        </p:txBody>
      </p:sp>
      <p:sp>
        <p:nvSpPr>
          <p:cNvPr id="14" name="TextovéPole 13"/>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5" name="Obrázek 4"/>
          <p:cNvPicPr>
            <a:picLocks noChangeAspect="1"/>
          </p:cNvPicPr>
          <p:nvPr/>
        </p:nvPicPr>
        <p:blipFill>
          <a:blip r:embed="rId2"/>
          <a:stretch>
            <a:fillRect/>
          </a:stretch>
        </p:blipFill>
        <p:spPr>
          <a:xfrm>
            <a:off x="141040" y="1299731"/>
            <a:ext cx="4535817" cy="2182557"/>
          </a:xfrm>
          <a:prstGeom prst="rect">
            <a:avLst/>
          </a:prstGeom>
        </p:spPr>
      </p:pic>
      <p:pic>
        <p:nvPicPr>
          <p:cNvPr id="6" name="Obrázek 5"/>
          <p:cNvPicPr>
            <a:picLocks noChangeAspect="1"/>
          </p:cNvPicPr>
          <p:nvPr/>
        </p:nvPicPr>
        <p:blipFill>
          <a:blip r:embed="rId3"/>
          <a:stretch>
            <a:fillRect/>
          </a:stretch>
        </p:blipFill>
        <p:spPr>
          <a:xfrm>
            <a:off x="403726" y="3475814"/>
            <a:ext cx="2889754" cy="3164098"/>
          </a:xfrm>
          <a:prstGeom prst="rect">
            <a:avLst/>
          </a:prstGeom>
        </p:spPr>
      </p:pic>
    </p:spTree>
    <p:extLst>
      <p:ext uri="{BB962C8B-B14F-4D97-AF65-F5344CB8AC3E}">
        <p14:creationId xmlns:p14="http://schemas.microsoft.com/office/powerpoint/2010/main" val="39407053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Občanská angažovanost</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68</a:t>
            </a:fld>
            <a:endParaRPr lang="cs-CZ"/>
          </a:p>
        </p:txBody>
      </p:sp>
      <p:sp>
        <p:nvSpPr>
          <p:cNvPr id="7" name="TextovéPole 6"/>
          <p:cNvSpPr txBox="1"/>
          <p:nvPr/>
        </p:nvSpPr>
        <p:spPr>
          <a:xfrm>
            <a:off x="5447928" y="1556793"/>
            <a:ext cx="6408712" cy="3384375"/>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Dvěma významně </a:t>
            </a:r>
            <a:r>
              <a:rPr lang="cs-CZ" sz="1600" dirty="0" err="1">
                <a:solidFill>
                  <a:schemeClr val="tx2">
                    <a:lumMod val="50000"/>
                  </a:schemeClr>
                </a:solidFill>
                <a:latin typeface="+mn-lt"/>
              </a:rPr>
              <a:t>podinvestovanými</a:t>
            </a:r>
            <a:r>
              <a:rPr lang="cs-CZ" sz="1600" dirty="0">
                <a:solidFill>
                  <a:schemeClr val="tx2">
                    <a:lumMod val="50000"/>
                  </a:schemeClr>
                </a:solidFill>
                <a:latin typeface="+mn-lt"/>
              </a:rPr>
              <a:t> oblastmi jsou v Praze dostupné bydlení (s velkým náskokem) a infrastruktura pro automobily</a:t>
            </a:r>
            <a:r>
              <a:rPr lang="cs-CZ" sz="1600" dirty="0" smtClean="0">
                <a:solidFill>
                  <a:schemeClr val="tx2">
                    <a:lumMod val="50000"/>
                  </a:schemeClr>
                </a:solidFill>
                <a:latin typeface="+mn-lt"/>
              </a:rPr>
              <a:t>.</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Mínění veřejnosti se přiklání k názoru, že veřejné dopravě je věnována adekvátní pozornost</a:t>
            </a:r>
            <a:r>
              <a:rPr lang="cs-CZ" sz="1600" dirty="0" smtClean="0">
                <a:solidFill>
                  <a:schemeClr val="tx2">
                    <a:lumMod val="50000"/>
                  </a:schemeClr>
                </a:solidFill>
                <a:latin typeface="+mn-lt"/>
              </a:rPr>
              <a:t>.</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Jen pětina lidí si myslí, že nedostatečné investice směřují do cyklistické infrastruktury</a:t>
            </a:r>
            <a:r>
              <a:rPr lang="cs-CZ" sz="1600" dirty="0" smtClean="0">
                <a:solidFill>
                  <a:schemeClr val="tx2">
                    <a:lumMod val="50000"/>
                  </a:schemeClr>
                </a:solidFill>
                <a:latin typeface="+mn-lt"/>
              </a:rPr>
              <a:t>.</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Určité rezervy vykazuje míra investic do bezpečnosti. </a:t>
            </a:r>
            <a:endParaRPr lang="cs-CZ" sz="1600" b="1" dirty="0">
              <a:solidFill>
                <a:schemeClr val="tx2">
                  <a:lumMod val="50000"/>
                </a:schemeClr>
              </a:solidFill>
              <a:latin typeface="+mn-lt"/>
            </a:endParaRPr>
          </a:p>
        </p:txBody>
      </p:sp>
      <p:sp>
        <p:nvSpPr>
          <p:cNvPr id="13" name="Zástupný symbol pro text 5"/>
          <p:cNvSpPr>
            <a:spLocks noGrp="1"/>
          </p:cNvSpPr>
          <p:nvPr>
            <p:ph type="body" idx="1"/>
          </p:nvPr>
        </p:nvSpPr>
        <p:spPr>
          <a:xfrm>
            <a:off x="119336" y="944760"/>
            <a:ext cx="10200664" cy="138499"/>
          </a:xfrm>
        </p:spPr>
        <p:txBody>
          <a:bodyPr/>
          <a:lstStyle/>
          <a:p>
            <a:r>
              <a:rPr lang="cs-CZ" sz="900" b="1" dirty="0"/>
              <a:t>I7. UVEĎTE, JAK SOUHLASÍTE S DANÝM TVRZENÍMI. PRAHA DOSTATEČNĚ INVESTUJE (VKLÁDÁ PENÍZE) DO TĚCHTO OBLASTÍ:</a:t>
            </a:r>
            <a:endParaRPr lang="cs-CZ" sz="900" dirty="0"/>
          </a:p>
        </p:txBody>
      </p:sp>
      <p:sp>
        <p:nvSpPr>
          <p:cNvPr id="14" name="TextovéPole 13"/>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8" name="Obrázek 7"/>
          <p:cNvPicPr>
            <a:picLocks noChangeAspect="1"/>
          </p:cNvPicPr>
          <p:nvPr/>
        </p:nvPicPr>
        <p:blipFill>
          <a:blip r:embed="rId2"/>
          <a:stretch>
            <a:fillRect/>
          </a:stretch>
        </p:blipFill>
        <p:spPr>
          <a:xfrm>
            <a:off x="119336" y="1124744"/>
            <a:ext cx="4962574" cy="4212701"/>
          </a:xfrm>
          <a:prstGeom prst="rect">
            <a:avLst/>
          </a:prstGeom>
        </p:spPr>
      </p:pic>
    </p:spTree>
    <p:extLst>
      <p:ext uri="{BB962C8B-B14F-4D97-AF65-F5344CB8AC3E}">
        <p14:creationId xmlns:p14="http://schemas.microsoft.com/office/powerpoint/2010/main" val="613887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idx="1"/>
          </p:nvPr>
        </p:nvSpPr>
        <p:spPr>
          <a:xfrm>
            <a:off x="8904312" y="2348880"/>
            <a:ext cx="2664296" cy="2808312"/>
          </a:xfrm>
        </p:spPr>
        <p:txBody>
          <a:bodyPr/>
          <a:lstStyle/>
          <a:p>
            <a:r>
              <a:rPr lang="cs-CZ" b="1" dirty="0"/>
              <a:t>Práce</a:t>
            </a:r>
          </a:p>
        </p:txBody>
      </p:sp>
    </p:spTree>
    <p:extLst>
      <p:ext uri="{BB962C8B-B14F-4D97-AF65-F5344CB8AC3E}">
        <p14:creationId xmlns:p14="http://schemas.microsoft.com/office/powerpoint/2010/main" val="194689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solidFill>
              </a:rPr>
              <a:t>Analýzy - vysvětlivky</a:t>
            </a:r>
          </a:p>
        </p:txBody>
      </p:sp>
      <p:sp>
        <p:nvSpPr>
          <p:cNvPr id="6" name="Zástupný symbol pro číslo snímku 6"/>
          <p:cNvSpPr>
            <a:spLocks noGrp="1"/>
          </p:cNvSpPr>
          <p:nvPr>
            <p:ph type="sldNum" sz="quarter" idx="10"/>
          </p:nvPr>
        </p:nvSpPr>
        <p:spPr/>
        <p:txBody>
          <a:bodyPr/>
          <a:lstStyle/>
          <a:p>
            <a:pPr>
              <a:defRPr/>
            </a:pPr>
            <a:r>
              <a:rPr lang="cs-CZ"/>
              <a:t> </a:t>
            </a:r>
            <a:fld id="{4CFAC9CE-D0B9-4980-BA70-A38C6B62551D}" type="slidenum">
              <a:rPr lang="en-US" smtClean="0"/>
              <a:pPr>
                <a:defRPr/>
              </a:pPr>
              <a:t>7</a:t>
            </a:fld>
            <a:endParaRPr lang="en-US"/>
          </a:p>
        </p:txBody>
      </p:sp>
      <p:sp>
        <p:nvSpPr>
          <p:cNvPr id="7" name="Text Box 3"/>
          <p:cNvSpPr txBox="1">
            <a:spLocks noChangeArrowheads="1"/>
          </p:cNvSpPr>
          <p:nvPr/>
        </p:nvSpPr>
        <p:spPr bwMode="auto">
          <a:xfrm>
            <a:off x="240000" y="1052736"/>
            <a:ext cx="10032952" cy="910727"/>
          </a:xfrm>
          <a:prstGeom prst="rect">
            <a:avLst/>
          </a:prstGeom>
          <a:noFill/>
          <a:ln w="9525">
            <a:noFill/>
            <a:miter lim="800000"/>
            <a:headEnd/>
            <a:tailEnd/>
          </a:ln>
        </p:spPr>
        <p:txBody>
          <a:bodyPr wrap="square" lIns="36000" tIns="36000" rIns="36000" bIns="36000" anchor="t">
            <a:noAutofit/>
          </a:bodyPr>
          <a:lstStyle/>
          <a:p>
            <a:pPr algn="just">
              <a:spcBef>
                <a:spcPts val="600"/>
              </a:spcBef>
              <a:buClr>
                <a:schemeClr val="accent1"/>
              </a:buClr>
              <a:buSzPct val="100000"/>
            </a:pPr>
            <a:r>
              <a:rPr lang="cs-CZ" sz="1400" dirty="0">
                <a:solidFill>
                  <a:schemeClr val="tx1">
                    <a:lumMod val="50000"/>
                  </a:schemeClr>
                </a:solidFill>
                <a:latin typeface="Calibri" pitchFamily="34" charset="0"/>
                <a:cs typeface="Calibri" pitchFamily="34" charset="0"/>
              </a:rPr>
              <a:t>Na tomto místě je vysvětlen princip použitých segmentací a analýz. V hlavním textu dále jsou již tyto analýzy použity bez dalšího vysvětlení. Důvodem je především snaha nenarušovat analytický text technickými podrobnostmi. Domníváme se, že zápis </a:t>
            </a:r>
            <a:r>
              <a:rPr lang="cs-CZ" sz="1400" dirty="0" err="1">
                <a:solidFill>
                  <a:schemeClr val="tx1">
                    <a:lumMod val="50000"/>
                  </a:schemeClr>
                </a:solidFill>
                <a:latin typeface="Calibri" pitchFamily="34" charset="0"/>
                <a:cs typeface="Calibri" pitchFamily="34" charset="0"/>
              </a:rPr>
              <a:t>syntaxu</a:t>
            </a:r>
            <a:r>
              <a:rPr lang="cs-CZ" sz="1400" dirty="0">
                <a:solidFill>
                  <a:schemeClr val="tx1">
                    <a:lumMod val="50000"/>
                  </a:schemeClr>
                </a:solidFill>
                <a:latin typeface="Calibri" pitchFamily="34" charset="0"/>
                <a:cs typeface="Calibri" pitchFamily="34" charset="0"/>
              </a:rPr>
              <a:t> </a:t>
            </a:r>
            <a:r>
              <a:rPr lang="cs-CZ" sz="1400" dirty="0" err="1">
                <a:solidFill>
                  <a:schemeClr val="tx1">
                    <a:lumMod val="50000"/>
                  </a:schemeClr>
                </a:solidFill>
                <a:latin typeface="Calibri" pitchFamily="34" charset="0"/>
                <a:cs typeface="Calibri" pitchFamily="34" charset="0"/>
              </a:rPr>
              <a:t>SPSS</a:t>
            </a:r>
            <a:r>
              <a:rPr lang="cs-CZ" sz="1400" dirty="0">
                <a:solidFill>
                  <a:schemeClr val="tx1">
                    <a:lumMod val="50000"/>
                  </a:schemeClr>
                </a:solidFill>
                <a:latin typeface="Calibri" pitchFamily="34" charset="0"/>
                <a:cs typeface="Calibri" pitchFamily="34" charset="0"/>
              </a:rPr>
              <a:t> je dostatečně průkazný a dobře ukazuje, jak byly jednotlivé segmenty konstruovány. </a:t>
            </a:r>
          </a:p>
        </p:txBody>
      </p:sp>
      <p:sp>
        <p:nvSpPr>
          <p:cNvPr id="14" name="Text Box 3"/>
          <p:cNvSpPr txBox="1">
            <a:spLocks noChangeArrowheads="1"/>
          </p:cNvSpPr>
          <p:nvPr/>
        </p:nvSpPr>
        <p:spPr bwMode="auto">
          <a:xfrm>
            <a:off x="240000" y="1852975"/>
            <a:ext cx="8568952" cy="296993"/>
          </a:xfrm>
          <a:prstGeom prst="rect">
            <a:avLst/>
          </a:prstGeom>
          <a:noFill/>
          <a:ln w="9525">
            <a:noFill/>
            <a:miter lim="800000"/>
            <a:headEnd/>
            <a:tailEnd/>
          </a:ln>
        </p:spPr>
        <p:txBody>
          <a:bodyPr wrap="square" lIns="36000" tIns="36000" rIns="36000" bIns="36000" anchor="t">
            <a:noAutofit/>
          </a:bodyPr>
          <a:lstStyle/>
          <a:p>
            <a:pPr algn="just">
              <a:spcBef>
                <a:spcPts val="600"/>
              </a:spcBef>
              <a:buClr>
                <a:schemeClr val="accent1"/>
              </a:buClr>
              <a:buSzPct val="100000"/>
            </a:pPr>
            <a:r>
              <a:rPr lang="cs-CZ" sz="1400" b="1" dirty="0">
                <a:solidFill>
                  <a:schemeClr val="tx1">
                    <a:lumMod val="50000"/>
                  </a:schemeClr>
                </a:solidFill>
                <a:latin typeface="Calibri" pitchFamily="34" charset="0"/>
                <a:cs typeface="Calibri" pitchFamily="34" charset="0"/>
              </a:rPr>
              <a:t>Typologie podle spokojenosti s bydlištěm</a:t>
            </a:r>
          </a:p>
        </p:txBody>
      </p:sp>
      <p:sp>
        <p:nvSpPr>
          <p:cNvPr id="15" name="Obdélník 14"/>
          <p:cNvSpPr/>
          <p:nvPr/>
        </p:nvSpPr>
        <p:spPr>
          <a:xfrm>
            <a:off x="3904164" y="2596921"/>
            <a:ext cx="3055932" cy="1402307"/>
          </a:xfrm>
          <a:prstGeom prst="rect">
            <a:avLst/>
          </a:prstGeom>
        </p:spPr>
        <p:txBody>
          <a:bodyPr wrap="square">
            <a:spAutoFit/>
          </a:bodyPr>
          <a:lstStyle/>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OUNT B1=  B1_A to B1_c(1,2).</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COUNT C1=  C1_A to C1_e(1,2).</a:t>
            </a:r>
          </a:p>
          <a:p>
            <a:pPr marL="171450" indent="-171450">
              <a:lnSpc>
                <a:spcPct val="107000"/>
              </a:lnSpc>
              <a:spcAft>
                <a:spcPts val="0"/>
              </a:spcAft>
              <a:buFont typeface="Arial" panose="020B0604020202020204" pitchFamily="34" charset="0"/>
              <a:buChar char="•"/>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if any(B1,2,3) and any(C1,3,4,5) </a:t>
            </a:r>
            <a:r>
              <a:rPr lang="en-US" sz="1000" dirty="0" err="1">
                <a:latin typeface="Calibri" panose="020F0502020204030204" pitchFamily="34" charset="0"/>
                <a:ea typeface="Calibri" panose="020F0502020204030204" pitchFamily="34" charset="0"/>
                <a:cs typeface="Times New Roman" panose="02020603050405020304" pitchFamily="18" charset="0"/>
              </a:rPr>
              <a:t>segBC</a:t>
            </a:r>
            <a:r>
              <a:rPr lang="en-US" sz="1000" dirty="0">
                <a:latin typeface="Calibri" panose="020F0502020204030204" pitchFamily="34" charset="0"/>
                <a:ea typeface="Calibri" panose="020F0502020204030204" pitchFamily="34" charset="0"/>
                <a:cs typeface="Times New Roman" panose="02020603050405020304" pitchFamily="18" charset="0"/>
              </a:rPr>
              <a:t>=1.</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if any(B1,2,3) and any(C1,0,1,2) </a:t>
            </a:r>
            <a:r>
              <a:rPr lang="en-US" sz="1000" dirty="0" err="1">
                <a:latin typeface="Calibri" panose="020F0502020204030204" pitchFamily="34" charset="0"/>
                <a:ea typeface="Calibri" panose="020F0502020204030204" pitchFamily="34" charset="0"/>
                <a:cs typeface="Times New Roman" panose="02020603050405020304" pitchFamily="18" charset="0"/>
              </a:rPr>
              <a:t>segBC</a:t>
            </a:r>
            <a:r>
              <a:rPr lang="en-US" sz="1000" dirty="0">
                <a:latin typeface="Calibri" panose="020F0502020204030204" pitchFamily="34" charset="0"/>
                <a:ea typeface="Calibri" panose="020F0502020204030204" pitchFamily="34" charset="0"/>
                <a:cs typeface="Times New Roman" panose="02020603050405020304" pitchFamily="18" charset="0"/>
              </a:rPr>
              <a:t>=2.</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if any(B1,0,1) and any(C1,3,4,5) </a:t>
            </a:r>
            <a:r>
              <a:rPr lang="en-US" sz="1000" dirty="0" err="1">
                <a:latin typeface="Calibri" panose="020F0502020204030204" pitchFamily="34" charset="0"/>
                <a:ea typeface="Calibri" panose="020F0502020204030204" pitchFamily="34" charset="0"/>
                <a:cs typeface="Times New Roman" panose="02020603050405020304" pitchFamily="18" charset="0"/>
              </a:rPr>
              <a:t>segBC</a:t>
            </a:r>
            <a:r>
              <a:rPr lang="en-US" sz="1000" dirty="0">
                <a:latin typeface="Calibri" panose="020F0502020204030204" pitchFamily="34" charset="0"/>
                <a:ea typeface="Calibri" panose="020F0502020204030204" pitchFamily="34" charset="0"/>
                <a:cs typeface="Times New Roman" panose="02020603050405020304" pitchFamily="18" charset="0"/>
              </a:rPr>
              <a:t>=3.</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if any(B1,0,1) and any(C1,0,1,2) </a:t>
            </a:r>
            <a:r>
              <a:rPr lang="en-US" sz="1000" dirty="0" err="1">
                <a:latin typeface="Calibri" panose="020F0502020204030204" pitchFamily="34" charset="0"/>
                <a:ea typeface="Calibri" panose="020F0502020204030204" pitchFamily="34" charset="0"/>
                <a:cs typeface="Times New Roman" panose="02020603050405020304" pitchFamily="18" charset="0"/>
              </a:rPr>
              <a:t>segBC</a:t>
            </a:r>
            <a:r>
              <a:rPr lang="en-US" sz="1000" dirty="0">
                <a:latin typeface="Calibri" panose="020F0502020204030204" pitchFamily="34" charset="0"/>
                <a:ea typeface="Calibri" panose="020F0502020204030204" pitchFamily="34" charset="0"/>
                <a:cs typeface="Times New Roman" panose="02020603050405020304" pitchFamily="18" charset="0"/>
              </a:rPr>
              <a:t>=4.</a:t>
            </a:r>
          </a:p>
          <a:p>
            <a:pPr marL="171450" indent="-171450">
              <a:lnSpc>
                <a:spcPct val="107000"/>
              </a:lnSpc>
              <a:spcAft>
                <a:spcPts val="0"/>
              </a:spcAft>
              <a:buFont typeface="Arial" panose="020B0604020202020204" pitchFamily="34" charset="0"/>
              <a:buChar char="•"/>
            </a:pP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Obdélník 15"/>
          <p:cNvSpPr/>
          <p:nvPr/>
        </p:nvSpPr>
        <p:spPr>
          <a:xfrm>
            <a:off x="270109" y="2096455"/>
            <a:ext cx="2875404" cy="256993"/>
          </a:xfrm>
          <a:prstGeom prst="rect">
            <a:avLst/>
          </a:prstGeom>
        </p:spPr>
        <p:txBody>
          <a:bodyPr wrap="square">
            <a:spAutoFit/>
          </a:bodyPr>
          <a:lstStyle/>
          <a:p>
            <a:pPr>
              <a:lnSpc>
                <a:spcPct val="107000"/>
              </a:lnSpc>
              <a:spcAft>
                <a:spcPts val="0"/>
              </a:spcAft>
            </a:pPr>
            <a:r>
              <a:rPr lang="cs-CZ" sz="1000" b="1" dirty="0">
                <a:latin typeface="Calibri" panose="020F0502020204030204" pitchFamily="34" charset="0"/>
                <a:ea typeface="Calibri" panose="020F0502020204030204" pitchFamily="34" charset="0"/>
                <a:cs typeface="Times New Roman" panose="02020603050405020304" pitchFamily="18" charset="0"/>
              </a:rPr>
              <a:t>VSTUPNÍ OTÁZKY: </a:t>
            </a:r>
            <a:r>
              <a:rPr lang="cs-CZ" sz="1000" b="1" dirty="0" smtClean="0">
                <a:latin typeface="Calibri" panose="020F0502020204030204" pitchFamily="34" charset="0"/>
                <a:ea typeface="Calibri" panose="020F0502020204030204" pitchFamily="34" charset="0"/>
                <a:cs typeface="Times New Roman" panose="02020603050405020304" pitchFamily="18" charset="0"/>
              </a:rPr>
              <a:t>B1, C1</a:t>
            </a:r>
            <a:endParaRPr lang="cs-CZ" sz="1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3"/>
          <p:cNvSpPr txBox="1">
            <a:spLocks noChangeArrowheads="1"/>
          </p:cNvSpPr>
          <p:nvPr/>
        </p:nvSpPr>
        <p:spPr bwMode="auto">
          <a:xfrm>
            <a:off x="270109" y="4408356"/>
            <a:ext cx="8568952" cy="296993"/>
          </a:xfrm>
          <a:prstGeom prst="rect">
            <a:avLst/>
          </a:prstGeom>
          <a:noFill/>
          <a:ln w="9525">
            <a:noFill/>
            <a:miter lim="800000"/>
            <a:headEnd/>
            <a:tailEnd/>
          </a:ln>
        </p:spPr>
        <p:txBody>
          <a:bodyPr wrap="square" lIns="36000" tIns="36000" rIns="36000" bIns="36000" anchor="t">
            <a:noAutofit/>
          </a:bodyPr>
          <a:lstStyle/>
          <a:p>
            <a:pPr algn="just">
              <a:spcBef>
                <a:spcPts val="600"/>
              </a:spcBef>
              <a:buClr>
                <a:schemeClr val="accent1"/>
              </a:buClr>
              <a:buSzPct val="100000"/>
            </a:pPr>
            <a:r>
              <a:rPr lang="cs-CZ" sz="1400" b="1" dirty="0">
                <a:solidFill>
                  <a:schemeClr val="tx1">
                    <a:lumMod val="50000"/>
                  </a:schemeClr>
                </a:solidFill>
                <a:latin typeface="Calibri" pitchFamily="34" charset="0"/>
                <a:cs typeface="Calibri" pitchFamily="34" charset="0"/>
              </a:rPr>
              <a:t>Typologie podle postojů ke komunitě</a:t>
            </a:r>
          </a:p>
        </p:txBody>
      </p:sp>
      <p:sp>
        <p:nvSpPr>
          <p:cNvPr id="18" name="Obdélník 17"/>
          <p:cNvSpPr/>
          <p:nvPr/>
        </p:nvSpPr>
        <p:spPr>
          <a:xfrm>
            <a:off x="3503712" y="4404603"/>
            <a:ext cx="6336704" cy="1903598"/>
          </a:xfrm>
          <a:prstGeom prst="rect">
            <a:avLst/>
          </a:prstGeom>
        </p:spPr>
        <p:txBody>
          <a:bodyPr wrap="square">
            <a:spAutoFit/>
          </a:bodyPr>
          <a:lstStyle/>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if any(D1_a,1,2) </a:t>
            </a:r>
            <a:r>
              <a:rPr lang="en-US" sz="1000" dirty="0" err="1">
                <a:latin typeface="Calibri" panose="020F0502020204030204" pitchFamily="34" charset="0"/>
                <a:ea typeface="Calibri" panose="020F0502020204030204" pitchFamily="34" charset="0"/>
                <a:cs typeface="Times New Roman" panose="02020603050405020304" pitchFamily="18" charset="0"/>
              </a:rPr>
              <a:t>segD</a:t>
            </a:r>
            <a:r>
              <a:rPr lang="en-US" sz="1000" dirty="0">
                <a:latin typeface="Calibri" panose="020F0502020204030204" pitchFamily="34" charset="0"/>
                <a:ea typeface="Calibri" panose="020F0502020204030204" pitchFamily="34" charset="0"/>
                <a:cs typeface="Times New Roman" panose="02020603050405020304" pitchFamily="18" charset="0"/>
              </a:rPr>
              <a:t>=3.</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if any(D1_b,1,2) </a:t>
            </a:r>
            <a:r>
              <a:rPr lang="en-US" sz="1000" dirty="0" err="1">
                <a:latin typeface="Calibri" panose="020F0502020204030204" pitchFamily="34" charset="0"/>
                <a:ea typeface="Calibri" panose="020F0502020204030204" pitchFamily="34" charset="0"/>
                <a:cs typeface="Times New Roman" panose="02020603050405020304" pitchFamily="18" charset="0"/>
              </a:rPr>
              <a:t>segD</a:t>
            </a:r>
            <a:r>
              <a:rPr lang="en-US" sz="1000" dirty="0">
                <a:latin typeface="Calibri" panose="020F0502020204030204" pitchFamily="34" charset="0"/>
                <a:ea typeface="Calibri" panose="020F0502020204030204" pitchFamily="34" charset="0"/>
                <a:cs typeface="Times New Roman" panose="02020603050405020304" pitchFamily="18" charset="0"/>
              </a:rPr>
              <a:t>=2.</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if any(D1_c,1,2) </a:t>
            </a:r>
            <a:r>
              <a:rPr lang="en-US" sz="1000" dirty="0" err="1">
                <a:latin typeface="Calibri" panose="020F0502020204030204" pitchFamily="34" charset="0"/>
                <a:ea typeface="Calibri" panose="020F0502020204030204" pitchFamily="34" charset="0"/>
                <a:cs typeface="Times New Roman" panose="02020603050405020304" pitchFamily="18" charset="0"/>
              </a:rPr>
              <a:t>segD</a:t>
            </a:r>
            <a:r>
              <a:rPr lang="en-US" sz="1000" dirty="0">
                <a:latin typeface="Calibri" panose="020F0502020204030204" pitchFamily="34" charset="0"/>
                <a:ea typeface="Calibri" panose="020F0502020204030204" pitchFamily="34" charset="0"/>
                <a:cs typeface="Times New Roman" panose="02020603050405020304" pitchFamily="18" charset="0"/>
              </a:rPr>
              <a:t>=1.</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if sys(</a:t>
            </a:r>
            <a:r>
              <a:rPr lang="en-US" sz="1000" dirty="0" err="1">
                <a:latin typeface="Calibri" panose="020F0502020204030204" pitchFamily="34" charset="0"/>
                <a:ea typeface="Calibri" panose="020F0502020204030204" pitchFamily="34" charset="0"/>
                <a:cs typeface="Times New Roman" panose="02020603050405020304" pitchFamily="18" charset="0"/>
              </a:rPr>
              <a:t>segD</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segD</a:t>
            </a:r>
            <a:r>
              <a:rPr lang="en-US" sz="1000" dirty="0">
                <a:latin typeface="Calibri" panose="020F0502020204030204" pitchFamily="34" charset="0"/>
                <a:ea typeface="Calibri" panose="020F0502020204030204" pitchFamily="34" charset="0"/>
                <a:cs typeface="Times New Roman" panose="02020603050405020304" pitchFamily="18" charset="0"/>
              </a:rPr>
              <a:t>=4</a:t>
            </a:r>
            <a:r>
              <a:rPr lang="en-US" sz="1000" dirty="0" smtClean="0">
                <a:latin typeface="Calibri" panose="020F0502020204030204" pitchFamily="34" charset="0"/>
                <a:ea typeface="Calibri" panose="020F0502020204030204" pitchFamily="34" charset="0"/>
                <a:cs typeface="Times New Roman" panose="02020603050405020304" pitchFamily="18" charset="0"/>
              </a:rPr>
              <a:t>.</a:t>
            </a:r>
            <a:endParaRPr lang="cs-CZ" sz="1000" dirty="0" smtClean="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n-US" sz="1000" dirty="0" err="1">
                <a:latin typeface="Calibri" panose="020F0502020204030204" pitchFamily="34" charset="0"/>
                <a:ea typeface="Calibri" panose="020F0502020204030204" pitchFamily="34" charset="0"/>
                <a:cs typeface="Times New Roman" panose="02020603050405020304" pitchFamily="18" charset="0"/>
              </a:rPr>
              <a:t>var</a:t>
            </a:r>
            <a:r>
              <a:rPr lang="en-US" sz="1000" dirty="0">
                <a:latin typeface="Calibri" panose="020F0502020204030204" pitchFamily="34" charset="0"/>
                <a:ea typeface="Calibri" panose="020F0502020204030204" pitchFamily="34" charset="0"/>
                <a:cs typeface="Times New Roman" panose="02020603050405020304" pitchFamily="18" charset="0"/>
              </a:rPr>
              <a:t> lab </a:t>
            </a:r>
            <a:r>
              <a:rPr lang="en-US" sz="1000" dirty="0" err="1">
                <a:latin typeface="Calibri" panose="020F0502020204030204" pitchFamily="34" charset="0"/>
                <a:ea typeface="Calibri" panose="020F0502020204030204" pitchFamily="34" charset="0"/>
                <a:cs typeface="Times New Roman" panose="02020603050405020304" pitchFamily="18" charset="0"/>
              </a:rPr>
              <a:t>segD</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Komunitní</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život</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n-US" sz="1000" dirty="0" err="1">
                <a:latin typeface="Calibri" panose="020F0502020204030204" pitchFamily="34" charset="0"/>
                <a:ea typeface="Calibri" panose="020F0502020204030204" pitchFamily="34" charset="0"/>
                <a:cs typeface="Times New Roman" panose="02020603050405020304" pitchFamily="18" charset="0"/>
              </a:rPr>
              <a:t>val</a:t>
            </a:r>
            <a:r>
              <a:rPr lang="en-US" sz="1000" dirty="0">
                <a:latin typeface="Calibri" panose="020F0502020204030204" pitchFamily="34" charset="0"/>
                <a:ea typeface="Calibri" panose="020F0502020204030204" pitchFamily="34" charset="0"/>
                <a:cs typeface="Times New Roman" panose="02020603050405020304" pitchFamily="18" charset="0"/>
              </a:rPr>
              <a:t> lab </a:t>
            </a:r>
            <a:r>
              <a:rPr lang="en-US" sz="1000" dirty="0" err="1">
                <a:latin typeface="Calibri" panose="020F0502020204030204" pitchFamily="34" charset="0"/>
                <a:ea typeface="Calibri" panose="020F0502020204030204" pitchFamily="34" charset="0"/>
                <a:cs typeface="Times New Roman" panose="02020603050405020304" pitchFamily="18" charset="0"/>
              </a:rPr>
              <a:t>segD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1 '</a:t>
            </a:r>
            <a:r>
              <a:rPr lang="en-US" sz="1000" dirty="0" err="1">
                <a:latin typeface="Calibri" panose="020F0502020204030204" pitchFamily="34" charset="0"/>
                <a:ea typeface="Calibri" panose="020F0502020204030204" pitchFamily="34" charset="0"/>
                <a:cs typeface="Times New Roman" panose="02020603050405020304" pitchFamily="18" charset="0"/>
              </a:rPr>
              <a:t>aktivní</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organizátor</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2 '</a:t>
            </a:r>
            <a:r>
              <a:rPr lang="en-US" sz="1000" dirty="0" err="1">
                <a:latin typeface="Calibri" panose="020F0502020204030204" pitchFamily="34" charset="0"/>
                <a:ea typeface="Calibri" panose="020F0502020204030204" pitchFamily="34" charset="0"/>
                <a:cs typeface="Times New Roman" panose="02020603050405020304" pitchFamily="18" charset="0"/>
              </a:rPr>
              <a:t>účastník</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akcí</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3 '</a:t>
            </a:r>
            <a:r>
              <a:rPr lang="en-US" sz="1000" dirty="0" err="1">
                <a:latin typeface="Calibri" panose="020F0502020204030204" pitchFamily="34" charset="0"/>
                <a:ea typeface="Calibri" panose="020F0502020204030204" pitchFamily="34" charset="0"/>
                <a:cs typeface="Times New Roman" panose="02020603050405020304" pitchFamily="18" charset="0"/>
              </a:rPr>
              <a:t>člen</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komunity</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4 '</a:t>
            </a:r>
            <a:r>
              <a:rPr lang="en-US" sz="1000" dirty="0" err="1">
                <a:latin typeface="Calibri" panose="020F0502020204030204" pitchFamily="34" charset="0"/>
                <a:ea typeface="Calibri" panose="020F0502020204030204" pitchFamily="34" charset="0"/>
                <a:cs typeface="Times New Roman" panose="02020603050405020304" pitchFamily="18" charset="0"/>
              </a:rPr>
              <a:t>pasivní</a:t>
            </a:r>
            <a:r>
              <a:rPr lang="en-US" sz="10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19" name="Obdélník 18"/>
          <p:cNvSpPr/>
          <p:nvPr/>
        </p:nvSpPr>
        <p:spPr>
          <a:xfrm>
            <a:off x="274537" y="4662728"/>
            <a:ext cx="2875404" cy="256993"/>
          </a:xfrm>
          <a:prstGeom prst="rect">
            <a:avLst/>
          </a:prstGeom>
        </p:spPr>
        <p:txBody>
          <a:bodyPr wrap="square">
            <a:spAutoFit/>
          </a:bodyPr>
          <a:lstStyle/>
          <a:p>
            <a:pPr>
              <a:lnSpc>
                <a:spcPct val="107000"/>
              </a:lnSpc>
              <a:spcAft>
                <a:spcPts val="0"/>
              </a:spcAft>
            </a:pPr>
            <a:r>
              <a:rPr lang="cs-CZ" sz="1000" b="1" dirty="0">
                <a:latin typeface="Calibri" panose="020F0502020204030204" pitchFamily="34" charset="0"/>
                <a:ea typeface="Calibri" panose="020F0502020204030204" pitchFamily="34" charset="0"/>
                <a:cs typeface="Times New Roman" panose="02020603050405020304" pitchFamily="18" charset="0"/>
              </a:rPr>
              <a:t>VSTUPNÍ OTÁZKY: </a:t>
            </a:r>
            <a:r>
              <a:rPr lang="cs-CZ" sz="1000" b="1" dirty="0" smtClean="0">
                <a:latin typeface="Calibri" panose="020F0502020204030204" pitchFamily="34" charset="0"/>
                <a:ea typeface="Calibri" panose="020F0502020204030204" pitchFamily="34" charset="0"/>
                <a:cs typeface="Times New Roman" panose="02020603050405020304" pitchFamily="18" charset="0"/>
              </a:rPr>
              <a:t>D2, D4</a:t>
            </a:r>
            <a:endParaRPr lang="cs-CZ" sz="10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p:cNvPicPr>
            <a:picLocks noChangeAspect="1"/>
          </p:cNvPicPr>
          <p:nvPr/>
        </p:nvPicPr>
        <p:blipFill>
          <a:blip r:embed="rId2"/>
          <a:stretch>
            <a:fillRect/>
          </a:stretch>
        </p:blipFill>
        <p:spPr>
          <a:xfrm>
            <a:off x="414582" y="2771276"/>
            <a:ext cx="2703005" cy="1476675"/>
          </a:xfrm>
          <a:prstGeom prst="rect">
            <a:avLst/>
          </a:prstGeom>
        </p:spPr>
      </p:pic>
      <p:sp>
        <p:nvSpPr>
          <p:cNvPr id="8" name="Obdélník 7"/>
          <p:cNvSpPr/>
          <p:nvPr/>
        </p:nvSpPr>
        <p:spPr>
          <a:xfrm>
            <a:off x="6456040" y="2496935"/>
            <a:ext cx="3096344" cy="1080296"/>
          </a:xfrm>
          <a:prstGeom prst="rect">
            <a:avLst/>
          </a:prstGeom>
        </p:spPr>
        <p:txBody>
          <a:bodyPr wrap="square">
            <a:spAutoFit/>
          </a:bodyPr>
          <a:lstStyle/>
          <a:p>
            <a:pPr marL="171450" indent="-171450">
              <a:lnSpc>
                <a:spcPct val="107000"/>
              </a:lnSpc>
              <a:spcAft>
                <a:spcPts val="0"/>
              </a:spcAft>
              <a:buFont typeface="Arial" panose="020B0604020202020204" pitchFamily="34" charset="0"/>
              <a:buChar char="•"/>
            </a:pPr>
            <a:r>
              <a:rPr lang="en-US" sz="1000" dirty="0" err="1">
                <a:latin typeface="Calibri" panose="020F0502020204030204" pitchFamily="34" charset="0"/>
                <a:ea typeface="Calibri" panose="020F0502020204030204" pitchFamily="34" charset="0"/>
                <a:cs typeface="Times New Roman" panose="02020603050405020304" pitchFamily="18" charset="0"/>
              </a:rPr>
              <a:t>var</a:t>
            </a:r>
            <a:r>
              <a:rPr lang="en-US" sz="1000" dirty="0">
                <a:latin typeface="Calibri" panose="020F0502020204030204" pitchFamily="34" charset="0"/>
                <a:ea typeface="Calibri" panose="020F0502020204030204" pitchFamily="34" charset="0"/>
                <a:cs typeface="Times New Roman" panose="02020603050405020304" pitchFamily="18" charset="0"/>
              </a:rPr>
              <a:t> lab </a:t>
            </a:r>
            <a:r>
              <a:rPr lang="en-US" sz="1000" dirty="0" err="1">
                <a:latin typeface="Calibri" panose="020F0502020204030204" pitchFamily="34" charset="0"/>
                <a:ea typeface="Calibri" panose="020F0502020204030204" pitchFamily="34" charset="0"/>
                <a:cs typeface="Times New Roman" panose="02020603050405020304" pitchFamily="18" charset="0"/>
              </a:rPr>
              <a:t>segBC</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Spokojenost</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bydlení</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n-US" sz="1000" dirty="0" err="1">
                <a:latin typeface="Calibri" panose="020F0502020204030204" pitchFamily="34" charset="0"/>
                <a:ea typeface="Calibri" panose="020F0502020204030204" pitchFamily="34" charset="0"/>
                <a:cs typeface="Times New Roman" panose="02020603050405020304" pitchFamily="18" charset="0"/>
              </a:rPr>
              <a:t>val</a:t>
            </a:r>
            <a:r>
              <a:rPr lang="en-US" sz="1000" dirty="0">
                <a:latin typeface="Calibri" panose="020F0502020204030204" pitchFamily="34" charset="0"/>
                <a:ea typeface="Calibri" panose="020F0502020204030204" pitchFamily="34" charset="0"/>
                <a:cs typeface="Times New Roman" panose="02020603050405020304" pitchFamily="18" charset="0"/>
              </a:rPr>
              <a:t> lab </a:t>
            </a:r>
            <a:r>
              <a:rPr lang="en-US" sz="1000" dirty="0" err="1">
                <a:latin typeface="Calibri" panose="020F0502020204030204" pitchFamily="34" charset="0"/>
                <a:ea typeface="Calibri" panose="020F0502020204030204" pitchFamily="34" charset="0"/>
                <a:cs typeface="Times New Roman" panose="02020603050405020304" pitchFamily="18" charset="0"/>
              </a:rPr>
              <a:t>segBC</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1 '</a:t>
            </a:r>
            <a:r>
              <a:rPr lang="en-US" sz="1000" dirty="0" err="1">
                <a:latin typeface="Calibri" panose="020F0502020204030204" pitchFamily="34" charset="0"/>
                <a:ea typeface="Calibri" panose="020F0502020204030204" pitchFamily="34" charset="0"/>
                <a:cs typeface="Times New Roman" panose="02020603050405020304" pitchFamily="18" charset="0"/>
              </a:rPr>
              <a:t>spokojeni</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cs-CZ" sz="1000" dirty="0" smtClean="0">
                <a:latin typeface="Calibri" panose="020F0502020204030204" pitchFamily="34" charset="0"/>
                <a:ea typeface="Calibri" panose="020F0502020204030204" pitchFamily="34" charset="0"/>
                <a:cs typeface="Times New Roman" panose="02020603050405020304" pitchFamily="18" charset="0"/>
              </a:rPr>
              <a:t>s bytem i okolím</a:t>
            </a:r>
            <a:r>
              <a:rPr lang="en-US" sz="1000" dirty="0" smtClean="0">
                <a:latin typeface="Calibri" panose="020F0502020204030204" pitchFamily="34" charset="0"/>
                <a:ea typeface="Calibri" panose="020F050202020403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2 '</a:t>
            </a:r>
            <a:r>
              <a:rPr lang="en-US" sz="1000" dirty="0" err="1">
                <a:latin typeface="Calibri" panose="020F0502020204030204" pitchFamily="34" charset="0"/>
                <a:ea typeface="Calibri" panose="020F0502020204030204" pitchFamily="34" charset="0"/>
                <a:cs typeface="Times New Roman" panose="02020603050405020304" pitchFamily="18" charset="0"/>
              </a:rPr>
              <a:t>spokojeni</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cs-CZ" sz="1000" dirty="0" smtClean="0">
                <a:latin typeface="Calibri" panose="020F0502020204030204" pitchFamily="34" charset="0"/>
                <a:ea typeface="Calibri" panose="020F0502020204030204" pitchFamily="34" charset="0"/>
                <a:cs typeface="Times New Roman" panose="02020603050405020304" pitchFamily="18" charset="0"/>
              </a:rPr>
              <a:t>s bytem</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cs-CZ" sz="1000" dirty="0" smtClean="0">
                <a:latin typeface="Calibri" panose="020F0502020204030204" pitchFamily="34" charset="0"/>
                <a:ea typeface="Calibri" panose="020F0502020204030204" pitchFamily="34" charset="0"/>
                <a:cs typeface="Times New Roman" panose="02020603050405020304" pitchFamily="18" charset="0"/>
              </a:rPr>
              <a:t>s okolím</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nepokojeni</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3 '</a:t>
            </a:r>
            <a:r>
              <a:rPr lang="en-US" sz="1000" dirty="0" err="1">
                <a:latin typeface="Calibri" panose="020F0502020204030204" pitchFamily="34" charset="0"/>
                <a:ea typeface="Calibri" panose="020F0502020204030204" pitchFamily="34" charset="0"/>
                <a:cs typeface="Times New Roman" panose="02020603050405020304" pitchFamily="18" charset="0"/>
              </a:rPr>
              <a:t>nespokojeni</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cs-CZ" sz="1000" dirty="0" smtClean="0">
                <a:latin typeface="Calibri" panose="020F0502020204030204" pitchFamily="34" charset="0"/>
                <a:ea typeface="Calibri" panose="020F0502020204030204" pitchFamily="34" charset="0"/>
                <a:cs typeface="Times New Roman" panose="02020603050405020304" pitchFamily="18" charset="0"/>
              </a:rPr>
              <a:t>s bytem</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cs-CZ" sz="1000" dirty="0" smtClean="0">
                <a:latin typeface="Calibri" panose="020F0502020204030204" pitchFamily="34" charset="0"/>
                <a:ea typeface="Calibri" panose="020F0502020204030204" pitchFamily="34" charset="0"/>
                <a:cs typeface="Times New Roman" panose="02020603050405020304" pitchFamily="18" charset="0"/>
              </a:rPr>
              <a:t>s okolím</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spokojeni</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4 '</a:t>
            </a:r>
            <a:r>
              <a:rPr lang="en-US" sz="1000" dirty="0" err="1">
                <a:latin typeface="Calibri" panose="020F0502020204030204" pitchFamily="34" charset="0"/>
                <a:ea typeface="Calibri" panose="020F0502020204030204" pitchFamily="34" charset="0"/>
                <a:cs typeface="Times New Roman" panose="02020603050405020304" pitchFamily="18" charset="0"/>
              </a:rPr>
              <a:t>nespokojeni</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cs-CZ" sz="1000" dirty="0" smtClean="0">
                <a:latin typeface="Calibri" panose="020F0502020204030204" pitchFamily="34" charset="0"/>
                <a:ea typeface="Calibri" panose="020F0502020204030204" pitchFamily="34" charset="0"/>
                <a:cs typeface="Times New Roman" panose="02020603050405020304" pitchFamily="18" charset="0"/>
              </a:rPr>
              <a:t>ani s bytem ani s okolím</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3"/>
          <a:stretch>
            <a:fillRect/>
          </a:stretch>
        </p:blipFill>
        <p:spPr>
          <a:xfrm>
            <a:off x="251843" y="5040856"/>
            <a:ext cx="2675805" cy="1576750"/>
          </a:xfrm>
          <a:prstGeom prst="rect">
            <a:avLst/>
          </a:prstGeom>
        </p:spPr>
      </p:pic>
    </p:spTree>
    <p:extLst>
      <p:ext uri="{BB962C8B-B14F-4D97-AF65-F5344CB8AC3E}">
        <p14:creationId xmlns:p14="http://schemas.microsoft.com/office/powerpoint/2010/main" val="26061484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4151784" y="1514541"/>
            <a:ext cx="5096698" cy="1621677"/>
          </a:xfrm>
          <a:prstGeom prst="rect">
            <a:avLst/>
          </a:prstGeom>
        </p:spPr>
      </p:pic>
      <p:pic>
        <p:nvPicPr>
          <p:cNvPr id="5" name="Obrázek 4"/>
          <p:cNvPicPr>
            <a:picLocks noChangeAspect="1"/>
          </p:cNvPicPr>
          <p:nvPr/>
        </p:nvPicPr>
        <p:blipFill>
          <a:blip r:embed="rId3"/>
          <a:stretch>
            <a:fillRect/>
          </a:stretch>
        </p:blipFill>
        <p:spPr>
          <a:xfrm>
            <a:off x="137623" y="1268760"/>
            <a:ext cx="3798137" cy="4206605"/>
          </a:xfrm>
          <a:prstGeom prst="rect">
            <a:avLst/>
          </a:prstGeom>
        </p:spPr>
      </p:pic>
      <p:sp>
        <p:nvSpPr>
          <p:cNvPr id="2" name="Nadpis 1"/>
          <p:cNvSpPr>
            <a:spLocks noGrp="1"/>
          </p:cNvSpPr>
          <p:nvPr>
            <p:ph type="title"/>
          </p:nvPr>
        </p:nvSpPr>
        <p:spPr/>
        <p:txBody>
          <a:bodyPr/>
          <a:lstStyle/>
          <a:p>
            <a:r>
              <a:rPr lang="cs-CZ" dirty="0">
                <a:solidFill>
                  <a:schemeClr val="tx2">
                    <a:lumMod val="50000"/>
                  </a:schemeClr>
                </a:solidFill>
              </a:rPr>
              <a:t>Aktuální zaměstnání</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70</a:t>
            </a:fld>
            <a:endParaRPr lang="cs-CZ"/>
          </a:p>
        </p:txBody>
      </p:sp>
      <p:sp>
        <p:nvSpPr>
          <p:cNvPr id="7" name="TextovéPole 6"/>
          <p:cNvSpPr txBox="1"/>
          <p:nvPr/>
        </p:nvSpPr>
        <p:spPr>
          <a:xfrm>
            <a:off x="4367808" y="3429001"/>
            <a:ext cx="7560840" cy="2592287"/>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Nejčastější ekonomické postavení zůstává s velkým náskokem zaměstnanecké, zastává ho více než polovina Pražanů (55 %). Jak již bylo zmíněno v rámci metodiky, v tomto směru je výzkumný vzorek trochu vychýlen oproti skutečnosti – podle ČSÚ je v hl. městě cca 40 % osob s ekonomickou aktivitou „zaměstnanec“. </a:t>
            </a:r>
          </a:p>
          <a:p>
            <a:pPr marL="182563" indent="-182563" algn="just">
              <a:buFont typeface="Arial" pitchFamily="34" charset="0"/>
              <a:buChar char="•"/>
            </a:pPr>
            <a:r>
              <a:rPr lang="cs-CZ" sz="1600" dirty="0">
                <a:solidFill>
                  <a:schemeClr val="tx2">
                    <a:lumMod val="50000"/>
                  </a:schemeClr>
                </a:solidFill>
                <a:latin typeface="+mn-lt"/>
              </a:rPr>
              <a:t>Dvě pětiny (41 %) lidí tráví prací v průměru 31-40 hodin týdně – tito jsou oproti minulému měření zastoupeni v populaci méně. </a:t>
            </a:r>
          </a:p>
          <a:p>
            <a:pPr marL="182563" indent="-182563" algn="just">
              <a:buFont typeface="Arial" pitchFamily="34" charset="0"/>
              <a:buChar char="•"/>
            </a:pPr>
            <a:r>
              <a:rPr lang="cs-CZ" sz="1600" dirty="0">
                <a:solidFill>
                  <a:schemeClr val="tx2">
                    <a:lumMod val="50000"/>
                  </a:schemeClr>
                </a:solidFill>
                <a:latin typeface="+mn-lt"/>
              </a:rPr>
              <a:t>Již víc než čtvrtina ekonomicky aktivních Pražanů tráví prací více než 40h týdně.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Více hodin tráví v práci především lidé ve věku 40-49 let a také muži. Kratší týdenní pracovní vytížení uvádějí lidé do 29 let a nepatrně četněji také ženy.  Podíl studentů je dle aktuálních výsledků nižší než v předchozí vlně z r. 2020.</a:t>
            </a:r>
            <a:endParaRPr lang="cs-CZ" sz="1600" b="1" dirty="0">
              <a:solidFill>
                <a:schemeClr val="tx2">
                  <a:lumMod val="50000"/>
                </a:schemeClr>
              </a:solidFill>
              <a:latin typeface="+mn-lt"/>
            </a:endParaRPr>
          </a:p>
        </p:txBody>
      </p:sp>
      <p:sp>
        <p:nvSpPr>
          <p:cNvPr id="13" name="Zástupný symbol pro text 5"/>
          <p:cNvSpPr>
            <a:spLocks noGrp="1"/>
          </p:cNvSpPr>
          <p:nvPr>
            <p:ph type="body" idx="1"/>
          </p:nvPr>
        </p:nvSpPr>
        <p:spPr>
          <a:xfrm>
            <a:off x="119336" y="944760"/>
            <a:ext cx="10200664" cy="276999"/>
          </a:xfrm>
        </p:spPr>
        <p:txBody>
          <a:bodyPr/>
          <a:lstStyle/>
          <a:p>
            <a:r>
              <a:rPr lang="cs-CZ" sz="900" b="1" dirty="0"/>
              <a:t>K1. JAKÉ JE VAŠE SOUČASNÉ EKONOMICKÉ POSTAVENÍ, HLAVNÍ ZDROJ OBŽIVY?</a:t>
            </a:r>
          </a:p>
          <a:p>
            <a:r>
              <a:rPr lang="cs-CZ" sz="900" b="1" dirty="0"/>
              <a:t>K2. KOLIK HODIN TÝDNĚ NYNÍ STRÁVÍTE PRACÍ?</a:t>
            </a:r>
            <a:endParaRPr lang="cs-CZ" sz="900" dirty="0"/>
          </a:p>
        </p:txBody>
      </p:sp>
      <p:sp>
        <p:nvSpPr>
          <p:cNvPr id="14" name="TextovéPole 13"/>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sp>
        <p:nvSpPr>
          <p:cNvPr id="17" name="Zaoblený obdélník 16"/>
          <p:cNvSpPr/>
          <p:nvPr/>
        </p:nvSpPr>
        <p:spPr>
          <a:xfrm>
            <a:off x="623392" y="1628800"/>
            <a:ext cx="3312368" cy="1656184"/>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Šipka doprava 17"/>
          <p:cNvSpPr/>
          <p:nvPr/>
        </p:nvSpPr>
        <p:spPr>
          <a:xfrm>
            <a:off x="4007768" y="1700808"/>
            <a:ext cx="954391" cy="21602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953514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a:stretch>
            <a:fillRect/>
          </a:stretch>
        </p:blipFill>
        <p:spPr>
          <a:xfrm>
            <a:off x="4295800" y="4114522"/>
            <a:ext cx="4980864" cy="2609314"/>
          </a:xfrm>
          <a:prstGeom prst="rect">
            <a:avLst/>
          </a:prstGeom>
        </p:spPr>
      </p:pic>
      <p:pic>
        <p:nvPicPr>
          <p:cNvPr id="4" name="Obrázek 3"/>
          <p:cNvPicPr>
            <a:picLocks noChangeAspect="1"/>
          </p:cNvPicPr>
          <p:nvPr/>
        </p:nvPicPr>
        <p:blipFill>
          <a:blip r:embed="rId3"/>
          <a:stretch>
            <a:fillRect/>
          </a:stretch>
        </p:blipFill>
        <p:spPr>
          <a:xfrm>
            <a:off x="119336" y="1356180"/>
            <a:ext cx="4541914" cy="2072820"/>
          </a:xfrm>
          <a:prstGeom prst="rect">
            <a:avLst/>
          </a:prstGeom>
        </p:spPr>
      </p:pic>
      <p:sp>
        <p:nvSpPr>
          <p:cNvPr id="2" name="Nadpis 1"/>
          <p:cNvSpPr>
            <a:spLocks noGrp="1"/>
          </p:cNvSpPr>
          <p:nvPr>
            <p:ph type="title"/>
          </p:nvPr>
        </p:nvSpPr>
        <p:spPr/>
        <p:txBody>
          <a:bodyPr/>
          <a:lstStyle/>
          <a:p>
            <a:r>
              <a:rPr lang="cs-CZ" dirty="0">
                <a:solidFill>
                  <a:schemeClr val="tx2">
                    <a:lumMod val="50000"/>
                  </a:schemeClr>
                </a:solidFill>
              </a:rPr>
              <a:t>Spokojenost se současným zaměstnáním</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71</a:t>
            </a:fld>
            <a:endParaRPr lang="cs-CZ"/>
          </a:p>
        </p:txBody>
      </p:sp>
      <p:sp>
        <p:nvSpPr>
          <p:cNvPr id="7" name="TextovéPole 6"/>
          <p:cNvSpPr txBox="1"/>
          <p:nvPr/>
        </p:nvSpPr>
        <p:spPr>
          <a:xfrm>
            <a:off x="4776212" y="1499664"/>
            <a:ext cx="7198174" cy="2289376"/>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Tři čtvrtiny lidí </a:t>
            </a:r>
            <a:r>
              <a:rPr lang="cs-CZ" sz="1600" dirty="0">
                <a:solidFill>
                  <a:srgbClr val="333333">
                    <a:lumMod val="50000"/>
                  </a:srgbClr>
                </a:solidFill>
                <a:latin typeface="Calibri"/>
              </a:rPr>
              <a:t>(77 %)</a:t>
            </a:r>
            <a:r>
              <a:rPr lang="cs-CZ" sz="1600" dirty="0">
                <a:solidFill>
                  <a:schemeClr val="tx2">
                    <a:lumMod val="50000"/>
                  </a:schemeClr>
                </a:solidFill>
                <a:latin typeface="+mn-lt"/>
              </a:rPr>
              <a:t> jsou se svým současným zaměstnáním spokojeni. Spokojenost v zaměstnání trvale koreluje s platovým ohodnocením – nejvíce spokojeni jsou ti, kteří mají nejvyšší příjem a vice versa.</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Pouze desetina Pražanů deklaruje nespokojenost s prací. Častěji se jedná o lidi </a:t>
            </a:r>
            <a:br>
              <a:rPr lang="cs-CZ" sz="1600" dirty="0">
                <a:solidFill>
                  <a:schemeClr val="tx2">
                    <a:lumMod val="50000"/>
                  </a:schemeClr>
                </a:solidFill>
                <a:latin typeface="+mn-lt"/>
              </a:rPr>
            </a:br>
            <a:r>
              <a:rPr lang="cs-CZ" sz="1600" dirty="0">
                <a:solidFill>
                  <a:schemeClr val="tx2">
                    <a:lumMod val="50000"/>
                  </a:schemeClr>
                </a:solidFill>
                <a:latin typeface="+mn-lt"/>
              </a:rPr>
              <a:t>z domácností s nízkým příjmem do 30 tisíc Kč/měsíc.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Nespokojenost se současnou prací lidé neřeší zejména z obav ze změny a myslí si, že v práci, která je bude více těšit si vydělají méně.</a:t>
            </a:r>
          </a:p>
        </p:txBody>
      </p:sp>
      <p:sp>
        <p:nvSpPr>
          <p:cNvPr id="12" name="Zástupný symbol pro text 5"/>
          <p:cNvSpPr>
            <a:spLocks noGrp="1"/>
          </p:cNvSpPr>
          <p:nvPr>
            <p:ph type="body" idx="1"/>
          </p:nvPr>
        </p:nvSpPr>
        <p:spPr>
          <a:xfrm>
            <a:off x="119336" y="944760"/>
            <a:ext cx="10200664" cy="138499"/>
          </a:xfrm>
        </p:spPr>
        <p:txBody>
          <a:bodyPr/>
          <a:lstStyle/>
          <a:p>
            <a:r>
              <a:rPr lang="cs-CZ" sz="900" b="1" dirty="0"/>
              <a:t>K3. NAKOLIK JSTE SPOKOJENÁ/Ý SE SVOU SOUČASNOU PRACÍ?</a:t>
            </a:r>
            <a:endParaRPr lang="cs-CZ" sz="900" dirty="0"/>
          </a:p>
        </p:txBody>
      </p:sp>
      <p:sp>
        <p:nvSpPr>
          <p:cNvPr id="13" name="TextovéPole 12"/>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n=1439 (pracující), údaje v %</a:t>
            </a:r>
          </a:p>
        </p:txBody>
      </p:sp>
      <p:sp>
        <p:nvSpPr>
          <p:cNvPr id="21" name="Zaoblený obdélník 20"/>
          <p:cNvSpPr/>
          <p:nvPr/>
        </p:nvSpPr>
        <p:spPr>
          <a:xfrm>
            <a:off x="1343472" y="3068960"/>
            <a:ext cx="2952328" cy="360040"/>
          </a:xfrm>
          <a:prstGeom prst="roundRect">
            <a:avLst/>
          </a:prstGeom>
          <a:noFill/>
          <a:ln>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3" name="Přímá spojnice se šipkou 22"/>
          <p:cNvCxnSpPr>
            <a:cxnSpLocks/>
          </p:cNvCxnSpPr>
          <p:nvPr/>
        </p:nvCxnSpPr>
        <p:spPr>
          <a:xfrm>
            <a:off x="4295800" y="3429000"/>
            <a:ext cx="984200" cy="792088"/>
          </a:xfrm>
          <a:prstGeom prst="straightConnector1">
            <a:avLst/>
          </a:prstGeom>
          <a:ln w="2222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9" name="Obrázek 8"/>
          <p:cNvPicPr>
            <a:picLocks noChangeAspect="1"/>
          </p:cNvPicPr>
          <p:nvPr/>
        </p:nvPicPr>
        <p:blipFill>
          <a:blip r:embed="rId4"/>
          <a:stretch>
            <a:fillRect/>
          </a:stretch>
        </p:blipFill>
        <p:spPr>
          <a:xfrm>
            <a:off x="259050" y="3500486"/>
            <a:ext cx="2889754" cy="3176291"/>
          </a:xfrm>
          <a:prstGeom prst="rect">
            <a:avLst/>
          </a:prstGeom>
        </p:spPr>
      </p:pic>
    </p:spTree>
    <p:extLst>
      <p:ext uri="{BB962C8B-B14F-4D97-AF65-F5344CB8AC3E}">
        <p14:creationId xmlns:p14="http://schemas.microsoft.com/office/powerpoint/2010/main" val="1038938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Preferovaná forma zaměstnání</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72</a:t>
            </a:fld>
            <a:endParaRPr lang="cs-CZ"/>
          </a:p>
        </p:txBody>
      </p:sp>
      <p:sp>
        <p:nvSpPr>
          <p:cNvPr id="7" name="TextovéPole 6"/>
          <p:cNvSpPr txBox="1"/>
          <p:nvPr/>
        </p:nvSpPr>
        <p:spPr>
          <a:xfrm>
            <a:off x="5159896" y="1340768"/>
            <a:ext cx="6768752" cy="3693568"/>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Mírná většina Pražanů, kteří v současné chvíli nepodnikají, nemá zájem samostatně podnikat. Ještě menší chuť mají vést vlastní firmu se zaměstnanci.</a:t>
            </a:r>
          </a:p>
          <a:p>
            <a:pPr algn="just"/>
            <a:endParaRPr lang="cs-CZ" sz="8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Samostatně by ráda podnikala jen necelá třetina obyvatel Prahy (32 %). Častěji zájem o samostatné podnikání deklarují mladší lidé do 39 let, studenti, ti, kteří mají nejnižší příjmy a také ti, kteří by v ideálním případě chtěli žít </a:t>
            </a:r>
            <a:br>
              <a:rPr lang="cs-CZ" sz="1600" dirty="0">
                <a:solidFill>
                  <a:schemeClr val="tx2">
                    <a:lumMod val="50000"/>
                  </a:schemeClr>
                </a:solidFill>
                <a:latin typeface="+mn-lt"/>
              </a:rPr>
            </a:br>
            <a:r>
              <a:rPr lang="cs-CZ" sz="1600" dirty="0">
                <a:solidFill>
                  <a:schemeClr val="tx2">
                    <a:lumMod val="50000"/>
                  </a:schemeClr>
                </a:solidFill>
                <a:latin typeface="+mn-lt"/>
              </a:rPr>
              <a:t>v jiném kraji nebo dokonce v jiném státě. </a:t>
            </a:r>
          </a:p>
          <a:p>
            <a:pPr algn="just"/>
            <a:endParaRPr lang="cs-CZ" sz="8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Vlastní firmu se zaměstnanci by chtěla vést jen pětina Pražanů (22 %). Zde se opět častěji jedná o mladší lidi do 39 let, studenty a častěji zájem o vlastní firmu i letos deklarují muži.</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Ačkoliv pokles chuti začít podnikat není razantní, lze oprávněně odhadovat, že si lidé mnohem více uvědomují rizika, která jsou s podnikáním spojena – ať už to nedávno byly vlny lockdownů, nebo jde o aktuální násobné zdražování energií a dalších vstupů.</a:t>
            </a:r>
          </a:p>
          <a:p>
            <a:pPr marL="182563" indent="-182563" algn="just">
              <a:buFont typeface="Arial" pitchFamily="34" charset="0"/>
              <a:buChar char="•"/>
            </a:pPr>
            <a:endParaRPr lang="cs-CZ" sz="1600" b="1" dirty="0">
              <a:solidFill>
                <a:schemeClr val="tx2">
                  <a:lumMod val="50000"/>
                </a:schemeClr>
              </a:solidFill>
            </a:endParaRP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endParaRPr lang="cs-CZ" sz="1600" b="1" dirty="0">
              <a:solidFill>
                <a:schemeClr val="tx2">
                  <a:lumMod val="50000"/>
                </a:schemeClr>
              </a:solidFill>
              <a:latin typeface="+mn-lt"/>
            </a:endParaRPr>
          </a:p>
        </p:txBody>
      </p:sp>
      <p:sp>
        <p:nvSpPr>
          <p:cNvPr id="12" name="Zástupný symbol pro text 5"/>
          <p:cNvSpPr>
            <a:spLocks noGrp="1"/>
          </p:cNvSpPr>
          <p:nvPr>
            <p:ph type="body" idx="1"/>
          </p:nvPr>
        </p:nvSpPr>
        <p:spPr>
          <a:xfrm>
            <a:off x="119336" y="944760"/>
            <a:ext cx="10200664" cy="138499"/>
          </a:xfrm>
        </p:spPr>
        <p:txBody>
          <a:bodyPr/>
          <a:lstStyle/>
          <a:p>
            <a:r>
              <a:rPr lang="cs-CZ" sz="900" b="1" dirty="0"/>
              <a:t>K5. UVEĎTE, JAK SOUHLASÍTE S DANÝM TVRZENÍM:</a:t>
            </a:r>
            <a:endParaRPr lang="cs-CZ" sz="900" dirty="0"/>
          </a:p>
        </p:txBody>
      </p:sp>
      <p:sp>
        <p:nvSpPr>
          <p:cNvPr id="13" name="TextovéPole 12"/>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n=1778 (nepodnikající), údaje v %</a:t>
            </a:r>
          </a:p>
        </p:txBody>
      </p:sp>
      <p:pic>
        <p:nvPicPr>
          <p:cNvPr id="5" name="Obrázek 4"/>
          <p:cNvPicPr>
            <a:picLocks noChangeAspect="1"/>
          </p:cNvPicPr>
          <p:nvPr/>
        </p:nvPicPr>
        <p:blipFill>
          <a:blip r:embed="rId2"/>
          <a:stretch>
            <a:fillRect/>
          </a:stretch>
        </p:blipFill>
        <p:spPr>
          <a:xfrm>
            <a:off x="191344" y="1175592"/>
            <a:ext cx="4541914" cy="4578493"/>
          </a:xfrm>
          <a:prstGeom prst="rect">
            <a:avLst/>
          </a:prstGeom>
        </p:spPr>
      </p:pic>
    </p:spTree>
    <p:extLst>
      <p:ext uri="{BB962C8B-B14F-4D97-AF65-F5344CB8AC3E}">
        <p14:creationId xmlns:p14="http://schemas.microsoft.com/office/powerpoint/2010/main" val="38577582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Preferovaná forma zaměstnání – typ úvazku</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73</a:t>
            </a:fld>
            <a:endParaRPr lang="cs-CZ"/>
          </a:p>
        </p:txBody>
      </p:sp>
      <p:sp>
        <p:nvSpPr>
          <p:cNvPr id="7" name="TextovéPole 6"/>
          <p:cNvSpPr txBox="1"/>
          <p:nvPr/>
        </p:nvSpPr>
        <p:spPr>
          <a:xfrm>
            <a:off x="6168008" y="1422141"/>
            <a:ext cx="5832648" cy="5319227"/>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Progresivně působící typy pracovišť nenacházejí mezi Pražany valnou odezvu a oproti názorům z roku 2020 se ještě dále propadají z už tak nízkých hodnot projevovaného zájmu.</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Naopak jasným vítězem aktuálního šetření je možnost pracovat na tradičním místě pracoviště / v kanceláři.</a:t>
            </a:r>
          </a:p>
          <a:p>
            <a:pPr marL="182563" indent="-182563" algn="just">
              <a:buFont typeface="Arial" pitchFamily="34" charset="0"/>
              <a:buChar char="•"/>
            </a:pPr>
            <a:r>
              <a:rPr lang="cs-CZ" sz="1600" dirty="0">
                <a:solidFill>
                  <a:schemeClr val="tx2">
                    <a:lumMod val="50000"/>
                  </a:schemeClr>
                </a:solidFill>
                <a:latin typeface="+mn-lt"/>
              </a:rPr>
              <a:t>Komparativně tak na oblibě tedy ztrácí minule velmi oblíbená možnost práce z domova. Lidé si patrně realisticky uvědomili, že pracovat z domova obnáší i jisté nevýhody. Současně nepotřebují být tolik v izolaci, jestliže obavy z covidu v letošním roce klesají.</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Na konci pomyslného zájmu Pražanů zůstávají coworkingové prostory. Mnohdy si lidé patrně neumějí sami sebe v coworkingu představit. Nelze vyloučit, že si mnoho lidí pod coworkingem neumí něco konkrétního představit. Navíc pro řadu profesí coworking z podstaty nepřichází v úvahu.</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Také práce v neformálním prostoru získala leště menší podporu, než v r. 2020. Opět to může jít na vrub poměrně vágní představě respondentů.</a:t>
            </a:r>
          </a:p>
          <a:p>
            <a:pPr marL="182563" indent="-182563" algn="just">
              <a:buFont typeface="Arial" pitchFamily="34" charset="0"/>
              <a:buChar char="•"/>
            </a:pPr>
            <a:endParaRPr lang="cs-CZ" sz="1600" b="1" dirty="0">
              <a:solidFill>
                <a:schemeClr val="tx2">
                  <a:lumMod val="50000"/>
                </a:schemeClr>
              </a:solidFill>
              <a:latin typeface="+mn-lt"/>
            </a:endParaRPr>
          </a:p>
        </p:txBody>
      </p:sp>
      <p:sp>
        <p:nvSpPr>
          <p:cNvPr id="13" name="Zástupný symbol pro text 5"/>
          <p:cNvSpPr>
            <a:spLocks noGrp="1"/>
          </p:cNvSpPr>
          <p:nvPr>
            <p:ph type="body" idx="1"/>
          </p:nvPr>
        </p:nvSpPr>
        <p:spPr>
          <a:xfrm>
            <a:off x="119336" y="944760"/>
            <a:ext cx="10200664" cy="138499"/>
          </a:xfrm>
        </p:spPr>
        <p:txBody>
          <a:bodyPr/>
          <a:lstStyle/>
          <a:p>
            <a:r>
              <a:rPr lang="cs-CZ" sz="900" b="1" dirty="0"/>
              <a:t>K6. JAK BY VÁM VYHOVOVALO ROZLOŽENÍ PRÁCE Z HLEDISKA CELKOVÉHO ODPRACOVANÉHO ČASU? ROZDĚLTE MEZI JEDNOTLIVÉ MOŽNOSTI 100 BODŮ – ČÍM VÍCE BODŮ, TÍM VYŠŠÍ PREFERENCE.:</a:t>
            </a:r>
            <a:endParaRPr lang="cs-CZ" sz="900" dirty="0"/>
          </a:p>
        </p:txBody>
      </p:sp>
      <p:sp>
        <p:nvSpPr>
          <p:cNvPr id="15" name="TextovéPole 14"/>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n=1439 (pracující), údaje v %</a:t>
            </a:r>
          </a:p>
        </p:txBody>
      </p:sp>
      <p:pic>
        <p:nvPicPr>
          <p:cNvPr id="6" name="Obrázek 5"/>
          <p:cNvPicPr>
            <a:picLocks noChangeAspect="1"/>
          </p:cNvPicPr>
          <p:nvPr/>
        </p:nvPicPr>
        <p:blipFill>
          <a:blip r:embed="rId2"/>
          <a:stretch>
            <a:fillRect/>
          </a:stretch>
        </p:blipFill>
        <p:spPr>
          <a:xfrm>
            <a:off x="127154" y="1222566"/>
            <a:ext cx="5608806" cy="5236918"/>
          </a:xfrm>
          <a:prstGeom prst="rect">
            <a:avLst/>
          </a:prstGeom>
        </p:spPr>
      </p:pic>
    </p:spTree>
    <p:extLst>
      <p:ext uri="{BB962C8B-B14F-4D97-AF65-F5344CB8AC3E}">
        <p14:creationId xmlns:p14="http://schemas.microsoft.com/office/powerpoint/2010/main" val="24769878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Ochota změny bydliště v souvislosti s nalezením vhodné pracovní příležitosti</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74</a:t>
            </a:fld>
            <a:endParaRPr lang="cs-CZ"/>
          </a:p>
        </p:txBody>
      </p:sp>
      <p:sp>
        <p:nvSpPr>
          <p:cNvPr id="7" name="TextovéPole 6"/>
          <p:cNvSpPr txBox="1"/>
          <p:nvPr/>
        </p:nvSpPr>
        <p:spPr>
          <a:xfrm>
            <a:off x="4727848" y="1496603"/>
            <a:ext cx="7344816" cy="4164645"/>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Chuť přestěhovat se za lepší pracovní nabídkou není u české veřejnosti tradičně veliká. Více než v jiných vyspělých ekonomikách si vážíme rodinných vazeb a sociálního zázemí. Ochota přestěhovat se za prací tudíž ani v současnosti nevzrostla.</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Může se sice zdát, že deklarovaný zájem 4 z 10 Pražanů přestěhovat se za lepší prací je dost, ale u podobných proklamací je tradičně poměrně velká propast mezi deklarací a opravdovou akcí.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Častěji by se za prací mimo Prahu stěhovali mladí lidé (studenti) a také ti, kteří se obecně chtějí z Prahy odstěhovat. Tito lidé tak fakticky nezapustili hlubší kořeny, protože buď v Praze nemají zaměstnání, nebo s ním nejsou spokojeni a to, že by nadále v Praze nežili, pro ně není velká překážka.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Jestli ale něco více otevírá cestu k pracovní mobilitě, je to odkázání respondentů na nájemní bydlení. Pokud budou ceny nájmů dál strmě růst, může právě v této podskupině docházet ke stěhování z Prahy takříkajíc z donucení.</a:t>
            </a:r>
          </a:p>
          <a:p>
            <a:pPr marL="182563" indent="-182563" algn="just">
              <a:buFont typeface="Arial" pitchFamily="34" charset="0"/>
              <a:buChar char="•"/>
            </a:pPr>
            <a:endParaRPr lang="cs-CZ" sz="1600" b="1" dirty="0">
              <a:solidFill>
                <a:schemeClr val="tx2">
                  <a:lumMod val="50000"/>
                </a:schemeClr>
              </a:solidFill>
              <a:latin typeface="+mn-lt"/>
            </a:endParaRPr>
          </a:p>
        </p:txBody>
      </p:sp>
      <p:sp>
        <p:nvSpPr>
          <p:cNvPr id="14" name="Zástupný symbol pro text 5"/>
          <p:cNvSpPr>
            <a:spLocks noGrp="1"/>
          </p:cNvSpPr>
          <p:nvPr>
            <p:ph type="body" idx="1"/>
          </p:nvPr>
        </p:nvSpPr>
        <p:spPr>
          <a:xfrm>
            <a:off x="119336" y="944760"/>
            <a:ext cx="10200664" cy="138499"/>
          </a:xfrm>
        </p:spPr>
        <p:txBody>
          <a:bodyPr/>
          <a:lstStyle/>
          <a:p>
            <a:r>
              <a:rPr lang="cs-CZ" sz="900" b="1" dirty="0"/>
              <a:t>K7. JAK SOUHLASÍTE S VÝROKEM: Z DŮVODU DOBRÉ PRACOVNÍ NABÍDKY BYCH BYL/A OCHOTNÝ/Á PŘESTĚHOVAT SE MIMO PRAHU</a:t>
            </a:r>
            <a:endParaRPr lang="cs-CZ" sz="900" dirty="0"/>
          </a:p>
        </p:txBody>
      </p:sp>
      <p:sp>
        <p:nvSpPr>
          <p:cNvPr id="15" name="TextovéPole 14"/>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4" name="Obrázek 3"/>
          <p:cNvPicPr>
            <a:picLocks noChangeAspect="1"/>
          </p:cNvPicPr>
          <p:nvPr/>
        </p:nvPicPr>
        <p:blipFill>
          <a:blip r:embed="rId2"/>
          <a:stretch>
            <a:fillRect/>
          </a:stretch>
        </p:blipFill>
        <p:spPr>
          <a:xfrm>
            <a:off x="126951" y="1344471"/>
            <a:ext cx="4535817" cy="2255716"/>
          </a:xfrm>
          <a:prstGeom prst="rect">
            <a:avLst/>
          </a:prstGeom>
        </p:spPr>
      </p:pic>
      <p:pic>
        <p:nvPicPr>
          <p:cNvPr id="5" name="Obrázek 4"/>
          <p:cNvPicPr>
            <a:picLocks noChangeAspect="1"/>
          </p:cNvPicPr>
          <p:nvPr/>
        </p:nvPicPr>
        <p:blipFill>
          <a:blip r:embed="rId3"/>
          <a:stretch>
            <a:fillRect/>
          </a:stretch>
        </p:blipFill>
        <p:spPr>
          <a:xfrm>
            <a:off x="479376" y="3600187"/>
            <a:ext cx="2889754" cy="3170195"/>
          </a:xfrm>
          <a:prstGeom prst="rect">
            <a:avLst/>
          </a:prstGeom>
        </p:spPr>
      </p:pic>
    </p:spTree>
    <p:extLst>
      <p:ext uri="{BB962C8B-B14F-4D97-AF65-F5344CB8AC3E}">
        <p14:creationId xmlns:p14="http://schemas.microsoft.com/office/powerpoint/2010/main" val="30987301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idx="1"/>
          </p:nvPr>
        </p:nvSpPr>
        <p:spPr>
          <a:xfrm>
            <a:off x="8904312" y="2348880"/>
            <a:ext cx="2664296" cy="2808312"/>
          </a:xfrm>
        </p:spPr>
        <p:txBody>
          <a:bodyPr/>
          <a:lstStyle/>
          <a:p>
            <a:r>
              <a:rPr lang="cs-CZ" b="1" dirty="0"/>
              <a:t>Doprava</a:t>
            </a:r>
          </a:p>
        </p:txBody>
      </p:sp>
    </p:spTree>
    <p:extLst>
      <p:ext uri="{BB962C8B-B14F-4D97-AF65-F5344CB8AC3E}">
        <p14:creationId xmlns:p14="http://schemas.microsoft.com/office/powerpoint/2010/main" val="29416267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Užívání automobilu</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76</a:t>
            </a:fld>
            <a:endParaRPr lang="cs-CZ"/>
          </a:p>
        </p:txBody>
      </p:sp>
      <p:sp>
        <p:nvSpPr>
          <p:cNvPr id="7" name="TextovéPole 6"/>
          <p:cNvSpPr txBox="1"/>
          <p:nvPr/>
        </p:nvSpPr>
        <p:spPr>
          <a:xfrm>
            <a:off x="240000" y="3872335"/>
            <a:ext cx="7440176" cy="2581001"/>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Poměrně velká část Pražanů nepoužívá k vyjmenovaným účelům </a:t>
            </a:r>
            <a:r>
              <a:rPr lang="cs-CZ" sz="1600" dirty="0">
                <a:solidFill>
                  <a:srgbClr val="333333">
                    <a:lumMod val="50000"/>
                  </a:srgbClr>
                </a:solidFill>
                <a:latin typeface="Calibri"/>
              </a:rPr>
              <a:t>automobil vůbec. Častěji se jedná o ženy, lidi z nejmladší (do 29 let) a nejstarší kategorie (nad 60 let) a také ty s nejnižšími příjmy. Důvodem je tedy pravděpodobně to, že auto vůbec nevlastní.</a:t>
            </a:r>
          </a:p>
          <a:p>
            <a:pPr algn="just"/>
            <a:endParaRPr lang="cs-CZ" sz="1600" dirty="0">
              <a:solidFill>
                <a:srgbClr val="333333">
                  <a:lumMod val="50000"/>
                </a:srgbClr>
              </a:solidFill>
              <a:latin typeface="Calibri"/>
            </a:endParaRPr>
          </a:p>
          <a:p>
            <a:pPr marL="182563" indent="-182563" algn="just">
              <a:buFont typeface="Arial" pitchFamily="34" charset="0"/>
              <a:buChar char="•"/>
            </a:pPr>
            <a:r>
              <a:rPr lang="cs-CZ" sz="1600" dirty="0">
                <a:solidFill>
                  <a:srgbClr val="333333">
                    <a:lumMod val="50000"/>
                  </a:srgbClr>
                </a:solidFill>
                <a:latin typeface="Calibri"/>
              </a:rPr>
              <a:t>Vysoký podíl nevyužívání automobilu v případě transportu dětí do školy je dán faktem, že velká část lidí nemá děti vůbec nebo ne ve věku, kdy by je museli vozit do školy nebo na kroužky.  </a:t>
            </a:r>
            <a:endParaRPr lang="cs-CZ" sz="1600" b="1" dirty="0">
              <a:solidFill>
                <a:schemeClr val="tx2">
                  <a:lumMod val="50000"/>
                </a:schemeClr>
              </a:solidFill>
              <a:latin typeface="+mn-lt"/>
            </a:endParaRPr>
          </a:p>
        </p:txBody>
      </p:sp>
      <p:sp>
        <p:nvSpPr>
          <p:cNvPr id="10" name="Zástupný symbol pro text 5"/>
          <p:cNvSpPr>
            <a:spLocks noGrp="1"/>
          </p:cNvSpPr>
          <p:nvPr>
            <p:ph type="body" idx="1"/>
          </p:nvPr>
        </p:nvSpPr>
        <p:spPr>
          <a:xfrm>
            <a:off x="119336" y="944760"/>
            <a:ext cx="10200664" cy="138499"/>
          </a:xfrm>
        </p:spPr>
        <p:txBody>
          <a:bodyPr/>
          <a:lstStyle/>
          <a:p>
            <a:r>
              <a:rPr lang="cs-CZ" sz="900" b="1" dirty="0"/>
              <a:t>L1. KOLIK DNÍ V TÝDNU POUŽÍVÁTE AUTOMOBIL K NÁSLEDUJÍCÍM ÚČELŮM?</a:t>
            </a:r>
            <a:endParaRPr lang="cs-CZ" sz="900" dirty="0"/>
          </a:p>
        </p:txBody>
      </p:sp>
      <p:sp>
        <p:nvSpPr>
          <p:cNvPr id="11" name="TextovéPole 10"/>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6" name="Obrázek 5"/>
          <p:cNvPicPr>
            <a:picLocks noChangeAspect="1"/>
          </p:cNvPicPr>
          <p:nvPr/>
        </p:nvPicPr>
        <p:blipFill>
          <a:blip r:embed="rId2"/>
          <a:stretch>
            <a:fillRect/>
          </a:stretch>
        </p:blipFill>
        <p:spPr>
          <a:xfrm>
            <a:off x="119336" y="1168600"/>
            <a:ext cx="7303641" cy="2487384"/>
          </a:xfrm>
          <a:prstGeom prst="rect">
            <a:avLst/>
          </a:prstGeom>
        </p:spPr>
      </p:pic>
    </p:spTree>
    <p:extLst>
      <p:ext uri="{BB962C8B-B14F-4D97-AF65-F5344CB8AC3E}">
        <p14:creationId xmlns:p14="http://schemas.microsoft.com/office/powerpoint/2010/main" val="15747477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Frekvence dopravy</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77</a:t>
            </a:fld>
            <a:endParaRPr lang="cs-CZ"/>
          </a:p>
        </p:txBody>
      </p:sp>
      <p:sp>
        <p:nvSpPr>
          <p:cNvPr id="7" name="TextovéPole 6"/>
          <p:cNvSpPr txBox="1"/>
          <p:nvPr/>
        </p:nvSpPr>
        <p:spPr>
          <a:xfrm>
            <a:off x="4727848" y="1297915"/>
            <a:ext cx="7272808" cy="3931286"/>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6 z 10 Pražanů v současnosti jezdí do práce/ školy každý všední den. To je trochu více, než před dvěma lety. Tehdy ale kulminoval strach z nákazy covidem, aniž bylo dostupné účinné očkování.</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K žádným významným změnám ve frekvenci dojížďky do práce / školy nedošlo – jen těch, kdo dojíždějí méně často, než několikrát za měsíc ubylo.</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Nejpravidelnější docházku do zaměstnání vykazují lidé v předdůchodovém věku 50-59 let. Naopak významně obvyklejší je menší frekvence docházky do práce / školy mezi mladými lidmi do 30 let.</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Celkem 6 % Pražanů (zvl. podnikatelů) do práce dokonce nejezdí vůbec – podnikají / pracují v místě bydliště. </a:t>
            </a:r>
          </a:p>
        </p:txBody>
      </p:sp>
      <p:sp>
        <p:nvSpPr>
          <p:cNvPr id="12" name="Zástupný symbol pro text 5"/>
          <p:cNvSpPr>
            <a:spLocks noGrp="1"/>
          </p:cNvSpPr>
          <p:nvPr>
            <p:ph type="body" idx="1"/>
          </p:nvPr>
        </p:nvSpPr>
        <p:spPr>
          <a:xfrm>
            <a:off x="119336" y="944760"/>
            <a:ext cx="10200664" cy="138499"/>
          </a:xfrm>
        </p:spPr>
        <p:txBody>
          <a:bodyPr/>
          <a:lstStyle/>
          <a:p>
            <a:r>
              <a:rPr lang="cs-CZ" sz="900" b="1" dirty="0"/>
              <a:t>L2. JAK ČASTO JEZDÍTE/CHODÍTE DO PRÁCE ČI ŠKOLY?</a:t>
            </a:r>
            <a:endParaRPr lang="cs-CZ" sz="900" dirty="0"/>
          </a:p>
        </p:txBody>
      </p:sp>
      <p:sp>
        <p:nvSpPr>
          <p:cNvPr id="13" name="TextovéPole 12"/>
          <p:cNvSpPr txBox="1"/>
          <p:nvPr/>
        </p:nvSpPr>
        <p:spPr>
          <a:xfrm>
            <a:off x="9840416" y="944760"/>
            <a:ext cx="2302902"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n=1439 (jen pracují nebo studují), údaje v %</a:t>
            </a:r>
          </a:p>
        </p:txBody>
      </p:sp>
      <p:pic>
        <p:nvPicPr>
          <p:cNvPr id="4" name="Obrázek 3"/>
          <p:cNvPicPr>
            <a:picLocks noChangeAspect="1"/>
          </p:cNvPicPr>
          <p:nvPr/>
        </p:nvPicPr>
        <p:blipFill>
          <a:blip r:embed="rId2"/>
          <a:stretch>
            <a:fillRect/>
          </a:stretch>
        </p:blipFill>
        <p:spPr>
          <a:xfrm>
            <a:off x="263352" y="1289003"/>
            <a:ext cx="3974937" cy="3292125"/>
          </a:xfrm>
          <a:prstGeom prst="rect">
            <a:avLst/>
          </a:prstGeom>
        </p:spPr>
      </p:pic>
    </p:spTree>
    <p:extLst>
      <p:ext uri="{BB962C8B-B14F-4D97-AF65-F5344CB8AC3E}">
        <p14:creationId xmlns:p14="http://schemas.microsoft.com/office/powerpoint/2010/main" val="1438144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Preferovaný způsob dopravy</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78</a:t>
            </a:fld>
            <a:endParaRPr lang="cs-CZ"/>
          </a:p>
        </p:txBody>
      </p:sp>
      <p:sp>
        <p:nvSpPr>
          <p:cNvPr id="7" name="TextovéPole 6"/>
          <p:cNvSpPr txBox="1"/>
          <p:nvPr/>
        </p:nvSpPr>
        <p:spPr>
          <a:xfrm>
            <a:off x="7464152" y="1340768"/>
            <a:ext cx="4248472" cy="5021550"/>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Valná většina Pražanů kombinuje pěší přesuny </a:t>
            </a:r>
            <a:br>
              <a:rPr lang="cs-CZ" sz="1600" dirty="0">
                <a:solidFill>
                  <a:schemeClr val="tx2">
                    <a:lumMod val="50000"/>
                  </a:schemeClr>
                </a:solidFill>
                <a:latin typeface="+mn-lt"/>
              </a:rPr>
            </a:br>
            <a:r>
              <a:rPr lang="cs-CZ" sz="1600" dirty="0">
                <a:solidFill>
                  <a:schemeClr val="tx2">
                    <a:lumMod val="50000"/>
                  </a:schemeClr>
                </a:solidFill>
                <a:latin typeface="+mn-lt"/>
              </a:rPr>
              <a:t>s cestováním MHD. Obě tyto formy transportu jsou co do rozšíření nejobvyklejší. MHD vůbec nevyužívá jen 5  % lidí.</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Ca polovina Pražanů je alespoň příležitostnými řidiči. Typickým řidičem je muž, ve středním věku a s vyššími příjmy. 4 z 10 Pražanů však </a:t>
            </a:r>
            <a:br>
              <a:rPr lang="cs-CZ" sz="1600" dirty="0">
                <a:solidFill>
                  <a:schemeClr val="tx2">
                    <a:lumMod val="50000"/>
                  </a:schemeClr>
                </a:solidFill>
                <a:latin typeface="+mn-lt"/>
              </a:rPr>
            </a:br>
            <a:r>
              <a:rPr lang="cs-CZ" sz="1600" dirty="0">
                <a:solidFill>
                  <a:schemeClr val="tx2">
                    <a:lumMod val="50000"/>
                  </a:schemeClr>
                </a:solidFill>
                <a:latin typeface="+mn-lt"/>
              </a:rPr>
              <a:t>v Praze za volant neusedají nikdy.</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Ještě méně lidí pravidelně k přesunům po Praze používá kolo nebo koloběžku. Nově jsme se zeptali na využívání sdílených kol, koloběžek a je zajímavé, že už takřka každý 10. Pražan tuto formu přesunu pravidelně používá. Vyřešení jejich „parkování / odstavení“ nicméně zůstává poměrně kontroverzní záležitostí. </a:t>
            </a:r>
          </a:p>
          <a:p>
            <a:pPr marL="182563" indent="-182563" algn="just">
              <a:buFont typeface="Arial" pitchFamily="34" charset="0"/>
              <a:buChar char="•"/>
            </a:pPr>
            <a:endParaRPr lang="cs-CZ" sz="1600" dirty="0">
              <a:solidFill>
                <a:schemeClr val="tx2">
                  <a:lumMod val="50000"/>
                </a:schemeClr>
              </a:solidFill>
              <a:latin typeface="+mn-lt"/>
            </a:endParaRPr>
          </a:p>
        </p:txBody>
      </p:sp>
      <p:sp>
        <p:nvSpPr>
          <p:cNvPr id="12" name="Zástupný symbol pro text 5"/>
          <p:cNvSpPr>
            <a:spLocks noGrp="1"/>
          </p:cNvSpPr>
          <p:nvPr>
            <p:ph type="body" idx="1"/>
          </p:nvPr>
        </p:nvSpPr>
        <p:spPr>
          <a:xfrm>
            <a:off x="119336" y="944760"/>
            <a:ext cx="10200664" cy="138499"/>
          </a:xfrm>
        </p:spPr>
        <p:txBody>
          <a:bodyPr/>
          <a:lstStyle/>
          <a:p>
            <a:r>
              <a:rPr lang="cs-CZ" sz="900" b="1" dirty="0"/>
              <a:t>L3. UVEĎTE, JAK ČASTO SE DOPRAVUJETE NÁSLEDUJÍCÍMI ZPŮSOBY:</a:t>
            </a:r>
            <a:endParaRPr lang="cs-CZ" sz="900" dirty="0"/>
          </a:p>
        </p:txBody>
      </p:sp>
      <p:sp>
        <p:nvSpPr>
          <p:cNvPr id="14" name="TextovéPole 13"/>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5" name="Obrázek 4"/>
          <p:cNvPicPr>
            <a:picLocks noChangeAspect="1"/>
          </p:cNvPicPr>
          <p:nvPr/>
        </p:nvPicPr>
        <p:blipFill>
          <a:blip r:embed="rId2"/>
          <a:stretch>
            <a:fillRect/>
          </a:stretch>
        </p:blipFill>
        <p:spPr>
          <a:xfrm>
            <a:off x="47328" y="1328923"/>
            <a:ext cx="7212193" cy="4377307"/>
          </a:xfrm>
          <a:prstGeom prst="rect">
            <a:avLst/>
          </a:prstGeom>
        </p:spPr>
      </p:pic>
    </p:spTree>
    <p:extLst>
      <p:ext uri="{BB962C8B-B14F-4D97-AF65-F5344CB8AC3E}">
        <p14:creationId xmlns:p14="http://schemas.microsoft.com/office/powerpoint/2010/main" val="2203455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Spokojenost s dopravními možnostmi v Praze</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79</a:t>
            </a:fld>
            <a:endParaRPr lang="cs-CZ"/>
          </a:p>
        </p:txBody>
      </p:sp>
      <p:sp>
        <p:nvSpPr>
          <p:cNvPr id="7" name="TextovéPole 6"/>
          <p:cNvSpPr txBox="1"/>
          <p:nvPr/>
        </p:nvSpPr>
        <p:spPr>
          <a:xfrm>
            <a:off x="240000" y="3967798"/>
            <a:ext cx="7800216" cy="2736305"/>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Z uvedených způsobů dopravy jsou Pražané nejvíce spokojeni s možností pohybu pěšky a </a:t>
            </a:r>
            <a:br>
              <a:rPr lang="cs-CZ" sz="1600" dirty="0">
                <a:solidFill>
                  <a:schemeClr val="tx2">
                    <a:lumMod val="50000"/>
                  </a:schemeClr>
                </a:solidFill>
                <a:latin typeface="+mn-lt"/>
              </a:rPr>
            </a:br>
            <a:r>
              <a:rPr lang="cs-CZ" sz="1600" dirty="0">
                <a:solidFill>
                  <a:schemeClr val="tx2">
                    <a:lumMod val="50000"/>
                  </a:schemeClr>
                </a:solidFill>
                <a:latin typeface="+mn-lt"/>
              </a:rPr>
              <a:t>s využitím MHD, což jsou taky dva nejčastější způsoby dopravy po Praze vůbec (viz předchozí otázka).</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Nejnižší spokojenost deklarují lidé využívající pro dopravu po Praze automobil. Nespokojena je s tímto typem dopravy třetina (32 %) Pražanů. Zatímco spokojenost </a:t>
            </a:r>
            <a:br>
              <a:rPr lang="cs-CZ" sz="1600" dirty="0">
                <a:solidFill>
                  <a:schemeClr val="tx2">
                    <a:lumMod val="50000"/>
                  </a:schemeClr>
                </a:solidFill>
                <a:latin typeface="+mn-lt"/>
              </a:rPr>
            </a:br>
            <a:r>
              <a:rPr lang="cs-CZ" sz="1600" dirty="0">
                <a:solidFill>
                  <a:schemeClr val="tx2">
                    <a:lumMod val="50000"/>
                  </a:schemeClr>
                </a:solidFill>
                <a:latin typeface="+mn-lt"/>
              </a:rPr>
              <a:t>s jednotlivými typy dopravy se oproti roku 2020 nijak zásadně neměnila, u automobilové dopravy sledujeme výraznější pokles spokojenosti. Je tedy vidět, že automobilová doprava je pro Pražany stále palčivější problém, který se navíc v průběhu sledování zhoršuje. </a:t>
            </a:r>
          </a:p>
          <a:p>
            <a:pPr marL="182563" indent="-182563" algn="just">
              <a:buFont typeface="Arial" pitchFamily="34" charset="0"/>
              <a:buChar char="•"/>
            </a:pPr>
            <a:endParaRPr lang="cs-CZ" sz="1600" b="1" dirty="0">
              <a:solidFill>
                <a:schemeClr val="tx2">
                  <a:lumMod val="50000"/>
                </a:schemeClr>
              </a:solidFill>
              <a:latin typeface="+mn-lt"/>
            </a:endParaRPr>
          </a:p>
        </p:txBody>
      </p:sp>
      <p:sp>
        <p:nvSpPr>
          <p:cNvPr id="8" name="TextovéPole 7"/>
          <p:cNvSpPr txBox="1"/>
          <p:nvPr/>
        </p:nvSpPr>
        <p:spPr>
          <a:xfrm>
            <a:off x="9047990" y="944760"/>
            <a:ext cx="309532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Na položky odpovídají jen ti, kteří typ dopravy využívají viz </a:t>
            </a:r>
            <a:r>
              <a:rPr lang="cs-CZ" sz="900" i="1" dirty="0" err="1">
                <a:latin typeface="Calibri" panose="020F0502020204030204" pitchFamily="34" charset="0"/>
                <a:cs typeface="Calibri" panose="020F0502020204030204" pitchFamily="34" charset="0"/>
              </a:rPr>
              <a:t>L3</a:t>
            </a:r>
            <a:endParaRPr lang="cs-CZ" sz="900" i="1" dirty="0">
              <a:latin typeface="Calibri" panose="020F0502020204030204" pitchFamily="34" charset="0"/>
              <a:cs typeface="Calibri" panose="020F0502020204030204" pitchFamily="34" charset="0"/>
            </a:endParaRPr>
          </a:p>
        </p:txBody>
      </p:sp>
      <p:sp>
        <p:nvSpPr>
          <p:cNvPr id="11" name="Zástupný symbol pro text 5"/>
          <p:cNvSpPr>
            <a:spLocks noGrp="1"/>
          </p:cNvSpPr>
          <p:nvPr>
            <p:ph type="body" idx="1"/>
          </p:nvPr>
        </p:nvSpPr>
        <p:spPr>
          <a:xfrm>
            <a:off x="119336" y="944760"/>
            <a:ext cx="10200664" cy="138499"/>
          </a:xfrm>
        </p:spPr>
        <p:txBody>
          <a:bodyPr/>
          <a:lstStyle/>
          <a:p>
            <a:r>
              <a:rPr lang="cs-CZ" sz="900" b="1" dirty="0"/>
              <a:t>L4. UVEĎTE MÍRU VAŠÍ SPOKOJENOSTI S NÁSLEDUJÍCÍMI ZPŮSOBY DOPRAVY V PRAZE:</a:t>
            </a:r>
            <a:endParaRPr lang="cs-CZ" sz="900" dirty="0"/>
          </a:p>
        </p:txBody>
      </p:sp>
      <p:pic>
        <p:nvPicPr>
          <p:cNvPr id="5" name="Obrázek 4"/>
          <p:cNvPicPr>
            <a:picLocks noChangeAspect="1"/>
          </p:cNvPicPr>
          <p:nvPr/>
        </p:nvPicPr>
        <p:blipFill>
          <a:blip r:embed="rId2"/>
          <a:stretch>
            <a:fillRect/>
          </a:stretch>
        </p:blipFill>
        <p:spPr>
          <a:xfrm>
            <a:off x="162696" y="1175592"/>
            <a:ext cx="8309568" cy="2493480"/>
          </a:xfrm>
          <a:prstGeom prst="rect">
            <a:avLst/>
          </a:prstGeom>
        </p:spPr>
      </p:pic>
    </p:spTree>
    <p:extLst>
      <p:ext uri="{BB962C8B-B14F-4D97-AF65-F5344CB8AC3E}">
        <p14:creationId xmlns:p14="http://schemas.microsoft.com/office/powerpoint/2010/main" val="3031265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solidFill>
              </a:rPr>
              <a:t>Analýzy - vysvětlivky</a:t>
            </a:r>
          </a:p>
        </p:txBody>
      </p:sp>
      <p:sp>
        <p:nvSpPr>
          <p:cNvPr id="6" name="Zástupný symbol pro číslo snímku 6"/>
          <p:cNvSpPr>
            <a:spLocks noGrp="1"/>
          </p:cNvSpPr>
          <p:nvPr>
            <p:ph type="sldNum" sz="quarter" idx="10"/>
          </p:nvPr>
        </p:nvSpPr>
        <p:spPr/>
        <p:txBody>
          <a:bodyPr/>
          <a:lstStyle/>
          <a:p>
            <a:pPr>
              <a:defRPr/>
            </a:pPr>
            <a:r>
              <a:rPr lang="cs-CZ"/>
              <a:t> </a:t>
            </a:r>
            <a:fld id="{4CFAC9CE-D0B9-4980-BA70-A38C6B62551D}" type="slidenum">
              <a:rPr lang="en-US" smtClean="0"/>
              <a:pPr>
                <a:defRPr/>
              </a:pPr>
              <a:t>8</a:t>
            </a:fld>
            <a:endParaRPr lang="en-US"/>
          </a:p>
        </p:txBody>
      </p:sp>
      <p:sp>
        <p:nvSpPr>
          <p:cNvPr id="14" name="Text Box 3"/>
          <p:cNvSpPr txBox="1">
            <a:spLocks noChangeArrowheads="1"/>
          </p:cNvSpPr>
          <p:nvPr/>
        </p:nvSpPr>
        <p:spPr bwMode="auto">
          <a:xfrm>
            <a:off x="209891" y="980729"/>
            <a:ext cx="8568952" cy="296993"/>
          </a:xfrm>
          <a:prstGeom prst="rect">
            <a:avLst/>
          </a:prstGeom>
          <a:noFill/>
          <a:ln w="9525">
            <a:noFill/>
            <a:miter lim="800000"/>
            <a:headEnd/>
            <a:tailEnd/>
          </a:ln>
        </p:spPr>
        <p:txBody>
          <a:bodyPr wrap="square" lIns="36000" tIns="36000" rIns="36000" bIns="36000" anchor="t">
            <a:noAutofit/>
          </a:bodyPr>
          <a:lstStyle/>
          <a:p>
            <a:pPr algn="just">
              <a:spcBef>
                <a:spcPts val="600"/>
              </a:spcBef>
              <a:buClr>
                <a:schemeClr val="accent1"/>
              </a:buClr>
              <a:buSzPct val="100000"/>
            </a:pPr>
            <a:r>
              <a:rPr lang="cs-CZ" sz="1400" b="1" dirty="0">
                <a:solidFill>
                  <a:schemeClr val="tx1">
                    <a:lumMod val="50000"/>
                  </a:schemeClr>
                </a:solidFill>
                <a:latin typeface="Calibri" pitchFamily="34" charset="0"/>
                <a:cs typeface="Calibri" pitchFamily="34" charset="0"/>
              </a:rPr>
              <a:t>Typologie podle preferovaného bydliště</a:t>
            </a:r>
          </a:p>
        </p:txBody>
      </p:sp>
      <p:sp>
        <p:nvSpPr>
          <p:cNvPr id="15" name="Obdélník 14"/>
          <p:cNvSpPr/>
          <p:nvPr/>
        </p:nvSpPr>
        <p:spPr>
          <a:xfrm>
            <a:off x="3556164" y="1009123"/>
            <a:ext cx="6763836" cy="1896288"/>
          </a:xfrm>
          <a:prstGeom prst="rect">
            <a:avLst/>
          </a:prstGeom>
        </p:spPr>
        <p:txBody>
          <a:bodyPr wrap="square">
            <a:spAutoFit/>
          </a:bodyPr>
          <a:lstStyle/>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if e4=4 or e4=5 or e4=6 </a:t>
            </a:r>
            <a:r>
              <a:rPr lang="en-US" sz="1000" dirty="0" err="1">
                <a:latin typeface="Calibri" panose="020F0502020204030204" pitchFamily="34" charset="0"/>
                <a:ea typeface="Calibri" panose="020F0502020204030204" pitchFamily="34" charset="0"/>
                <a:cs typeface="Times New Roman" panose="02020603050405020304" pitchFamily="18" charset="0"/>
              </a:rPr>
              <a:t>segE</a:t>
            </a:r>
            <a:r>
              <a:rPr lang="en-US" sz="1000" dirty="0">
                <a:latin typeface="Calibri" panose="020F0502020204030204" pitchFamily="34" charset="0"/>
                <a:ea typeface="Calibri" panose="020F0502020204030204" pitchFamily="34" charset="0"/>
                <a:cs typeface="Times New Roman" panose="02020603050405020304" pitchFamily="18" charset="0"/>
              </a:rPr>
              <a:t>=1.</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if any (e3,3,4,5,6) and any(e4,1,2) </a:t>
            </a:r>
            <a:r>
              <a:rPr lang="en-US" sz="1000" dirty="0" err="1">
                <a:latin typeface="Calibri" panose="020F0502020204030204" pitchFamily="34" charset="0"/>
                <a:ea typeface="Calibri" panose="020F0502020204030204" pitchFamily="34" charset="0"/>
                <a:cs typeface="Times New Roman" panose="02020603050405020304" pitchFamily="18" charset="0"/>
              </a:rPr>
              <a:t>segE</a:t>
            </a:r>
            <a:r>
              <a:rPr lang="en-US" sz="1000" dirty="0">
                <a:latin typeface="Calibri" panose="020F0502020204030204" pitchFamily="34" charset="0"/>
                <a:ea typeface="Calibri" panose="020F0502020204030204" pitchFamily="34" charset="0"/>
                <a:cs typeface="Times New Roman" panose="02020603050405020304" pitchFamily="18" charset="0"/>
              </a:rPr>
              <a:t>=2.</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if any (e3,1,2) and any(e4,1,2,3) </a:t>
            </a:r>
            <a:r>
              <a:rPr lang="en-US" sz="1000" dirty="0" err="1">
                <a:latin typeface="Calibri" panose="020F0502020204030204" pitchFamily="34" charset="0"/>
                <a:ea typeface="Calibri" panose="020F0502020204030204" pitchFamily="34" charset="0"/>
                <a:cs typeface="Times New Roman" panose="02020603050405020304" pitchFamily="18" charset="0"/>
              </a:rPr>
              <a:t>segE</a:t>
            </a:r>
            <a:r>
              <a:rPr lang="en-US" sz="1000" dirty="0">
                <a:latin typeface="Calibri" panose="020F0502020204030204" pitchFamily="34" charset="0"/>
                <a:ea typeface="Calibri" panose="020F0502020204030204" pitchFamily="34" charset="0"/>
                <a:cs typeface="Times New Roman" panose="02020603050405020304" pitchFamily="18" charset="0"/>
              </a:rPr>
              <a:t>=3.</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if any (e3,3,4,5,6) and e4=3 </a:t>
            </a:r>
            <a:r>
              <a:rPr lang="en-US" sz="1000" dirty="0" err="1">
                <a:latin typeface="Calibri" panose="020F0502020204030204" pitchFamily="34" charset="0"/>
                <a:ea typeface="Calibri" panose="020F0502020204030204" pitchFamily="34" charset="0"/>
                <a:cs typeface="Times New Roman" panose="02020603050405020304" pitchFamily="18" charset="0"/>
              </a:rPr>
              <a:t>segE</a:t>
            </a:r>
            <a:r>
              <a:rPr lang="en-US" sz="1000" dirty="0">
                <a:latin typeface="Calibri" panose="020F0502020204030204" pitchFamily="34" charset="0"/>
                <a:ea typeface="Calibri" panose="020F0502020204030204" pitchFamily="34" charset="0"/>
                <a:cs typeface="Times New Roman" panose="02020603050405020304" pitchFamily="18" charset="0"/>
              </a:rPr>
              <a:t>=4.</a:t>
            </a:r>
          </a:p>
          <a:p>
            <a:pPr marL="171450" indent="-171450">
              <a:lnSpc>
                <a:spcPct val="107000"/>
              </a:lnSpc>
              <a:spcAft>
                <a:spcPts val="0"/>
              </a:spcAft>
              <a:buFont typeface="Arial" panose="020B0604020202020204" pitchFamily="34" charset="0"/>
              <a:buChar char="•"/>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n-US" sz="1000" dirty="0" err="1">
                <a:latin typeface="Calibri" panose="020F0502020204030204" pitchFamily="34" charset="0"/>
                <a:ea typeface="Calibri" panose="020F0502020204030204" pitchFamily="34" charset="0"/>
                <a:cs typeface="Times New Roman" panose="02020603050405020304" pitchFamily="18" charset="0"/>
              </a:rPr>
              <a:t>var</a:t>
            </a:r>
            <a:r>
              <a:rPr lang="en-US" sz="1000" dirty="0">
                <a:latin typeface="Calibri" panose="020F0502020204030204" pitchFamily="34" charset="0"/>
                <a:ea typeface="Calibri" panose="020F0502020204030204" pitchFamily="34" charset="0"/>
                <a:cs typeface="Times New Roman" panose="02020603050405020304" pitchFamily="18" charset="0"/>
              </a:rPr>
              <a:t> lab </a:t>
            </a:r>
            <a:r>
              <a:rPr lang="en-US" sz="1000" dirty="0" err="1">
                <a:latin typeface="Calibri" panose="020F0502020204030204" pitchFamily="34" charset="0"/>
                <a:ea typeface="Calibri" panose="020F0502020204030204" pitchFamily="34" charset="0"/>
                <a:cs typeface="Times New Roman" panose="02020603050405020304" pitchFamily="18" charset="0"/>
              </a:rPr>
              <a:t>segE</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Typologie</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preferovaného</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bydlení</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n-US" sz="1000" dirty="0" err="1">
                <a:latin typeface="Calibri" panose="020F0502020204030204" pitchFamily="34" charset="0"/>
                <a:ea typeface="Calibri" panose="020F0502020204030204" pitchFamily="34" charset="0"/>
                <a:cs typeface="Times New Roman" panose="02020603050405020304" pitchFamily="18" charset="0"/>
              </a:rPr>
              <a:t>val</a:t>
            </a:r>
            <a:r>
              <a:rPr lang="en-US" sz="1000" dirty="0">
                <a:latin typeface="Calibri" panose="020F0502020204030204" pitchFamily="34" charset="0"/>
                <a:ea typeface="Calibri" panose="020F0502020204030204" pitchFamily="34" charset="0"/>
                <a:cs typeface="Times New Roman" panose="02020603050405020304" pitchFamily="18" charset="0"/>
              </a:rPr>
              <a:t> lab </a:t>
            </a:r>
            <a:r>
              <a:rPr lang="en-US" sz="1000" dirty="0" err="1">
                <a:latin typeface="Calibri" panose="020F0502020204030204" pitchFamily="34" charset="0"/>
                <a:ea typeface="Calibri" panose="020F0502020204030204" pitchFamily="34" charset="0"/>
                <a:cs typeface="Times New Roman" panose="02020603050405020304" pitchFamily="18" charset="0"/>
              </a:rPr>
              <a:t>segE</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1 '</a:t>
            </a:r>
            <a:r>
              <a:rPr lang="en-US" sz="1000" dirty="0" err="1">
                <a:latin typeface="Calibri" panose="020F0502020204030204" pitchFamily="34" charset="0"/>
                <a:ea typeface="Calibri" panose="020F0502020204030204" pitchFamily="34" charset="0"/>
                <a:cs typeface="Times New Roman" panose="02020603050405020304" pitchFamily="18" charset="0"/>
              </a:rPr>
              <a:t>preferuje</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samotu</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2 '</a:t>
            </a:r>
            <a:r>
              <a:rPr lang="en-US" sz="1000" dirty="0" err="1">
                <a:latin typeface="Calibri" panose="020F0502020204030204" pitchFamily="34" charset="0"/>
                <a:ea typeface="Calibri" panose="020F0502020204030204" pitchFamily="34" charset="0"/>
                <a:cs typeface="Times New Roman" panose="02020603050405020304" pitchFamily="18" charset="0"/>
              </a:rPr>
              <a:t>rodinné</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domy</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ve</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městě</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3 '</a:t>
            </a:r>
            <a:r>
              <a:rPr lang="en-US" sz="1000" dirty="0" err="1">
                <a:latin typeface="Calibri" panose="020F0502020204030204" pitchFamily="34" charset="0"/>
                <a:ea typeface="Calibri" panose="020F0502020204030204" pitchFamily="34" charset="0"/>
                <a:cs typeface="Times New Roman" panose="02020603050405020304" pitchFamily="18" charset="0"/>
              </a:rPr>
              <a:t>bydlení</a:t>
            </a:r>
            <a:r>
              <a:rPr lang="en-US" sz="1000" dirty="0">
                <a:latin typeface="Calibri" panose="020F0502020204030204" pitchFamily="34" charset="0"/>
                <a:ea typeface="Calibri" panose="020F0502020204030204" pitchFamily="34" charset="0"/>
                <a:cs typeface="Times New Roman" panose="02020603050405020304" pitchFamily="18" charset="0"/>
              </a:rPr>
              <a:t> v </a:t>
            </a:r>
            <a:r>
              <a:rPr lang="en-US" sz="1000" dirty="0" err="1">
                <a:latin typeface="Calibri" panose="020F0502020204030204" pitchFamily="34" charset="0"/>
                <a:ea typeface="Calibri" panose="020F0502020204030204" pitchFamily="34" charset="0"/>
                <a:cs typeface="Times New Roman" panose="02020603050405020304" pitchFamily="18" charset="0"/>
              </a:rPr>
              <a:t>bytovém</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domě</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4 'RD </a:t>
            </a:r>
            <a:r>
              <a:rPr lang="en-US" sz="1000" dirty="0" err="1">
                <a:latin typeface="Calibri" panose="020F0502020204030204" pitchFamily="34" charset="0"/>
                <a:ea typeface="Calibri" panose="020F0502020204030204" pitchFamily="34" charset="0"/>
                <a:cs typeface="Times New Roman" panose="02020603050405020304" pitchFamily="18" charset="0"/>
              </a:rPr>
              <a:t>na</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okraji</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města</a:t>
            </a:r>
            <a:r>
              <a:rPr lang="en-US" sz="10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16" name="Obdélník 15"/>
          <p:cNvSpPr/>
          <p:nvPr/>
        </p:nvSpPr>
        <p:spPr>
          <a:xfrm>
            <a:off x="240000" y="1224209"/>
            <a:ext cx="2875404" cy="256993"/>
          </a:xfrm>
          <a:prstGeom prst="rect">
            <a:avLst/>
          </a:prstGeom>
        </p:spPr>
        <p:txBody>
          <a:bodyPr wrap="square">
            <a:spAutoFit/>
          </a:bodyPr>
          <a:lstStyle/>
          <a:p>
            <a:pPr>
              <a:lnSpc>
                <a:spcPct val="107000"/>
              </a:lnSpc>
              <a:spcAft>
                <a:spcPts val="0"/>
              </a:spcAft>
            </a:pPr>
            <a:r>
              <a:rPr lang="cs-CZ" sz="1000" b="1" dirty="0">
                <a:latin typeface="Calibri" panose="020F0502020204030204" pitchFamily="34" charset="0"/>
                <a:ea typeface="Calibri" panose="020F0502020204030204" pitchFamily="34" charset="0"/>
                <a:cs typeface="Times New Roman" panose="02020603050405020304" pitchFamily="18" charset="0"/>
              </a:rPr>
              <a:t>VSTUPNÍ OTÁZKY: </a:t>
            </a:r>
            <a:r>
              <a:rPr lang="cs-CZ" sz="1000" b="1" dirty="0" err="1">
                <a:latin typeface="Calibri" panose="020F0502020204030204" pitchFamily="34" charset="0"/>
                <a:ea typeface="Calibri" panose="020F0502020204030204" pitchFamily="34" charset="0"/>
                <a:cs typeface="Times New Roman" panose="02020603050405020304" pitchFamily="18" charset="0"/>
              </a:rPr>
              <a:t>E3</a:t>
            </a:r>
            <a:r>
              <a:rPr lang="cs-CZ" sz="1000" b="1" dirty="0">
                <a:latin typeface="Calibri" panose="020F0502020204030204" pitchFamily="34" charset="0"/>
                <a:ea typeface="Calibri" panose="020F0502020204030204" pitchFamily="34" charset="0"/>
                <a:cs typeface="Times New Roman" panose="02020603050405020304" pitchFamily="18" charset="0"/>
              </a:rPr>
              <a:t>, </a:t>
            </a:r>
            <a:r>
              <a:rPr lang="cs-CZ" sz="1000" b="1" dirty="0" err="1">
                <a:latin typeface="Calibri" panose="020F0502020204030204" pitchFamily="34" charset="0"/>
                <a:ea typeface="Calibri" panose="020F0502020204030204" pitchFamily="34" charset="0"/>
                <a:cs typeface="Times New Roman" panose="02020603050405020304" pitchFamily="18" charset="0"/>
              </a:rPr>
              <a:t>E4</a:t>
            </a:r>
            <a:endParaRPr lang="cs-CZ" sz="10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Obrázek 6"/>
          <p:cNvPicPr>
            <a:picLocks noChangeAspect="1"/>
          </p:cNvPicPr>
          <p:nvPr/>
        </p:nvPicPr>
        <p:blipFill>
          <a:blip r:embed="rId2"/>
          <a:stretch>
            <a:fillRect/>
          </a:stretch>
        </p:blipFill>
        <p:spPr>
          <a:xfrm>
            <a:off x="191344" y="1453669"/>
            <a:ext cx="2630997" cy="1543283"/>
          </a:xfrm>
          <a:prstGeom prst="rect">
            <a:avLst/>
          </a:prstGeom>
        </p:spPr>
      </p:pic>
      <p:pic>
        <p:nvPicPr>
          <p:cNvPr id="8" name="Obrázek 7"/>
          <p:cNvPicPr>
            <a:picLocks noChangeAspect="1"/>
          </p:cNvPicPr>
          <p:nvPr/>
        </p:nvPicPr>
        <p:blipFill>
          <a:blip r:embed="rId3"/>
          <a:stretch>
            <a:fillRect/>
          </a:stretch>
        </p:blipFill>
        <p:spPr>
          <a:xfrm>
            <a:off x="240000" y="3516009"/>
            <a:ext cx="2399616" cy="1230731"/>
          </a:xfrm>
          <a:prstGeom prst="rect">
            <a:avLst/>
          </a:prstGeom>
        </p:spPr>
      </p:pic>
      <p:sp>
        <p:nvSpPr>
          <p:cNvPr id="20" name="Text Box 3"/>
          <p:cNvSpPr txBox="1">
            <a:spLocks noChangeArrowheads="1"/>
          </p:cNvSpPr>
          <p:nvPr/>
        </p:nvSpPr>
        <p:spPr bwMode="auto">
          <a:xfrm>
            <a:off x="157128" y="2996952"/>
            <a:ext cx="8568952" cy="296993"/>
          </a:xfrm>
          <a:prstGeom prst="rect">
            <a:avLst/>
          </a:prstGeom>
          <a:noFill/>
          <a:ln w="9525">
            <a:noFill/>
            <a:miter lim="800000"/>
            <a:headEnd/>
            <a:tailEnd/>
          </a:ln>
        </p:spPr>
        <p:txBody>
          <a:bodyPr wrap="square" lIns="36000" tIns="36000" rIns="36000" bIns="36000" anchor="t">
            <a:noAutofit/>
          </a:bodyPr>
          <a:lstStyle/>
          <a:p>
            <a:pPr algn="just">
              <a:spcBef>
                <a:spcPts val="600"/>
              </a:spcBef>
              <a:buClr>
                <a:schemeClr val="accent1"/>
              </a:buClr>
              <a:buSzPct val="100000"/>
            </a:pPr>
            <a:r>
              <a:rPr lang="cs-CZ" sz="1400" b="1" dirty="0">
                <a:solidFill>
                  <a:schemeClr val="tx1">
                    <a:lumMod val="50000"/>
                  </a:schemeClr>
                </a:solidFill>
                <a:latin typeface="Calibri" pitchFamily="34" charset="0"/>
                <a:cs typeface="Calibri" pitchFamily="34" charset="0"/>
              </a:rPr>
              <a:t>Typologie podle </a:t>
            </a:r>
            <a:r>
              <a:rPr lang="cs-CZ" sz="1400" b="1" dirty="0" smtClean="0">
                <a:solidFill>
                  <a:schemeClr val="tx1">
                    <a:lumMod val="50000"/>
                  </a:schemeClr>
                </a:solidFill>
                <a:latin typeface="Calibri" pitchFamily="34" charset="0"/>
                <a:cs typeface="Calibri" pitchFamily="34" charset="0"/>
              </a:rPr>
              <a:t>volnočasových aktivit</a:t>
            </a:r>
            <a:endParaRPr lang="cs-CZ" sz="1400" b="1" dirty="0">
              <a:solidFill>
                <a:schemeClr val="tx1">
                  <a:lumMod val="50000"/>
                </a:schemeClr>
              </a:solidFill>
              <a:latin typeface="Calibri" pitchFamily="34" charset="0"/>
              <a:cs typeface="Calibri" pitchFamily="34" charset="0"/>
            </a:endParaRPr>
          </a:p>
        </p:txBody>
      </p:sp>
      <p:sp>
        <p:nvSpPr>
          <p:cNvPr id="24" name="Obdélník 23"/>
          <p:cNvSpPr/>
          <p:nvPr/>
        </p:nvSpPr>
        <p:spPr>
          <a:xfrm>
            <a:off x="187237" y="3252976"/>
            <a:ext cx="2875404" cy="256993"/>
          </a:xfrm>
          <a:prstGeom prst="rect">
            <a:avLst/>
          </a:prstGeom>
        </p:spPr>
        <p:txBody>
          <a:bodyPr wrap="square">
            <a:spAutoFit/>
          </a:bodyPr>
          <a:lstStyle/>
          <a:p>
            <a:pPr>
              <a:lnSpc>
                <a:spcPct val="107000"/>
              </a:lnSpc>
              <a:spcAft>
                <a:spcPts val="0"/>
              </a:spcAft>
            </a:pPr>
            <a:r>
              <a:rPr lang="cs-CZ" sz="1000" b="1" dirty="0">
                <a:latin typeface="Calibri" panose="020F0502020204030204" pitchFamily="34" charset="0"/>
                <a:ea typeface="Calibri" panose="020F0502020204030204" pitchFamily="34" charset="0"/>
                <a:cs typeface="Times New Roman" panose="02020603050405020304" pitchFamily="18" charset="0"/>
              </a:rPr>
              <a:t>VSTUPNÍ OTÁZKY: </a:t>
            </a:r>
            <a:r>
              <a:rPr lang="cs-CZ" sz="1000" b="1" dirty="0" smtClean="0">
                <a:latin typeface="Calibri" panose="020F0502020204030204" pitchFamily="34" charset="0"/>
                <a:ea typeface="Calibri" panose="020F0502020204030204" pitchFamily="34" charset="0"/>
                <a:cs typeface="Times New Roman" panose="02020603050405020304" pitchFamily="18" charset="0"/>
              </a:rPr>
              <a:t>G2</a:t>
            </a:r>
            <a:endParaRPr lang="cs-CZ" sz="1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Obdélník 24"/>
          <p:cNvSpPr/>
          <p:nvPr/>
        </p:nvSpPr>
        <p:spPr>
          <a:xfrm>
            <a:off x="3359696" y="2996952"/>
            <a:ext cx="6763836" cy="1080296"/>
          </a:xfrm>
          <a:prstGeom prst="rect">
            <a:avLst/>
          </a:prstGeom>
        </p:spPr>
        <p:txBody>
          <a:bodyPr wrap="square">
            <a:spAutoFit/>
          </a:bodyPr>
          <a:lstStyle/>
          <a:p>
            <a:pPr>
              <a:lnSpc>
                <a:spcPct val="107000"/>
              </a:lnSpc>
              <a:spcAft>
                <a:spcPts val="0"/>
              </a:spcAft>
            </a:pPr>
            <a:r>
              <a:rPr lang="cs-CZ" sz="1000" dirty="0" err="1" smtClean="0">
                <a:latin typeface="Calibri" panose="020F0502020204030204" pitchFamily="34" charset="0"/>
                <a:ea typeface="Calibri" panose="020F0502020204030204" pitchFamily="34" charset="0"/>
                <a:cs typeface="Times New Roman" panose="02020603050405020304" pitchFamily="18" charset="0"/>
              </a:rPr>
              <a:t>Clusterová</a:t>
            </a:r>
            <a:r>
              <a:rPr lang="cs-CZ" sz="1000" dirty="0" smtClean="0">
                <a:latin typeface="Calibri" panose="020F0502020204030204" pitchFamily="34" charset="0"/>
                <a:ea typeface="Calibri" panose="020F0502020204030204" pitchFamily="34" charset="0"/>
                <a:cs typeface="Times New Roman" panose="02020603050405020304" pitchFamily="18" charset="0"/>
              </a:rPr>
              <a:t> (shluková) analýza:</a:t>
            </a:r>
          </a:p>
          <a:p>
            <a:pPr marL="171450" indent="-171450">
              <a:lnSpc>
                <a:spcPct val="107000"/>
              </a:lnSpc>
              <a:spcAft>
                <a:spcPts val="0"/>
              </a:spcAft>
              <a:buFont typeface="Arial" panose="020B0604020202020204" pitchFamily="34" charset="0"/>
              <a:buChar char="•"/>
            </a:pPr>
            <a:r>
              <a:rPr lang="en-US" sz="1000" b="1" dirty="0" smtClean="0">
                <a:latin typeface="Calibri" panose="020F0502020204030204" pitchFamily="34" charset="0"/>
                <a:ea typeface="Calibri" panose="020F0502020204030204" pitchFamily="34" charset="0"/>
                <a:cs typeface="Times New Roman" panose="02020603050405020304" pitchFamily="18" charset="0"/>
              </a:rPr>
              <a:t> </a:t>
            </a:r>
            <a:r>
              <a:rPr lang="en-US" sz="1000" b="1" dirty="0">
                <a:latin typeface="Calibri" panose="020F0502020204030204" pitchFamily="34" charset="0"/>
                <a:ea typeface="Calibri" panose="020F0502020204030204" pitchFamily="34" charset="0"/>
                <a:cs typeface="Times New Roman" panose="02020603050405020304" pitchFamily="18" charset="0"/>
              </a:rPr>
              <a:t>* TWOSTEP CLUSTER</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/CONTINUOUS VARIABLES=FAC1_1 FAC2_1 FAC3_1 FAC4_1 </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/DISTANCE </a:t>
            </a:r>
            <a:r>
              <a:rPr lang="en-US" sz="1000" dirty="0" smtClean="0">
                <a:latin typeface="Calibri" panose="020F0502020204030204" pitchFamily="34" charset="0"/>
                <a:ea typeface="Calibri" panose="020F0502020204030204" pitchFamily="34" charset="0"/>
                <a:cs typeface="Times New Roman" panose="02020603050405020304" pitchFamily="18" charset="0"/>
              </a:rPr>
              <a:t>LIKELIHOOD</a:t>
            </a:r>
            <a:r>
              <a:rPr lang="cs-CZ"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a:latin typeface="Calibri" panose="020F0502020204030204" pitchFamily="34" charset="0"/>
                <a:ea typeface="Calibri" panose="020F0502020204030204" pitchFamily="34" charset="0"/>
                <a:cs typeface="Times New Roman" panose="02020603050405020304" pitchFamily="18" charset="0"/>
              </a:rPr>
              <a:t>/NUMCLUSTERS </a:t>
            </a:r>
            <a:r>
              <a:rPr lang="en-US" sz="1000" dirty="0" smtClean="0">
                <a:latin typeface="Calibri" panose="020F0502020204030204" pitchFamily="34" charset="0"/>
                <a:ea typeface="Calibri" panose="020F0502020204030204" pitchFamily="34" charset="0"/>
                <a:cs typeface="Times New Roman" panose="02020603050405020304" pitchFamily="18" charset="0"/>
              </a:rPr>
              <a:t>FIXED=5</a:t>
            </a:r>
            <a:r>
              <a:rPr lang="cs-CZ"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a:latin typeface="Calibri" panose="020F0502020204030204" pitchFamily="34" charset="0"/>
                <a:ea typeface="Calibri" panose="020F0502020204030204" pitchFamily="34" charset="0"/>
                <a:cs typeface="Times New Roman" panose="02020603050405020304" pitchFamily="18" charset="0"/>
              </a:rPr>
              <a:t>/HANDLENOISE </a:t>
            </a:r>
            <a:r>
              <a:rPr lang="en-US" sz="1000" dirty="0" smtClean="0">
                <a:latin typeface="Calibri" panose="020F0502020204030204" pitchFamily="34" charset="0"/>
                <a:ea typeface="Calibri" panose="020F0502020204030204" pitchFamily="34" charset="0"/>
                <a:cs typeface="Times New Roman" panose="02020603050405020304" pitchFamily="18" charset="0"/>
              </a:rPr>
              <a:t>0</a:t>
            </a:r>
            <a:r>
              <a:rPr lang="cs-CZ"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a:latin typeface="Calibri" panose="020F0502020204030204" pitchFamily="34" charset="0"/>
                <a:ea typeface="Calibri" panose="020F0502020204030204" pitchFamily="34" charset="0"/>
                <a:cs typeface="Times New Roman" panose="02020603050405020304" pitchFamily="18" charset="0"/>
              </a:rPr>
              <a:t>/MEMALLOCATE </a:t>
            </a:r>
            <a:r>
              <a:rPr lang="en-US" sz="1000" dirty="0" smtClean="0">
                <a:latin typeface="Calibri" panose="020F0502020204030204" pitchFamily="34" charset="0"/>
                <a:ea typeface="Calibri" panose="020F0502020204030204" pitchFamily="34" charset="0"/>
                <a:cs typeface="Times New Roman" panose="02020603050405020304" pitchFamily="18" charset="0"/>
              </a:rPr>
              <a:t>64</a:t>
            </a:r>
            <a:r>
              <a:rPr lang="cs-CZ"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a:latin typeface="Calibri" panose="020F0502020204030204" pitchFamily="34" charset="0"/>
                <a:ea typeface="Calibri" panose="020F0502020204030204" pitchFamily="34" charset="0"/>
                <a:cs typeface="Times New Roman" panose="02020603050405020304" pitchFamily="18" charset="0"/>
              </a:rPr>
              <a:t>/CRITERIA INITHRESHOLD(0) MXBRANCH(8) MXLEVEL(3</a:t>
            </a:r>
            <a:r>
              <a:rPr lang="en-US" sz="1000" dirty="0" smtClean="0">
                <a:latin typeface="Calibri" panose="020F0502020204030204" pitchFamily="34" charset="0"/>
                <a:ea typeface="Calibri" panose="020F0502020204030204" pitchFamily="34" charset="0"/>
                <a:cs typeface="Times New Roman" panose="02020603050405020304" pitchFamily="18" charset="0"/>
              </a:rPr>
              <a:t>)</a:t>
            </a:r>
            <a:r>
              <a:rPr lang="cs-CZ"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a:latin typeface="Calibri" panose="020F0502020204030204" pitchFamily="34" charset="0"/>
                <a:ea typeface="Calibri" panose="020F0502020204030204" pitchFamily="34" charset="0"/>
                <a:cs typeface="Times New Roman" panose="02020603050405020304" pitchFamily="18" charset="0"/>
              </a:rPr>
              <a:t>/VIEWMODEL </a:t>
            </a:r>
            <a:r>
              <a:rPr lang="en-US" sz="1000" dirty="0" smtClean="0">
                <a:latin typeface="Calibri" panose="020F0502020204030204" pitchFamily="34" charset="0"/>
                <a:ea typeface="Calibri" panose="020F0502020204030204" pitchFamily="34" charset="0"/>
                <a:cs typeface="Times New Roman" panose="02020603050405020304" pitchFamily="18" charset="0"/>
              </a:rPr>
              <a:t>DISPLAY=YES</a:t>
            </a:r>
            <a:r>
              <a:rPr lang="cs-CZ"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a:latin typeface="Calibri" panose="020F0502020204030204" pitchFamily="34" charset="0"/>
                <a:ea typeface="Calibri" panose="020F0502020204030204" pitchFamily="34" charset="0"/>
                <a:cs typeface="Times New Roman" panose="02020603050405020304" pitchFamily="18" charset="0"/>
              </a:rPr>
              <a:t>/SAVE VARIABLE=segG2.</a:t>
            </a:r>
          </a:p>
          <a:p>
            <a:pPr>
              <a:lnSpc>
                <a:spcPct val="107000"/>
              </a:lnSpc>
              <a:spcAft>
                <a:spcPts val="0"/>
              </a:spcAft>
            </a:pPr>
            <a:r>
              <a:rPr lang="cs-CZ" sz="1000" dirty="0" smtClean="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Obrázek 8"/>
          <p:cNvPicPr>
            <a:picLocks noChangeAspect="1"/>
          </p:cNvPicPr>
          <p:nvPr/>
        </p:nvPicPr>
        <p:blipFill>
          <a:blip r:embed="rId4"/>
          <a:stretch>
            <a:fillRect/>
          </a:stretch>
        </p:blipFill>
        <p:spPr>
          <a:xfrm>
            <a:off x="256614" y="5359210"/>
            <a:ext cx="2244884" cy="1248634"/>
          </a:xfrm>
          <a:prstGeom prst="rect">
            <a:avLst/>
          </a:prstGeom>
        </p:spPr>
      </p:pic>
      <p:sp>
        <p:nvSpPr>
          <p:cNvPr id="26" name="Text Box 3"/>
          <p:cNvSpPr txBox="1">
            <a:spLocks noChangeArrowheads="1"/>
          </p:cNvSpPr>
          <p:nvPr/>
        </p:nvSpPr>
        <p:spPr bwMode="auto">
          <a:xfrm>
            <a:off x="157128" y="4881891"/>
            <a:ext cx="8568952" cy="296993"/>
          </a:xfrm>
          <a:prstGeom prst="rect">
            <a:avLst/>
          </a:prstGeom>
          <a:noFill/>
          <a:ln w="9525">
            <a:noFill/>
            <a:miter lim="800000"/>
            <a:headEnd/>
            <a:tailEnd/>
          </a:ln>
        </p:spPr>
        <p:txBody>
          <a:bodyPr wrap="square" lIns="36000" tIns="36000" rIns="36000" bIns="36000" anchor="t">
            <a:noAutofit/>
          </a:bodyPr>
          <a:lstStyle/>
          <a:p>
            <a:pPr algn="just">
              <a:spcBef>
                <a:spcPts val="600"/>
              </a:spcBef>
              <a:buClr>
                <a:schemeClr val="accent1"/>
              </a:buClr>
              <a:buSzPct val="100000"/>
            </a:pPr>
            <a:r>
              <a:rPr lang="cs-CZ" sz="1400" b="1" dirty="0">
                <a:solidFill>
                  <a:schemeClr val="tx1">
                    <a:lumMod val="50000"/>
                  </a:schemeClr>
                </a:solidFill>
                <a:latin typeface="Calibri" pitchFamily="34" charset="0"/>
                <a:cs typeface="Calibri" pitchFamily="34" charset="0"/>
              </a:rPr>
              <a:t>Typologie podle </a:t>
            </a:r>
            <a:r>
              <a:rPr lang="cs-CZ" sz="1400" b="1" dirty="0" smtClean="0">
                <a:solidFill>
                  <a:schemeClr val="tx1">
                    <a:lumMod val="50000"/>
                  </a:schemeClr>
                </a:solidFill>
                <a:latin typeface="Calibri" pitchFamily="34" charset="0"/>
                <a:cs typeface="Calibri" pitchFamily="34" charset="0"/>
              </a:rPr>
              <a:t>postojů k veřejnému prostoru</a:t>
            </a:r>
            <a:endParaRPr lang="cs-CZ" sz="1400" b="1" dirty="0">
              <a:solidFill>
                <a:schemeClr val="tx1">
                  <a:lumMod val="50000"/>
                </a:schemeClr>
              </a:solidFill>
              <a:latin typeface="Calibri" pitchFamily="34" charset="0"/>
              <a:cs typeface="Calibri" pitchFamily="34" charset="0"/>
            </a:endParaRPr>
          </a:p>
        </p:txBody>
      </p:sp>
      <p:sp>
        <p:nvSpPr>
          <p:cNvPr id="27" name="Obdélník 26"/>
          <p:cNvSpPr/>
          <p:nvPr/>
        </p:nvSpPr>
        <p:spPr>
          <a:xfrm>
            <a:off x="203131" y="5178884"/>
            <a:ext cx="2875404" cy="256993"/>
          </a:xfrm>
          <a:prstGeom prst="rect">
            <a:avLst/>
          </a:prstGeom>
        </p:spPr>
        <p:txBody>
          <a:bodyPr wrap="square">
            <a:spAutoFit/>
          </a:bodyPr>
          <a:lstStyle/>
          <a:p>
            <a:pPr>
              <a:lnSpc>
                <a:spcPct val="107000"/>
              </a:lnSpc>
              <a:spcAft>
                <a:spcPts val="0"/>
              </a:spcAft>
            </a:pPr>
            <a:r>
              <a:rPr lang="cs-CZ" sz="1000" b="1" dirty="0">
                <a:latin typeface="Calibri" panose="020F0502020204030204" pitchFamily="34" charset="0"/>
                <a:ea typeface="Calibri" panose="020F0502020204030204" pitchFamily="34" charset="0"/>
                <a:cs typeface="Times New Roman" panose="02020603050405020304" pitchFamily="18" charset="0"/>
              </a:rPr>
              <a:t>VSTUPNÍ OTÁZKY: </a:t>
            </a:r>
            <a:r>
              <a:rPr lang="cs-CZ" sz="1000" b="1" dirty="0" smtClean="0">
                <a:latin typeface="Calibri" panose="020F0502020204030204" pitchFamily="34" charset="0"/>
                <a:ea typeface="Calibri" panose="020F0502020204030204" pitchFamily="34" charset="0"/>
                <a:cs typeface="Times New Roman" panose="02020603050405020304" pitchFamily="18" charset="0"/>
              </a:rPr>
              <a:t>H6</a:t>
            </a:r>
            <a:endParaRPr lang="cs-CZ" sz="1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8" name="Obdélník 27"/>
          <p:cNvSpPr/>
          <p:nvPr/>
        </p:nvSpPr>
        <p:spPr>
          <a:xfrm>
            <a:off x="3379431" y="5256330"/>
            <a:ext cx="6763836" cy="1080296"/>
          </a:xfrm>
          <a:prstGeom prst="rect">
            <a:avLst/>
          </a:prstGeom>
        </p:spPr>
        <p:txBody>
          <a:bodyPr wrap="square">
            <a:spAutoFit/>
          </a:bodyPr>
          <a:lstStyle/>
          <a:p>
            <a:pPr>
              <a:lnSpc>
                <a:spcPct val="107000"/>
              </a:lnSpc>
              <a:spcAft>
                <a:spcPts val="0"/>
              </a:spcAft>
            </a:pPr>
            <a:r>
              <a:rPr lang="cs-CZ" sz="1000" dirty="0" err="1" smtClean="0">
                <a:latin typeface="Calibri" panose="020F0502020204030204" pitchFamily="34" charset="0"/>
                <a:ea typeface="Calibri" panose="020F0502020204030204" pitchFamily="34" charset="0"/>
                <a:cs typeface="Times New Roman" panose="02020603050405020304" pitchFamily="18" charset="0"/>
              </a:rPr>
              <a:t>Clusterová</a:t>
            </a:r>
            <a:r>
              <a:rPr lang="cs-CZ" sz="1000" dirty="0" smtClean="0">
                <a:latin typeface="Calibri" panose="020F0502020204030204" pitchFamily="34" charset="0"/>
                <a:ea typeface="Calibri" panose="020F0502020204030204" pitchFamily="34" charset="0"/>
                <a:cs typeface="Times New Roman" panose="02020603050405020304" pitchFamily="18" charset="0"/>
              </a:rPr>
              <a:t> (shluková) analýza:</a:t>
            </a:r>
          </a:p>
          <a:p>
            <a:pPr marL="171450" indent="-171450">
              <a:lnSpc>
                <a:spcPct val="107000"/>
              </a:lnSpc>
              <a:spcAft>
                <a:spcPts val="0"/>
              </a:spcAft>
              <a:buFont typeface="Arial" panose="020B0604020202020204" pitchFamily="34" charset="0"/>
              <a:buChar char="•"/>
            </a:pPr>
            <a:r>
              <a:rPr lang="en-US" sz="1000" b="1" dirty="0" smtClean="0">
                <a:latin typeface="Calibri" panose="020F0502020204030204" pitchFamily="34" charset="0"/>
                <a:ea typeface="Calibri" panose="020F0502020204030204" pitchFamily="34" charset="0"/>
                <a:cs typeface="Times New Roman" panose="02020603050405020304" pitchFamily="18" charset="0"/>
              </a:rPr>
              <a:t> </a:t>
            </a:r>
            <a:r>
              <a:rPr lang="en-US" sz="1000" b="1" dirty="0">
                <a:latin typeface="Calibri" panose="020F0502020204030204" pitchFamily="34" charset="0"/>
                <a:ea typeface="Calibri" panose="020F0502020204030204" pitchFamily="34" charset="0"/>
                <a:cs typeface="Times New Roman" panose="02020603050405020304" pitchFamily="18" charset="0"/>
              </a:rPr>
              <a:t>* TWOSTEP CLUSTER</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/CONTINUOUS VARIABLES=FAC1_1 FAC2_1 FAC3_1 FAC4_1 </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/DISTANCE </a:t>
            </a:r>
            <a:r>
              <a:rPr lang="en-US" sz="1000" dirty="0" smtClean="0">
                <a:latin typeface="Calibri" panose="020F0502020204030204" pitchFamily="34" charset="0"/>
                <a:ea typeface="Calibri" panose="020F0502020204030204" pitchFamily="34" charset="0"/>
                <a:cs typeface="Times New Roman" panose="02020603050405020304" pitchFamily="18" charset="0"/>
              </a:rPr>
              <a:t>LIKELIHOOD</a:t>
            </a:r>
            <a:r>
              <a:rPr lang="cs-CZ"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a:latin typeface="Calibri" panose="020F0502020204030204" pitchFamily="34" charset="0"/>
                <a:ea typeface="Calibri" panose="020F0502020204030204" pitchFamily="34" charset="0"/>
                <a:cs typeface="Times New Roman" panose="02020603050405020304" pitchFamily="18" charset="0"/>
              </a:rPr>
              <a:t>/NUMCLUSTERS </a:t>
            </a:r>
            <a:r>
              <a:rPr lang="en-US" sz="1000" dirty="0" smtClean="0">
                <a:latin typeface="Calibri" panose="020F0502020204030204" pitchFamily="34" charset="0"/>
                <a:ea typeface="Calibri" panose="020F0502020204030204" pitchFamily="34" charset="0"/>
                <a:cs typeface="Times New Roman" panose="02020603050405020304" pitchFamily="18" charset="0"/>
              </a:rPr>
              <a:t>FIXED=5</a:t>
            </a:r>
            <a:r>
              <a:rPr lang="cs-CZ"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a:latin typeface="Calibri" panose="020F0502020204030204" pitchFamily="34" charset="0"/>
                <a:ea typeface="Calibri" panose="020F0502020204030204" pitchFamily="34" charset="0"/>
                <a:cs typeface="Times New Roman" panose="02020603050405020304" pitchFamily="18" charset="0"/>
              </a:rPr>
              <a:t>/HANDLENOISE </a:t>
            </a:r>
            <a:r>
              <a:rPr lang="en-US" sz="1000" dirty="0" smtClean="0">
                <a:latin typeface="Calibri" panose="020F0502020204030204" pitchFamily="34" charset="0"/>
                <a:ea typeface="Calibri" panose="020F0502020204030204" pitchFamily="34" charset="0"/>
                <a:cs typeface="Times New Roman" panose="02020603050405020304" pitchFamily="18" charset="0"/>
              </a:rPr>
              <a:t>0</a:t>
            </a:r>
            <a:r>
              <a:rPr lang="cs-CZ"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a:latin typeface="Calibri" panose="020F0502020204030204" pitchFamily="34" charset="0"/>
                <a:ea typeface="Calibri" panose="020F0502020204030204" pitchFamily="34" charset="0"/>
                <a:cs typeface="Times New Roman" panose="02020603050405020304" pitchFamily="18" charset="0"/>
              </a:rPr>
              <a:t>/MEMALLOCATE </a:t>
            </a:r>
            <a:r>
              <a:rPr lang="en-US" sz="1000" dirty="0" smtClean="0">
                <a:latin typeface="Calibri" panose="020F0502020204030204" pitchFamily="34" charset="0"/>
                <a:ea typeface="Calibri" panose="020F0502020204030204" pitchFamily="34" charset="0"/>
                <a:cs typeface="Times New Roman" panose="02020603050405020304" pitchFamily="18" charset="0"/>
              </a:rPr>
              <a:t>64</a:t>
            </a:r>
            <a:r>
              <a:rPr lang="cs-CZ"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a:latin typeface="Calibri" panose="020F0502020204030204" pitchFamily="34" charset="0"/>
                <a:ea typeface="Calibri" panose="020F0502020204030204" pitchFamily="34" charset="0"/>
                <a:cs typeface="Times New Roman" panose="02020603050405020304" pitchFamily="18" charset="0"/>
              </a:rPr>
              <a:t>/CRITERIA INITHRESHOLD(0) MXBRANCH(8) MXLEVEL(3</a:t>
            </a:r>
            <a:r>
              <a:rPr lang="en-US" sz="1000" dirty="0" smtClean="0">
                <a:latin typeface="Calibri" panose="020F0502020204030204" pitchFamily="34" charset="0"/>
                <a:ea typeface="Calibri" panose="020F0502020204030204" pitchFamily="34" charset="0"/>
                <a:cs typeface="Times New Roman" panose="02020603050405020304" pitchFamily="18" charset="0"/>
              </a:rPr>
              <a:t>)</a:t>
            </a:r>
            <a:r>
              <a:rPr lang="cs-CZ"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a:latin typeface="Calibri" panose="020F0502020204030204" pitchFamily="34" charset="0"/>
                <a:ea typeface="Calibri" panose="020F0502020204030204" pitchFamily="34" charset="0"/>
                <a:cs typeface="Times New Roman" panose="02020603050405020304" pitchFamily="18" charset="0"/>
              </a:rPr>
              <a:t>/VIEWMODEL </a:t>
            </a:r>
            <a:r>
              <a:rPr lang="en-US" sz="1000" dirty="0" smtClean="0">
                <a:latin typeface="Calibri" panose="020F0502020204030204" pitchFamily="34" charset="0"/>
                <a:ea typeface="Calibri" panose="020F0502020204030204" pitchFamily="34" charset="0"/>
                <a:cs typeface="Times New Roman" panose="02020603050405020304" pitchFamily="18" charset="0"/>
              </a:rPr>
              <a:t>DISPLAY=YES</a:t>
            </a:r>
            <a:r>
              <a:rPr lang="cs-CZ"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a:latin typeface="Calibri" panose="020F0502020204030204" pitchFamily="34" charset="0"/>
                <a:ea typeface="Calibri" panose="020F0502020204030204" pitchFamily="34" charset="0"/>
                <a:cs typeface="Times New Roman" panose="02020603050405020304" pitchFamily="18" charset="0"/>
              </a:rPr>
              <a:t>/SAVE </a:t>
            </a:r>
            <a:r>
              <a:rPr lang="en-US" sz="1000" dirty="0" smtClean="0">
                <a:latin typeface="Calibri" panose="020F0502020204030204" pitchFamily="34" charset="0"/>
                <a:ea typeface="Calibri" panose="020F0502020204030204" pitchFamily="34" charset="0"/>
                <a:cs typeface="Times New Roman" panose="02020603050405020304" pitchFamily="18" charset="0"/>
              </a:rPr>
              <a:t>VARIABLE=</a:t>
            </a:r>
            <a:r>
              <a:rPr lang="en-US" sz="1000" dirty="0" err="1" smtClean="0">
                <a:latin typeface="Calibri" panose="020F0502020204030204" pitchFamily="34" charset="0"/>
                <a:ea typeface="Calibri" panose="020F0502020204030204" pitchFamily="34" charset="0"/>
                <a:cs typeface="Times New Roman" panose="02020603050405020304" pitchFamily="18" charset="0"/>
              </a:rPr>
              <a:t>seg</a:t>
            </a:r>
            <a:r>
              <a:rPr lang="cs-CZ" sz="1000" dirty="0" smtClean="0">
                <a:latin typeface="Calibri" panose="020F0502020204030204" pitchFamily="34" charset="0"/>
                <a:ea typeface="Calibri" panose="020F0502020204030204" pitchFamily="34" charset="0"/>
                <a:cs typeface="Times New Roman" panose="02020603050405020304" pitchFamily="18" charset="0"/>
              </a:rPr>
              <a:t>H6</a:t>
            </a:r>
            <a:r>
              <a:rPr lang="en-US" sz="1000" dirty="0" smtClean="0">
                <a:latin typeface="Calibri" panose="020F0502020204030204" pitchFamily="34" charset="0"/>
                <a:ea typeface="Calibri" panose="020F050202020403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000" dirty="0" smtClean="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37443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Problémy v dopravě - AUTOMOBILY</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80</a:t>
            </a:fld>
            <a:endParaRPr lang="cs-CZ"/>
          </a:p>
        </p:txBody>
      </p:sp>
      <p:sp>
        <p:nvSpPr>
          <p:cNvPr id="7" name="TextovéPole 6"/>
          <p:cNvSpPr txBox="1"/>
          <p:nvPr/>
        </p:nvSpPr>
        <p:spPr>
          <a:xfrm>
            <a:off x="6960096" y="1556792"/>
            <a:ext cx="5183222" cy="4248472"/>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Nejsilněji vnímanou nepříjemností při cestování autem po Praze jsou dopravní zácpy a parkování celkově.</a:t>
            </a:r>
          </a:p>
          <a:p>
            <a:pPr marL="182563" indent="-182563" algn="just">
              <a:buFont typeface="Arial" pitchFamily="34" charset="0"/>
              <a:buChar char="•"/>
            </a:pPr>
            <a:r>
              <a:rPr lang="cs-CZ" sz="1600" dirty="0">
                <a:solidFill>
                  <a:schemeClr val="tx2">
                    <a:lumMod val="50000"/>
                  </a:schemeClr>
                </a:solidFill>
                <a:latin typeface="+mn-lt"/>
              </a:rPr>
              <a:t>V případě parkování Pražany dost tíží nejen parkování </a:t>
            </a:r>
            <a:br>
              <a:rPr lang="cs-CZ" sz="1600" dirty="0">
                <a:solidFill>
                  <a:schemeClr val="tx2">
                    <a:lumMod val="50000"/>
                  </a:schemeClr>
                </a:solidFill>
                <a:latin typeface="+mn-lt"/>
              </a:rPr>
            </a:br>
            <a:r>
              <a:rPr lang="cs-CZ" sz="1600" dirty="0">
                <a:solidFill>
                  <a:schemeClr val="tx2">
                    <a:lumMod val="50000"/>
                  </a:schemeClr>
                </a:solidFill>
                <a:latin typeface="+mn-lt"/>
              </a:rPr>
              <a:t>v místě bydliště, ale také v cílových destinacích. Z grafu by se mohlo zdát, že parkování v místě zaměstnání není až tak kritické, ale vzhledem k tomu, že pětina motorizovaných občanů se nevyjádřila, je patrné, že ti, kdo pracují v lokalitách s problematickým parkováním, ve velké míře nechávají auta doma.</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Slaběji od cestování autem odrazují nebezpečí v provozu, náklady na cestování autem, dopady na ŽP, nebo horší stav komunikací.</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Za pozornost ale stojí, že problémovost ceny automobilové dopravy od roku 2020 výrazně vzrostla. Klíčovou roli jistě sehrál markantní růst cen paliv.</a:t>
            </a:r>
          </a:p>
          <a:p>
            <a:pPr marL="182563" indent="-182563" algn="just">
              <a:buFont typeface="Arial" pitchFamily="34" charset="0"/>
              <a:buChar char="•"/>
            </a:pPr>
            <a:endParaRPr lang="cs-CZ" sz="1600" dirty="0">
              <a:solidFill>
                <a:schemeClr val="tx2">
                  <a:lumMod val="50000"/>
                </a:schemeClr>
              </a:solidFill>
              <a:latin typeface="+mn-lt"/>
            </a:endParaRPr>
          </a:p>
        </p:txBody>
      </p:sp>
      <p:sp>
        <p:nvSpPr>
          <p:cNvPr id="9" name="TextovéPole 8"/>
          <p:cNvSpPr txBox="1"/>
          <p:nvPr/>
        </p:nvSpPr>
        <p:spPr>
          <a:xfrm>
            <a:off x="2423592" y="3707111"/>
            <a:ext cx="4865165" cy="1944217"/>
          </a:xfrm>
          <a:prstGeom prst="rect">
            <a:avLst/>
          </a:prstGeom>
          <a:noFill/>
        </p:spPr>
        <p:txBody>
          <a:bodyPr wrap="square" rtlCol="0">
            <a:noAutofit/>
          </a:bodyPr>
          <a:lstStyle/>
          <a:p>
            <a:pPr marL="182563" indent="-182563" algn="just">
              <a:buFont typeface="Arial" pitchFamily="34" charset="0"/>
              <a:buChar char="•"/>
            </a:pPr>
            <a:endParaRPr lang="cs-CZ" sz="1600" dirty="0">
              <a:solidFill>
                <a:schemeClr val="tx2">
                  <a:lumMod val="50000"/>
                </a:schemeClr>
              </a:solidFill>
              <a:latin typeface="+mn-lt"/>
            </a:endParaRPr>
          </a:p>
        </p:txBody>
      </p:sp>
      <p:sp>
        <p:nvSpPr>
          <p:cNvPr id="12" name="Zástupný symbol pro text 5"/>
          <p:cNvSpPr>
            <a:spLocks noGrp="1"/>
          </p:cNvSpPr>
          <p:nvPr>
            <p:ph type="body" idx="1"/>
          </p:nvPr>
        </p:nvSpPr>
        <p:spPr>
          <a:xfrm>
            <a:off x="119336" y="944760"/>
            <a:ext cx="10200664" cy="138499"/>
          </a:xfrm>
        </p:spPr>
        <p:txBody>
          <a:bodyPr/>
          <a:lstStyle/>
          <a:p>
            <a:r>
              <a:rPr lang="cs-CZ" sz="900" b="1" dirty="0"/>
              <a:t>L5. UVEĎTE, DO JAKÉ MÍRY PODLE VÁS POVAŽUJETE NÁSLEDUJÍCÍ OBLASTI SPOJENÉ S DOPRAVOU AUTEM ZA PROBLÉM:</a:t>
            </a:r>
            <a:endParaRPr lang="cs-CZ" sz="900" dirty="0"/>
          </a:p>
        </p:txBody>
      </p:sp>
      <p:sp>
        <p:nvSpPr>
          <p:cNvPr id="14" name="TextovéPole 13"/>
          <p:cNvSpPr txBox="1"/>
          <p:nvPr/>
        </p:nvSpPr>
        <p:spPr>
          <a:xfrm>
            <a:off x="9120336" y="944760"/>
            <a:ext cx="3022982"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n=1639 (jen ti, kteří po Praze cestují automobily), údaje v %</a:t>
            </a:r>
          </a:p>
        </p:txBody>
      </p:sp>
      <p:pic>
        <p:nvPicPr>
          <p:cNvPr id="17" name="Obrázek 16"/>
          <p:cNvPicPr>
            <a:picLocks noChangeAspect="1"/>
          </p:cNvPicPr>
          <p:nvPr/>
        </p:nvPicPr>
        <p:blipFill>
          <a:blip r:embed="rId2"/>
          <a:stretch>
            <a:fillRect/>
          </a:stretch>
        </p:blipFill>
        <p:spPr>
          <a:xfrm>
            <a:off x="119336" y="1274021"/>
            <a:ext cx="6718374" cy="4377307"/>
          </a:xfrm>
          <a:prstGeom prst="rect">
            <a:avLst/>
          </a:prstGeom>
        </p:spPr>
      </p:pic>
    </p:spTree>
    <p:extLst>
      <p:ext uri="{BB962C8B-B14F-4D97-AF65-F5344CB8AC3E}">
        <p14:creationId xmlns:p14="http://schemas.microsoft.com/office/powerpoint/2010/main" val="4892021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Problémy v dopravě - MHD</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81</a:t>
            </a:fld>
            <a:endParaRPr lang="cs-CZ"/>
          </a:p>
        </p:txBody>
      </p:sp>
      <p:sp>
        <p:nvSpPr>
          <p:cNvPr id="7" name="TextovéPole 6"/>
          <p:cNvSpPr txBox="1"/>
          <p:nvPr/>
        </p:nvSpPr>
        <p:spPr>
          <a:xfrm>
            <a:off x="7288756" y="1556792"/>
            <a:ext cx="4854561" cy="3456384"/>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Celkově je k MHD kritická jen malá část osob. Pražané konzistentně ke kvalitám MHD převážně vzhlížejí </a:t>
            </a:r>
            <a:br>
              <a:rPr lang="cs-CZ" sz="1600" dirty="0">
                <a:solidFill>
                  <a:schemeClr val="tx2">
                    <a:lumMod val="50000"/>
                  </a:schemeClr>
                </a:solidFill>
                <a:latin typeface="+mn-lt"/>
              </a:rPr>
            </a:br>
            <a:r>
              <a:rPr lang="cs-CZ" sz="1600" dirty="0">
                <a:solidFill>
                  <a:schemeClr val="tx2">
                    <a:lumMod val="50000"/>
                  </a:schemeClr>
                </a:solidFill>
                <a:latin typeface="+mn-lt"/>
              </a:rPr>
              <a:t>s respektem, ale nikoliv nekritickým. </a:t>
            </a:r>
          </a:p>
          <a:p>
            <a:pPr marL="182563" indent="-182563" algn="just">
              <a:buFont typeface="Arial" pitchFamily="34" charset="0"/>
              <a:buChar char="•"/>
            </a:pPr>
            <a:r>
              <a:rPr lang="cs-CZ" sz="1600" dirty="0">
                <a:solidFill>
                  <a:schemeClr val="tx2">
                    <a:lumMod val="50000"/>
                  </a:schemeClr>
                </a:solidFill>
                <a:latin typeface="+mn-lt"/>
              </a:rPr>
              <a:t>Zdá se, že existuje řada parametrů, ve kterých se nároky Pražanů zvýšily – patří mezi ně nebezpečí, intervaly mezi spoji, trvání jízdy MHD, orientace </a:t>
            </a:r>
            <a:br>
              <a:rPr lang="cs-CZ" sz="1600" dirty="0">
                <a:solidFill>
                  <a:schemeClr val="tx2">
                    <a:lumMod val="50000"/>
                  </a:schemeClr>
                </a:solidFill>
                <a:latin typeface="+mn-lt"/>
              </a:rPr>
            </a:br>
            <a:r>
              <a:rPr lang="cs-CZ" sz="1600" dirty="0">
                <a:solidFill>
                  <a:schemeClr val="tx2">
                    <a:lumMod val="50000"/>
                  </a:schemeClr>
                </a:solidFill>
                <a:latin typeface="+mn-lt"/>
              </a:rPr>
              <a:t>v systému MHD i vzdálenost k zastávkám.</a:t>
            </a:r>
          </a:p>
          <a:p>
            <a:pPr marL="182563" indent="-182563" algn="just">
              <a:buFont typeface="Arial" pitchFamily="34" charset="0"/>
              <a:buChar char="•"/>
            </a:pPr>
            <a:r>
              <a:rPr lang="cs-CZ" sz="1600" dirty="0">
                <a:solidFill>
                  <a:schemeClr val="tx2">
                    <a:lumMod val="50000"/>
                  </a:schemeClr>
                </a:solidFill>
                <a:latin typeface="+mn-lt"/>
              </a:rPr>
              <a:t>Svou neblahou první pozici na žebříčku problémů letos posílila výše jízdného – je patrné, že i blahobytná Praha bojuje s růstem životních nákladů.</a:t>
            </a:r>
          </a:p>
        </p:txBody>
      </p:sp>
      <p:sp>
        <p:nvSpPr>
          <p:cNvPr id="9" name="TextovéPole 8"/>
          <p:cNvSpPr txBox="1"/>
          <p:nvPr/>
        </p:nvSpPr>
        <p:spPr>
          <a:xfrm>
            <a:off x="2423592" y="3707111"/>
            <a:ext cx="4865165" cy="1944217"/>
          </a:xfrm>
          <a:prstGeom prst="rect">
            <a:avLst/>
          </a:prstGeom>
          <a:noFill/>
        </p:spPr>
        <p:txBody>
          <a:bodyPr wrap="square" rtlCol="0">
            <a:noAutofit/>
          </a:bodyPr>
          <a:lstStyle/>
          <a:p>
            <a:pPr marL="182563" indent="-182563" algn="just">
              <a:buFont typeface="Arial" pitchFamily="34" charset="0"/>
              <a:buChar char="•"/>
            </a:pPr>
            <a:endParaRPr lang="cs-CZ" sz="1600" dirty="0">
              <a:solidFill>
                <a:schemeClr val="tx2">
                  <a:lumMod val="50000"/>
                </a:schemeClr>
              </a:solidFill>
              <a:latin typeface="+mn-lt"/>
            </a:endParaRPr>
          </a:p>
        </p:txBody>
      </p:sp>
      <p:sp>
        <p:nvSpPr>
          <p:cNvPr id="12" name="Zástupný symbol pro text 5"/>
          <p:cNvSpPr>
            <a:spLocks noGrp="1"/>
          </p:cNvSpPr>
          <p:nvPr>
            <p:ph type="body" idx="1"/>
          </p:nvPr>
        </p:nvSpPr>
        <p:spPr>
          <a:xfrm>
            <a:off x="119336" y="944760"/>
            <a:ext cx="10200664" cy="138499"/>
          </a:xfrm>
        </p:spPr>
        <p:txBody>
          <a:bodyPr/>
          <a:lstStyle/>
          <a:p>
            <a:r>
              <a:rPr lang="cs-CZ" sz="900" b="1" dirty="0"/>
              <a:t>L6. UVEĎTE, DO JAKÉ MÍRY PODLE VÁS POVAŽUJETE NÁSLEDUJÍCÍ OBLASTI SPOJENÉ S DOPRAVOU MĚSTSKOU HROMADNOU DOPRAVOU (PRAŽSKOU INTEGROVANOU DOPRAVOU) ZA PROBLÉM:</a:t>
            </a:r>
            <a:endParaRPr lang="cs-CZ" sz="900" dirty="0"/>
          </a:p>
        </p:txBody>
      </p:sp>
      <p:sp>
        <p:nvSpPr>
          <p:cNvPr id="14" name="TextovéPole 13"/>
          <p:cNvSpPr txBox="1"/>
          <p:nvPr/>
        </p:nvSpPr>
        <p:spPr>
          <a:xfrm>
            <a:off x="9120336" y="944760"/>
            <a:ext cx="3022982"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n=1923 (jen ti, kteří po Praze cestují MHD), údaje v %</a:t>
            </a:r>
          </a:p>
        </p:txBody>
      </p:sp>
      <p:pic>
        <p:nvPicPr>
          <p:cNvPr id="5" name="Obrázek 4"/>
          <p:cNvPicPr>
            <a:picLocks noChangeAspect="1"/>
          </p:cNvPicPr>
          <p:nvPr/>
        </p:nvPicPr>
        <p:blipFill>
          <a:blip r:embed="rId2"/>
          <a:stretch>
            <a:fillRect/>
          </a:stretch>
        </p:blipFill>
        <p:spPr>
          <a:xfrm>
            <a:off x="119336" y="1195499"/>
            <a:ext cx="6718374" cy="4377307"/>
          </a:xfrm>
          <a:prstGeom prst="rect">
            <a:avLst/>
          </a:prstGeom>
        </p:spPr>
      </p:pic>
    </p:spTree>
    <p:extLst>
      <p:ext uri="{BB962C8B-B14F-4D97-AF65-F5344CB8AC3E}">
        <p14:creationId xmlns:p14="http://schemas.microsoft.com/office/powerpoint/2010/main" val="31643407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Problémy v dopravě – CYKLISTIKA</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82</a:t>
            </a:fld>
            <a:endParaRPr lang="cs-CZ"/>
          </a:p>
        </p:txBody>
      </p:sp>
      <p:sp>
        <p:nvSpPr>
          <p:cNvPr id="7" name="TextovéPole 6"/>
          <p:cNvSpPr txBox="1"/>
          <p:nvPr/>
        </p:nvSpPr>
        <p:spPr>
          <a:xfrm>
            <a:off x="7288756" y="1556792"/>
            <a:ext cx="4854561" cy="3456384"/>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Pro problémy spojené s jízdou na kolech / koloběžkách nedisponujeme trendovým porovnáním, můžeme je ale exaktně porovnat.</a:t>
            </a:r>
          </a:p>
          <a:p>
            <a:pPr marL="182563" indent="-182563" algn="just">
              <a:buFont typeface="Arial" pitchFamily="34" charset="0"/>
              <a:buChar char="•"/>
            </a:pPr>
            <a:r>
              <a:rPr lang="cs-CZ" sz="1600" dirty="0">
                <a:solidFill>
                  <a:schemeClr val="tx2">
                    <a:lumMod val="50000"/>
                  </a:schemeClr>
                </a:solidFill>
                <a:latin typeface="+mn-lt"/>
              </a:rPr>
              <a:t>První 4 položky skórují skoro stejně – nejproblematičtější položkou je jen s nepatrným náskokem pocit (ne)bezpečí. Takřka stejnou kritiku sklízí chybějící provázanost cyklostezek.</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Nejméně závažným problémem je nemožnost průjezdu jednosměrkami v opačném směru.</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Také problémy s parkováním kol nejsou mezí pražskými cyklisty nějakým zásadním problémem.</a:t>
            </a:r>
          </a:p>
        </p:txBody>
      </p:sp>
      <p:sp>
        <p:nvSpPr>
          <p:cNvPr id="9" name="TextovéPole 8"/>
          <p:cNvSpPr txBox="1"/>
          <p:nvPr/>
        </p:nvSpPr>
        <p:spPr>
          <a:xfrm>
            <a:off x="2423592" y="3707111"/>
            <a:ext cx="4865165" cy="1944217"/>
          </a:xfrm>
          <a:prstGeom prst="rect">
            <a:avLst/>
          </a:prstGeom>
          <a:noFill/>
        </p:spPr>
        <p:txBody>
          <a:bodyPr wrap="square" rtlCol="0">
            <a:noAutofit/>
          </a:bodyPr>
          <a:lstStyle/>
          <a:p>
            <a:pPr marL="182563" indent="-182563" algn="just">
              <a:buFont typeface="Arial" pitchFamily="34" charset="0"/>
              <a:buChar char="•"/>
            </a:pPr>
            <a:endParaRPr lang="cs-CZ" sz="1600" dirty="0">
              <a:solidFill>
                <a:schemeClr val="tx2">
                  <a:lumMod val="50000"/>
                </a:schemeClr>
              </a:solidFill>
              <a:latin typeface="+mn-lt"/>
            </a:endParaRPr>
          </a:p>
        </p:txBody>
      </p:sp>
      <p:sp>
        <p:nvSpPr>
          <p:cNvPr id="12" name="Zástupný symbol pro text 5"/>
          <p:cNvSpPr>
            <a:spLocks noGrp="1"/>
          </p:cNvSpPr>
          <p:nvPr>
            <p:ph type="body" idx="1"/>
          </p:nvPr>
        </p:nvSpPr>
        <p:spPr>
          <a:xfrm>
            <a:off x="119336" y="944760"/>
            <a:ext cx="10200664" cy="138499"/>
          </a:xfrm>
        </p:spPr>
        <p:txBody>
          <a:bodyPr/>
          <a:lstStyle/>
          <a:p>
            <a:r>
              <a:rPr lang="cs-CZ" sz="900" b="1" dirty="0"/>
              <a:t>L7. UVEĎTE, DO JAKÉ MÍRY PODLE VÁS POVAŽUJETE NÁSLEDUJÍCÍ OBLASTI SPOJENÉ S DOPRAVOU NA KOLE/KOLOBĚŽCE ZA PROBLÉM:</a:t>
            </a:r>
            <a:endParaRPr lang="cs-CZ" sz="900" dirty="0"/>
          </a:p>
        </p:txBody>
      </p:sp>
      <p:sp>
        <p:nvSpPr>
          <p:cNvPr id="14" name="TextovéPole 13"/>
          <p:cNvSpPr txBox="1"/>
          <p:nvPr/>
        </p:nvSpPr>
        <p:spPr>
          <a:xfrm>
            <a:off x="8688288" y="944760"/>
            <a:ext cx="3455030"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n=820 (jen ti, kteří po Praze cestují na kole či koloběžce), údaje v %</a:t>
            </a:r>
          </a:p>
        </p:txBody>
      </p:sp>
      <p:pic>
        <p:nvPicPr>
          <p:cNvPr id="5" name="Obrázek 4"/>
          <p:cNvPicPr>
            <a:picLocks noChangeAspect="1"/>
          </p:cNvPicPr>
          <p:nvPr/>
        </p:nvPicPr>
        <p:blipFill>
          <a:blip r:embed="rId2"/>
          <a:stretch>
            <a:fillRect/>
          </a:stretch>
        </p:blipFill>
        <p:spPr>
          <a:xfrm>
            <a:off x="169714" y="1175592"/>
            <a:ext cx="6718374" cy="4377307"/>
          </a:xfrm>
          <a:prstGeom prst="rect">
            <a:avLst/>
          </a:prstGeom>
        </p:spPr>
      </p:pic>
    </p:spTree>
    <p:extLst>
      <p:ext uri="{BB962C8B-B14F-4D97-AF65-F5344CB8AC3E}">
        <p14:creationId xmlns:p14="http://schemas.microsoft.com/office/powerpoint/2010/main" val="34862047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Problémy v dopravě – PĚŠÍ DOPRAVA</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83</a:t>
            </a:fld>
            <a:endParaRPr lang="cs-CZ"/>
          </a:p>
        </p:txBody>
      </p:sp>
      <p:sp>
        <p:nvSpPr>
          <p:cNvPr id="7" name="TextovéPole 6"/>
          <p:cNvSpPr txBox="1"/>
          <p:nvPr/>
        </p:nvSpPr>
        <p:spPr>
          <a:xfrm>
            <a:off x="7288756" y="1556792"/>
            <a:ext cx="4854561" cy="3456384"/>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Dominantním problémem chodců je v Praze riziko střetu s cyklisty / koloběžkáři. Zdá se, že na bezproblémové koexistenci chodců a cyklistů má Praha mnoho co dohánět.</a:t>
            </a:r>
          </a:p>
          <a:p>
            <a:pPr marL="182563" indent="-182563" algn="just">
              <a:buFont typeface="Arial" pitchFamily="34" charset="0"/>
              <a:buChar char="•"/>
            </a:pPr>
            <a:r>
              <a:rPr lang="cs-CZ" sz="1600" dirty="0">
                <a:solidFill>
                  <a:schemeClr val="tx2">
                    <a:lumMod val="50000"/>
                  </a:schemeClr>
                </a:solidFill>
                <a:latin typeface="+mn-lt"/>
              </a:rPr>
              <a:t>Je tedy zajímavé, že chodci v Praze považují motoristy za méně obtěžující prvek, než lidi na kolech a koloběžkách, ačkoliv i oni mají co ve svém přístupu </a:t>
            </a:r>
            <a:br>
              <a:rPr lang="cs-CZ" sz="1600" dirty="0">
                <a:solidFill>
                  <a:schemeClr val="tx2">
                    <a:lumMod val="50000"/>
                  </a:schemeClr>
                </a:solidFill>
                <a:latin typeface="+mn-lt"/>
              </a:rPr>
            </a:br>
            <a:r>
              <a:rPr lang="cs-CZ" sz="1600" dirty="0">
                <a:solidFill>
                  <a:schemeClr val="tx2">
                    <a:lumMod val="50000"/>
                  </a:schemeClr>
                </a:solidFill>
                <a:latin typeface="+mn-lt"/>
              </a:rPr>
              <a:t>z pohledu chodců zlepšovat.</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Pro chodce jsou nejvíce obtěžující dlouhé čekání na zelenou na přechodech a chybějící přechody </a:t>
            </a:r>
            <a:br>
              <a:rPr lang="cs-CZ" sz="1600" dirty="0">
                <a:solidFill>
                  <a:schemeClr val="tx2">
                    <a:lumMod val="50000"/>
                  </a:schemeClr>
                </a:solidFill>
                <a:latin typeface="+mn-lt"/>
              </a:rPr>
            </a:br>
            <a:r>
              <a:rPr lang="cs-CZ" sz="1600" dirty="0">
                <a:solidFill>
                  <a:schemeClr val="tx2">
                    <a:lumMod val="50000"/>
                  </a:schemeClr>
                </a:solidFill>
                <a:latin typeface="+mn-lt"/>
              </a:rPr>
              <a:t>v některých lokalitách.</a:t>
            </a:r>
          </a:p>
        </p:txBody>
      </p:sp>
      <p:sp>
        <p:nvSpPr>
          <p:cNvPr id="9" name="TextovéPole 8"/>
          <p:cNvSpPr txBox="1"/>
          <p:nvPr/>
        </p:nvSpPr>
        <p:spPr>
          <a:xfrm>
            <a:off x="2423592" y="3707111"/>
            <a:ext cx="4865165" cy="1944217"/>
          </a:xfrm>
          <a:prstGeom prst="rect">
            <a:avLst/>
          </a:prstGeom>
          <a:noFill/>
        </p:spPr>
        <p:txBody>
          <a:bodyPr wrap="square" rtlCol="0">
            <a:noAutofit/>
          </a:bodyPr>
          <a:lstStyle/>
          <a:p>
            <a:pPr marL="182563" indent="-182563" algn="just">
              <a:buFont typeface="Arial" pitchFamily="34" charset="0"/>
              <a:buChar char="•"/>
            </a:pPr>
            <a:endParaRPr lang="cs-CZ" sz="1600" dirty="0">
              <a:solidFill>
                <a:schemeClr val="tx2">
                  <a:lumMod val="50000"/>
                </a:schemeClr>
              </a:solidFill>
              <a:latin typeface="+mn-lt"/>
            </a:endParaRPr>
          </a:p>
        </p:txBody>
      </p:sp>
      <p:sp>
        <p:nvSpPr>
          <p:cNvPr id="12" name="Zástupný symbol pro text 5"/>
          <p:cNvSpPr>
            <a:spLocks noGrp="1"/>
          </p:cNvSpPr>
          <p:nvPr>
            <p:ph type="body" idx="1"/>
          </p:nvPr>
        </p:nvSpPr>
        <p:spPr>
          <a:xfrm>
            <a:off x="119336" y="944760"/>
            <a:ext cx="10200664" cy="138499"/>
          </a:xfrm>
        </p:spPr>
        <p:txBody>
          <a:bodyPr/>
          <a:lstStyle/>
          <a:p>
            <a:r>
              <a:rPr lang="cs-CZ" sz="900" b="1" dirty="0"/>
              <a:t>L8. UVEĎTE, DO JAKÉ MÍRY PODLE VÁS POVAŽUJETE NÁSLEDUJÍCÍ OBLASTI SPOJENÉ S PĚŠÍ DOPRAVOU ZA PROBLÉM:</a:t>
            </a:r>
            <a:endParaRPr lang="cs-CZ" sz="900" dirty="0"/>
          </a:p>
        </p:txBody>
      </p:sp>
      <p:sp>
        <p:nvSpPr>
          <p:cNvPr id="14" name="TextovéPole 13"/>
          <p:cNvSpPr txBox="1"/>
          <p:nvPr/>
        </p:nvSpPr>
        <p:spPr>
          <a:xfrm>
            <a:off x="8688288" y="944760"/>
            <a:ext cx="3455030"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n=1750 (jen ti, kteří po Praze cestují pěšky), údaje v %</a:t>
            </a:r>
          </a:p>
        </p:txBody>
      </p:sp>
      <p:pic>
        <p:nvPicPr>
          <p:cNvPr id="4" name="Obrázek 3"/>
          <p:cNvPicPr>
            <a:picLocks noChangeAspect="1"/>
          </p:cNvPicPr>
          <p:nvPr/>
        </p:nvPicPr>
        <p:blipFill>
          <a:blip r:embed="rId2"/>
          <a:stretch>
            <a:fillRect/>
          </a:stretch>
        </p:blipFill>
        <p:spPr>
          <a:xfrm>
            <a:off x="142578" y="1283941"/>
            <a:ext cx="6724471" cy="4377307"/>
          </a:xfrm>
          <a:prstGeom prst="rect">
            <a:avLst/>
          </a:prstGeom>
        </p:spPr>
      </p:pic>
    </p:spTree>
    <p:extLst>
      <p:ext uri="{BB962C8B-B14F-4D97-AF65-F5344CB8AC3E}">
        <p14:creationId xmlns:p14="http://schemas.microsoft.com/office/powerpoint/2010/main" val="35540439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Nákup elektrického automobilu</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84</a:t>
            </a:fld>
            <a:endParaRPr lang="cs-CZ"/>
          </a:p>
        </p:txBody>
      </p:sp>
      <p:sp>
        <p:nvSpPr>
          <p:cNvPr id="7" name="TextovéPole 6"/>
          <p:cNvSpPr txBox="1"/>
          <p:nvPr/>
        </p:nvSpPr>
        <p:spPr>
          <a:xfrm>
            <a:off x="5231904" y="1372084"/>
            <a:ext cx="5184576" cy="4217157"/>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Atraktivita pořízení elektromobilu se od roku 2020 dramaticky propadla ze 46 % příznivců na 27 %. Podíl striktních odmítačů elektromobilu se takřka zdvojnásobil </a:t>
            </a:r>
            <a:br>
              <a:rPr lang="cs-CZ" sz="1600" dirty="0">
                <a:solidFill>
                  <a:schemeClr val="tx2">
                    <a:lumMod val="50000"/>
                  </a:schemeClr>
                </a:solidFill>
                <a:latin typeface="+mn-lt"/>
              </a:rPr>
            </a:br>
            <a:r>
              <a:rPr lang="cs-CZ" sz="1600" dirty="0">
                <a:solidFill>
                  <a:schemeClr val="tx2">
                    <a:lumMod val="50000"/>
                  </a:schemeClr>
                </a:solidFill>
                <a:latin typeface="+mn-lt"/>
              </a:rPr>
              <a:t>z 19 % na 36 %. Uvedená proměna je podnícena obrovskou nejistotou v souvislosti s vývojem cen elektřiny, u kterých se dlouhodobě předpokládá zdražování. Ekonomika provozu vozidel s výrazně vyšší pořizovací cenou se do současnosti citelně propadla.</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Mírně shovívavější k pořízení elektromobilu jsou mladí lidé a příslušníci vysokopříjmových domácností. Dále také lidé, kteří více sdílejí obavy v souvislosti s klimatickou změnou.</a:t>
            </a:r>
          </a:p>
          <a:p>
            <a:pPr marL="182563" indent="-182563" algn="just">
              <a:buFont typeface="Arial" pitchFamily="34" charset="0"/>
              <a:buChar char="•"/>
            </a:pPr>
            <a:endParaRPr lang="cs-CZ" sz="1600" b="1" dirty="0">
              <a:solidFill>
                <a:schemeClr val="tx2">
                  <a:lumMod val="50000"/>
                </a:schemeClr>
              </a:solidFill>
              <a:latin typeface="+mn-lt"/>
            </a:endParaRPr>
          </a:p>
        </p:txBody>
      </p:sp>
      <p:pic>
        <p:nvPicPr>
          <p:cNvPr id="10" name="Obrázek 9"/>
          <p:cNvPicPr>
            <a:picLocks noChangeAspect="1"/>
          </p:cNvPicPr>
          <p:nvPr/>
        </p:nvPicPr>
        <p:blipFill>
          <a:blip r:embed="rId2"/>
          <a:stretch>
            <a:fillRect/>
          </a:stretch>
        </p:blipFill>
        <p:spPr>
          <a:xfrm>
            <a:off x="408096" y="3344451"/>
            <a:ext cx="2889754" cy="3468925"/>
          </a:xfrm>
          <a:prstGeom prst="rect">
            <a:avLst/>
          </a:prstGeom>
        </p:spPr>
      </p:pic>
      <p:pic>
        <p:nvPicPr>
          <p:cNvPr id="13" name="Obrázek 12"/>
          <p:cNvPicPr>
            <a:picLocks noChangeAspect="1"/>
          </p:cNvPicPr>
          <p:nvPr/>
        </p:nvPicPr>
        <p:blipFill>
          <a:blip r:embed="rId3"/>
          <a:stretch>
            <a:fillRect/>
          </a:stretch>
        </p:blipFill>
        <p:spPr>
          <a:xfrm>
            <a:off x="372278" y="1169687"/>
            <a:ext cx="3950550" cy="2255716"/>
          </a:xfrm>
          <a:prstGeom prst="rect">
            <a:avLst/>
          </a:prstGeom>
        </p:spPr>
      </p:pic>
      <p:sp>
        <p:nvSpPr>
          <p:cNvPr id="14" name="Zástupný symbol pro text 5"/>
          <p:cNvSpPr>
            <a:spLocks noGrp="1"/>
          </p:cNvSpPr>
          <p:nvPr>
            <p:ph type="body" idx="1"/>
          </p:nvPr>
        </p:nvSpPr>
        <p:spPr>
          <a:xfrm>
            <a:off x="119336" y="944760"/>
            <a:ext cx="10200664" cy="138499"/>
          </a:xfrm>
        </p:spPr>
        <p:txBody>
          <a:bodyPr/>
          <a:lstStyle/>
          <a:p>
            <a:r>
              <a:rPr lang="cs-CZ" sz="900" b="1" dirty="0"/>
              <a:t>L9. ZVAŽOVALI BYSTE V BUDOUCNU NÁKUP ELEKTRICKÉHO AUTOMOBILU, POKUD BY VE MĚSTĚ BYLA DOSTATEČNÁ SÍŤ DOSTUPNÝCH NABÍJECÍCH STANIC?</a:t>
            </a:r>
            <a:endParaRPr lang="cs-CZ" sz="900" dirty="0"/>
          </a:p>
        </p:txBody>
      </p:sp>
      <p:sp>
        <p:nvSpPr>
          <p:cNvPr id="16" name="TextovéPole 15"/>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spTree>
    <p:extLst>
      <p:ext uri="{BB962C8B-B14F-4D97-AF65-F5344CB8AC3E}">
        <p14:creationId xmlns:p14="http://schemas.microsoft.com/office/powerpoint/2010/main" val="6505927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idx="1"/>
          </p:nvPr>
        </p:nvSpPr>
        <p:spPr>
          <a:xfrm>
            <a:off x="8904312" y="2348880"/>
            <a:ext cx="2664296" cy="2808312"/>
          </a:xfrm>
        </p:spPr>
        <p:txBody>
          <a:bodyPr/>
          <a:lstStyle/>
          <a:p>
            <a:r>
              <a:rPr lang="cs-CZ" b="1" dirty="0"/>
              <a:t>Ekologie a změna chování</a:t>
            </a:r>
          </a:p>
        </p:txBody>
      </p:sp>
    </p:spTree>
    <p:extLst>
      <p:ext uri="{BB962C8B-B14F-4D97-AF65-F5344CB8AC3E}">
        <p14:creationId xmlns:p14="http://schemas.microsoft.com/office/powerpoint/2010/main" val="20187886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Motivace ke změnám v životě v souvislosti se změnou klimatu</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86</a:t>
            </a:fld>
            <a:endParaRPr lang="cs-CZ"/>
          </a:p>
        </p:txBody>
      </p:sp>
      <p:sp>
        <p:nvSpPr>
          <p:cNvPr id="11" name="Zástupný symbol pro text 5"/>
          <p:cNvSpPr>
            <a:spLocks noGrp="1"/>
          </p:cNvSpPr>
          <p:nvPr>
            <p:ph type="body" idx="1"/>
          </p:nvPr>
        </p:nvSpPr>
        <p:spPr>
          <a:xfrm>
            <a:off x="119336" y="944760"/>
            <a:ext cx="10200664" cy="138499"/>
          </a:xfrm>
        </p:spPr>
        <p:txBody>
          <a:bodyPr/>
          <a:lstStyle/>
          <a:p>
            <a:r>
              <a:rPr lang="cs-CZ" sz="900" b="1" dirty="0"/>
              <a:t>X1. POVAŽUJETE KLIMATICKOU ZMĚNU KLIMATU ZA REÁLNOU HROZBU?</a:t>
            </a:r>
            <a:endParaRPr lang="cs-CZ" sz="900" dirty="0"/>
          </a:p>
        </p:txBody>
      </p:sp>
      <p:sp>
        <p:nvSpPr>
          <p:cNvPr id="12" name="TextovéPole 11"/>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sp>
        <p:nvSpPr>
          <p:cNvPr id="13" name="TextovéPole 12"/>
          <p:cNvSpPr txBox="1"/>
          <p:nvPr/>
        </p:nvSpPr>
        <p:spPr>
          <a:xfrm>
            <a:off x="4583832" y="1340768"/>
            <a:ext cx="7056784" cy="3096343"/>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Ačkoliv změnu klimatu vnímá i letos jako reálnou hrozbu mnohem více lidí, než kolik je těch, kdo tuto změnu nepociťují, nebo přímo popírají, tak když vyhodnotíme trendovou změnu postojů, je zcela evidentní, že se tento problém </a:t>
            </a:r>
            <a:br>
              <a:rPr lang="cs-CZ" sz="1600" dirty="0">
                <a:solidFill>
                  <a:schemeClr val="tx2">
                    <a:lumMod val="50000"/>
                  </a:schemeClr>
                </a:solidFill>
                <a:latin typeface="+mn-lt"/>
              </a:rPr>
            </a:br>
            <a:r>
              <a:rPr lang="cs-CZ" sz="1600" dirty="0">
                <a:solidFill>
                  <a:schemeClr val="tx2">
                    <a:lumMod val="50000"/>
                  </a:schemeClr>
                </a:solidFill>
                <a:latin typeface="+mn-lt"/>
              </a:rPr>
              <a:t>v kontextu s existenčními a finančními problémy lidí citelně posunul do pozadí.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Jako hrozbu vidí změny klimatu více ženy a mladí lidé (a studenti), ale také lidé </a:t>
            </a:r>
            <a:br>
              <a:rPr lang="cs-CZ" sz="1600" dirty="0">
                <a:solidFill>
                  <a:schemeClr val="tx2">
                    <a:lumMod val="50000"/>
                  </a:schemeClr>
                </a:solidFill>
                <a:latin typeface="+mn-lt"/>
              </a:rPr>
            </a:br>
            <a:r>
              <a:rPr lang="cs-CZ" sz="1600" dirty="0">
                <a:solidFill>
                  <a:schemeClr val="tx2">
                    <a:lumMod val="50000"/>
                  </a:schemeClr>
                </a:solidFill>
                <a:latin typeface="+mn-lt"/>
              </a:rPr>
              <a:t>z bohatých rodin. Naopak jako menší hrozbu vnímají změny klimatu muži a osoby 50+. </a:t>
            </a:r>
          </a:p>
          <a:p>
            <a:pPr marL="182563" indent="-182563" algn="just">
              <a:buFont typeface="Arial" pitchFamily="34" charset="0"/>
              <a:buChar char="•"/>
            </a:pPr>
            <a:endParaRPr lang="cs-CZ" sz="1600" b="1" dirty="0">
              <a:solidFill>
                <a:schemeClr val="tx2">
                  <a:lumMod val="50000"/>
                </a:schemeClr>
              </a:solidFill>
              <a:latin typeface="+mn-lt"/>
            </a:endParaRPr>
          </a:p>
        </p:txBody>
      </p:sp>
      <p:pic>
        <p:nvPicPr>
          <p:cNvPr id="14" name="Obrázek 13"/>
          <p:cNvPicPr>
            <a:picLocks noChangeAspect="1"/>
          </p:cNvPicPr>
          <p:nvPr/>
        </p:nvPicPr>
        <p:blipFill>
          <a:blip r:embed="rId2"/>
          <a:stretch>
            <a:fillRect/>
          </a:stretch>
        </p:blipFill>
        <p:spPr>
          <a:xfrm>
            <a:off x="119336" y="1268760"/>
            <a:ext cx="3944454" cy="2255716"/>
          </a:xfrm>
          <a:prstGeom prst="rect">
            <a:avLst/>
          </a:prstGeom>
        </p:spPr>
      </p:pic>
      <p:pic>
        <p:nvPicPr>
          <p:cNvPr id="16" name="Obrázek 15"/>
          <p:cNvPicPr>
            <a:picLocks noChangeAspect="1"/>
          </p:cNvPicPr>
          <p:nvPr/>
        </p:nvPicPr>
        <p:blipFill>
          <a:blip r:embed="rId3"/>
          <a:stretch>
            <a:fillRect/>
          </a:stretch>
        </p:blipFill>
        <p:spPr>
          <a:xfrm>
            <a:off x="479376" y="3419318"/>
            <a:ext cx="2889754" cy="3225064"/>
          </a:xfrm>
          <a:prstGeom prst="rect">
            <a:avLst/>
          </a:prstGeom>
        </p:spPr>
      </p:pic>
    </p:spTree>
    <p:extLst>
      <p:ext uri="{BB962C8B-B14F-4D97-AF65-F5344CB8AC3E}">
        <p14:creationId xmlns:p14="http://schemas.microsoft.com/office/powerpoint/2010/main" val="28966774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Motivace ke změnám v životě v souvislosti se změnou klimatu</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87</a:t>
            </a:fld>
            <a:endParaRPr lang="cs-CZ"/>
          </a:p>
        </p:txBody>
      </p:sp>
      <p:sp>
        <p:nvSpPr>
          <p:cNvPr id="7" name="TextovéPole 6"/>
          <p:cNvSpPr txBox="1"/>
          <p:nvPr/>
        </p:nvSpPr>
        <p:spPr>
          <a:xfrm>
            <a:off x="6456040" y="1556792"/>
            <a:ext cx="5544616" cy="4320480"/>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Společenské klima se v otázkách ochoty vzdát se části pohodlí ve prospěch ozdravení planety poměrně výrazně mezi Pražany proměnilo – bohužel k horšímu.</a:t>
            </a:r>
          </a:p>
          <a:p>
            <a:pPr marL="182563" indent="-182563" algn="just">
              <a:buFont typeface="Arial" pitchFamily="34" charset="0"/>
              <a:buChar char="•"/>
            </a:pPr>
            <a:r>
              <a:rPr lang="cs-CZ" sz="1600" dirty="0">
                <a:solidFill>
                  <a:schemeClr val="tx2">
                    <a:lumMod val="50000"/>
                  </a:schemeClr>
                </a:solidFill>
                <a:latin typeface="+mn-lt"/>
              </a:rPr>
              <a:t>Lidé i zde pod tíhou vynucených úspor a utahování opasků spíše opouštějí altruistické pozice.</a:t>
            </a:r>
          </a:p>
          <a:p>
            <a:pPr marL="182563" indent="-182563" algn="just">
              <a:buFont typeface="Arial" pitchFamily="34" charset="0"/>
              <a:buChar char="•"/>
            </a:pPr>
            <a:r>
              <a:rPr lang="cs-CZ" sz="1600" dirty="0">
                <a:solidFill>
                  <a:schemeClr val="tx2">
                    <a:lumMod val="50000"/>
                  </a:schemeClr>
                </a:solidFill>
                <a:latin typeface="+mn-lt"/>
              </a:rPr>
              <a:t>Jen v oblastech, kde se ochrana planety potkává s finanční úsporou v rozpočtech domácností (omezení konzumace masa, investice do vlastní energetické soběstačnosti, menší využívání letecké přepravy) nedošlo k propadu těchto forem podpory.</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Bohužel, lidí, kteří k žádné formě příspěvku ochrany planety nejsou svolní je v současnosti téměř dvojnásobek oproti roku 2020.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Dalším smutným poznáním je citelné polevení v odhodlání </a:t>
            </a:r>
            <a:br>
              <a:rPr lang="cs-CZ" sz="1600" dirty="0">
                <a:solidFill>
                  <a:schemeClr val="tx2">
                    <a:lumMod val="50000"/>
                  </a:schemeClr>
                </a:solidFill>
                <a:latin typeface="+mn-lt"/>
              </a:rPr>
            </a:br>
            <a:r>
              <a:rPr lang="cs-CZ" sz="1600" dirty="0">
                <a:solidFill>
                  <a:schemeClr val="tx2">
                    <a:lumMod val="50000"/>
                  </a:schemeClr>
                </a:solidFill>
                <a:latin typeface="+mn-lt"/>
              </a:rPr>
              <a:t>k výchově dětí k ekologickému chování (z 55 % ochotných </a:t>
            </a:r>
            <a:br>
              <a:rPr lang="cs-CZ" sz="1600" dirty="0">
                <a:solidFill>
                  <a:schemeClr val="tx2">
                    <a:lumMod val="50000"/>
                  </a:schemeClr>
                </a:solidFill>
                <a:latin typeface="+mn-lt"/>
              </a:rPr>
            </a:br>
            <a:r>
              <a:rPr lang="cs-CZ" sz="1600" dirty="0">
                <a:solidFill>
                  <a:schemeClr val="tx2">
                    <a:lumMod val="50000"/>
                  </a:schemeClr>
                </a:solidFill>
                <a:latin typeface="+mn-lt"/>
              </a:rPr>
              <a:t>v r. 2020 na 37 % v roce 2022).</a:t>
            </a:r>
          </a:p>
        </p:txBody>
      </p:sp>
      <p:pic>
        <p:nvPicPr>
          <p:cNvPr id="5" name="Obrázek 4"/>
          <p:cNvPicPr>
            <a:picLocks noChangeAspect="1"/>
          </p:cNvPicPr>
          <p:nvPr/>
        </p:nvPicPr>
        <p:blipFill>
          <a:blip r:embed="rId2"/>
          <a:stretch>
            <a:fillRect/>
          </a:stretch>
        </p:blipFill>
        <p:spPr>
          <a:xfrm>
            <a:off x="407368" y="1162963"/>
            <a:ext cx="5419814" cy="5614903"/>
          </a:xfrm>
          <a:prstGeom prst="rect">
            <a:avLst/>
          </a:prstGeom>
        </p:spPr>
      </p:pic>
      <p:sp>
        <p:nvSpPr>
          <p:cNvPr id="12" name="Zástupný symbol pro text 5"/>
          <p:cNvSpPr>
            <a:spLocks noGrp="1"/>
          </p:cNvSpPr>
          <p:nvPr>
            <p:ph type="body" idx="1"/>
          </p:nvPr>
        </p:nvSpPr>
        <p:spPr>
          <a:xfrm>
            <a:off x="119336" y="944760"/>
            <a:ext cx="10200664" cy="138499"/>
          </a:xfrm>
        </p:spPr>
        <p:txBody>
          <a:bodyPr/>
          <a:lstStyle/>
          <a:p>
            <a:r>
              <a:rPr lang="cs-CZ" sz="900" b="1" dirty="0"/>
              <a:t>X2. CO JSTE OCHOTNÝ ZMĚNIT VE VLASTNÍM ŽIVOTĚ</a:t>
            </a:r>
            <a:r>
              <a:rPr lang="cs-CZ" sz="900" dirty="0"/>
              <a:t>?</a:t>
            </a:r>
          </a:p>
        </p:txBody>
      </p:sp>
      <p:sp>
        <p:nvSpPr>
          <p:cNvPr id="13" name="TextovéPole 12"/>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spTree>
    <p:extLst>
      <p:ext uri="{BB962C8B-B14F-4D97-AF65-F5344CB8AC3E}">
        <p14:creationId xmlns:p14="http://schemas.microsoft.com/office/powerpoint/2010/main" val="21182944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Motivace ke změnám v životě v souvislosti se změnou klimatu</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88</a:t>
            </a:fld>
            <a:endParaRPr lang="cs-CZ"/>
          </a:p>
        </p:txBody>
      </p:sp>
      <p:sp>
        <p:nvSpPr>
          <p:cNvPr id="7" name="TextovéPole 6"/>
          <p:cNvSpPr txBox="1"/>
          <p:nvPr/>
        </p:nvSpPr>
        <p:spPr>
          <a:xfrm>
            <a:off x="4450031" y="1124744"/>
            <a:ext cx="7550625" cy="2304256"/>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Zajímavé porovnání s rokem 2020 ukazuje i souhrnný pohled na typologii podle ochoty změnit své návyky. V současné době není ochotno změnit své schování (a začít tak žít více ekologicky) již 52 % Pražanů, přičemž v roce 2020 to bylo 39 %. Je tedy vidět, že ekonomická krize a inflace dosti výrazně zasahují do ochoty Pražanů „někde se trochu omezit“ . </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Co se týče rozdělení podle demografií, nic se nemění. Menší ochotu ke změnám mají muži, starší generace a také ti, kteří mají horší ekonomickou situaci domácnosti. </a:t>
            </a:r>
            <a:endParaRPr lang="cs-CZ" sz="1600" b="1" dirty="0">
              <a:solidFill>
                <a:schemeClr val="tx2">
                  <a:lumMod val="50000"/>
                </a:schemeClr>
              </a:solidFill>
              <a:latin typeface="+mn-lt"/>
            </a:endParaRPr>
          </a:p>
        </p:txBody>
      </p:sp>
      <p:pic>
        <p:nvPicPr>
          <p:cNvPr id="13" name="Obrázek 12"/>
          <p:cNvPicPr>
            <a:picLocks noChangeAspect="1"/>
          </p:cNvPicPr>
          <p:nvPr/>
        </p:nvPicPr>
        <p:blipFill>
          <a:blip r:embed="rId2"/>
          <a:stretch>
            <a:fillRect/>
          </a:stretch>
        </p:blipFill>
        <p:spPr>
          <a:xfrm>
            <a:off x="414129" y="1124744"/>
            <a:ext cx="4035902" cy="2182557"/>
          </a:xfrm>
          <a:prstGeom prst="rect">
            <a:avLst/>
          </a:prstGeom>
        </p:spPr>
      </p:pic>
      <p:pic>
        <p:nvPicPr>
          <p:cNvPr id="14" name="Obrázek 13"/>
          <p:cNvPicPr>
            <a:picLocks noChangeAspect="1"/>
          </p:cNvPicPr>
          <p:nvPr/>
        </p:nvPicPr>
        <p:blipFill>
          <a:blip r:embed="rId3"/>
          <a:stretch>
            <a:fillRect/>
          </a:stretch>
        </p:blipFill>
        <p:spPr>
          <a:xfrm>
            <a:off x="335360" y="3501008"/>
            <a:ext cx="7334124" cy="3036071"/>
          </a:xfrm>
          <a:prstGeom prst="rect">
            <a:avLst/>
          </a:prstGeom>
        </p:spPr>
      </p:pic>
    </p:spTree>
    <p:extLst>
      <p:ext uri="{BB962C8B-B14F-4D97-AF65-F5344CB8AC3E}">
        <p14:creationId xmlns:p14="http://schemas.microsoft.com/office/powerpoint/2010/main" val="29711163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50000"/>
                  </a:schemeClr>
                </a:solidFill>
              </a:rPr>
              <a:t>Praha a ekologie</a:t>
            </a:r>
          </a:p>
        </p:txBody>
      </p:sp>
      <p:sp>
        <p:nvSpPr>
          <p:cNvPr id="3" name="Slide Number Placeholder 2"/>
          <p:cNvSpPr>
            <a:spLocks noGrp="1"/>
          </p:cNvSpPr>
          <p:nvPr>
            <p:ph type="sldNum" sz="quarter" idx="10"/>
          </p:nvPr>
        </p:nvSpPr>
        <p:spPr/>
        <p:txBody>
          <a:bodyPr/>
          <a:lstStyle/>
          <a:p>
            <a:pPr>
              <a:defRPr/>
            </a:pPr>
            <a:fld id="{58D35917-B70F-4C8C-B8FD-191AA96C360F}" type="slidenum">
              <a:rPr lang="cs-CZ" smtClean="0"/>
              <a:pPr>
                <a:defRPr/>
              </a:pPr>
              <a:t>89</a:t>
            </a:fld>
            <a:endParaRPr lang="cs-CZ"/>
          </a:p>
        </p:txBody>
      </p:sp>
      <p:sp>
        <p:nvSpPr>
          <p:cNvPr id="7" name="TextovéPole 6"/>
          <p:cNvSpPr txBox="1"/>
          <p:nvPr/>
        </p:nvSpPr>
        <p:spPr>
          <a:xfrm>
            <a:off x="5663952" y="1556792"/>
            <a:ext cx="6336704" cy="2808312"/>
          </a:xfrm>
          <a:prstGeom prst="rect">
            <a:avLst/>
          </a:prstGeom>
          <a:noFill/>
        </p:spPr>
        <p:txBody>
          <a:bodyPr wrap="square" rtlCol="0">
            <a:noAutofit/>
          </a:bodyPr>
          <a:lstStyle/>
          <a:p>
            <a:pPr marL="182563" indent="-182563" algn="just">
              <a:buFont typeface="Arial" pitchFamily="34" charset="0"/>
              <a:buChar char="•"/>
            </a:pPr>
            <a:r>
              <a:rPr lang="cs-CZ" sz="1600" dirty="0">
                <a:solidFill>
                  <a:schemeClr val="tx2">
                    <a:lumMod val="50000"/>
                  </a:schemeClr>
                </a:solidFill>
                <a:latin typeface="+mn-lt"/>
              </a:rPr>
              <a:t>4 z 10 Pražanů si myslí, že metropole řeší problém klimatické změny dostatečně. Naproti tomu jiní 3 z 10 Pražanů na to mají opačný názor. A zbývající 3 z 10 Pražanů to nejsou schopni posoudit – nevědí. </a:t>
            </a:r>
          </a:p>
          <a:p>
            <a:pPr marL="182563" indent="-182563" algn="just">
              <a:buFont typeface="Arial" pitchFamily="34" charset="0"/>
              <a:buChar char="•"/>
            </a:pPr>
            <a:r>
              <a:rPr lang="cs-CZ" sz="1600" dirty="0">
                <a:solidFill>
                  <a:schemeClr val="tx2">
                    <a:lumMod val="50000"/>
                  </a:schemeClr>
                </a:solidFill>
                <a:latin typeface="+mn-lt"/>
              </a:rPr>
              <a:t>Příznivější jsou v hodnocení Prahy v tomto ohledu zdánlivě mladší lidé do 39 let, ale to je primárně způsobeno tím, že mezi nimi je mnohem méně těch, kteří uvedli, že nevědí. Neschopnost tuto problematiku posoudit je typická zejména pro seniory ve věku 60+.</a:t>
            </a:r>
          </a:p>
          <a:p>
            <a:pPr marL="182563" indent="-182563" algn="just">
              <a:buFont typeface="Arial" pitchFamily="34" charset="0"/>
              <a:buChar char="•"/>
            </a:pPr>
            <a:endParaRPr lang="cs-CZ" sz="1600" dirty="0">
              <a:solidFill>
                <a:schemeClr val="tx2">
                  <a:lumMod val="50000"/>
                </a:schemeClr>
              </a:solidFill>
              <a:latin typeface="+mn-lt"/>
            </a:endParaRPr>
          </a:p>
          <a:p>
            <a:pPr marL="182563" indent="-182563" algn="just">
              <a:buFont typeface="Arial" pitchFamily="34" charset="0"/>
              <a:buChar char="•"/>
            </a:pPr>
            <a:r>
              <a:rPr lang="cs-CZ" sz="1600" dirty="0">
                <a:solidFill>
                  <a:schemeClr val="tx2">
                    <a:lumMod val="50000"/>
                  </a:schemeClr>
                </a:solidFill>
                <a:latin typeface="+mn-lt"/>
              </a:rPr>
              <a:t>Vnímaná udržitelnost (reprezentovaná např. recyklací, spotřebou) skóruje mezi Pražany trochu lépe – méně je nerozhodných, a to ve prospěch těch, kdo si myslí, že Praha se tomu věnuje dostatečně.</a:t>
            </a:r>
          </a:p>
        </p:txBody>
      </p:sp>
      <p:sp>
        <p:nvSpPr>
          <p:cNvPr id="12" name="Zástupný symbol pro text 5"/>
          <p:cNvSpPr>
            <a:spLocks noGrp="1"/>
          </p:cNvSpPr>
          <p:nvPr>
            <p:ph type="body" idx="1"/>
          </p:nvPr>
        </p:nvSpPr>
        <p:spPr>
          <a:xfrm>
            <a:off x="119336" y="944760"/>
            <a:ext cx="10200664" cy="138499"/>
          </a:xfrm>
        </p:spPr>
        <p:txBody>
          <a:bodyPr/>
          <a:lstStyle/>
          <a:p>
            <a:r>
              <a:rPr lang="cs-CZ" sz="900" b="1" dirty="0"/>
              <a:t>X3. PRAHA A JEJÍ VEDENÍ SE ZABÝVÁ A ŘEŠÍ OTÁZKY.</a:t>
            </a:r>
            <a:endParaRPr lang="cs-CZ" sz="900" dirty="0"/>
          </a:p>
        </p:txBody>
      </p:sp>
      <p:sp>
        <p:nvSpPr>
          <p:cNvPr id="13" name="TextovéPole 12"/>
          <p:cNvSpPr txBox="1"/>
          <p:nvPr/>
        </p:nvSpPr>
        <p:spPr>
          <a:xfrm>
            <a:off x="10320000" y="944760"/>
            <a:ext cx="1823318" cy="230832"/>
          </a:xfrm>
          <a:prstGeom prst="rect">
            <a:avLst/>
          </a:prstGeom>
          <a:noFill/>
        </p:spPr>
        <p:txBody>
          <a:bodyPr wrap="square" rtlCol="0">
            <a:spAutoFit/>
          </a:bodyPr>
          <a:lstStyle/>
          <a:p>
            <a:pPr algn="r"/>
            <a:r>
              <a:rPr lang="cs-CZ" sz="900" i="1" dirty="0">
                <a:latin typeface="Calibri" panose="020F0502020204030204" pitchFamily="34" charset="0"/>
                <a:cs typeface="Calibri" panose="020F0502020204030204" pitchFamily="34" charset="0"/>
              </a:rPr>
              <a:t>n=2019 (celý vzorek), údaje v %</a:t>
            </a:r>
          </a:p>
        </p:txBody>
      </p:sp>
      <p:pic>
        <p:nvPicPr>
          <p:cNvPr id="4" name="Obrázek 3"/>
          <p:cNvPicPr>
            <a:picLocks noChangeAspect="1"/>
          </p:cNvPicPr>
          <p:nvPr/>
        </p:nvPicPr>
        <p:blipFill>
          <a:blip r:embed="rId2"/>
          <a:stretch>
            <a:fillRect/>
          </a:stretch>
        </p:blipFill>
        <p:spPr>
          <a:xfrm>
            <a:off x="147514" y="1175592"/>
            <a:ext cx="5389331" cy="3072650"/>
          </a:xfrm>
          <a:prstGeom prst="rect">
            <a:avLst/>
          </a:prstGeom>
        </p:spPr>
      </p:pic>
    </p:spTree>
    <p:extLst>
      <p:ext uri="{BB962C8B-B14F-4D97-AF65-F5344CB8AC3E}">
        <p14:creationId xmlns:p14="http://schemas.microsoft.com/office/powerpoint/2010/main" val="3459264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solidFill>
              </a:rPr>
              <a:t>Analýzy - vysvětlivky</a:t>
            </a:r>
          </a:p>
        </p:txBody>
      </p:sp>
      <p:sp>
        <p:nvSpPr>
          <p:cNvPr id="6" name="Zástupný symbol pro číslo snímku 6"/>
          <p:cNvSpPr>
            <a:spLocks noGrp="1"/>
          </p:cNvSpPr>
          <p:nvPr>
            <p:ph type="sldNum" sz="quarter" idx="10"/>
          </p:nvPr>
        </p:nvSpPr>
        <p:spPr>
          <a:xfrm>
            <a:off x="9664700" y="6659388"/>
            <a:ext cx="966788" cy="153988"/>
          </a:xfrm>
        </p:spPr>
        <p:txBody>
          <a:bodyPr/>
          <a:lstStyle/>
          <a:p>
            <a:pPr>
              <a:defRPr/>
            </a:pPr>
            <a:r>
              <a:rPr lang="cs-CZ"/>
              <a:t> </a:t>
            </a:r>
            <a:fld id="{4CFAC9CE-D0B9-4980-BA70-A38C6B62551D}" type="slidenum">
              <a:rPr lang="en-US" smtClean="0"/>
              <a:pPr>
                <a:defRPr/>
              </a:pPr>
              <a:t>9</a:t>
            </a:fld>
            <a:endParaRPr lang="en-US"/>
          </a:p>
        </p:txBody>
      </p:sp>
      <p:sp>
        <p:nvSpPr>
          <p:cNvPr id="14" name="Text Box 3"/>
          <p:cNvSpPr txBox="1">
            <a:spLocks noChangeArrowheads="1"/>
          </p:cNvSpPr>
          <p:nvPr/>
        </p:nvSpPr>
        <p:spPr bwMode="auto">
          <a:xfrm>
            <a:off x="279338" y="980728"/>
            <a:ext cx="8568952" cy="296993"/>
          </a:xfrm>
          <a:prstGeom prst="rect">
            <a:avLst/>
          </a:prstGeom>
          <a:noFill/>
          <a:ln w="9525">
            <a:noFill/>
            <a:miter lim="800000"/>
            <a:headEnd/>
            <a:tailEnd/>
          </a:ln>
        </p:spPr>
        <p:txBody>
          <a:bodyPr wrap="square" lIns="36000" tIns="36000" rIns="36000" bIns="36000" anchor="t">
            <a:noAutofit/>
          </a:bodyPr>
          <a:lstStyle/>
          <a:p>
            <a:pPr algn="just">
              <a:spcBef>
                <a:spcPts val="600"/>
              </a:spcBef>
              <a:buClr>
                <a:schemeClr val="accent1"/>
              </a:buClr>
              <a:buSzPct val="100000"/>
            </a:pPr>
            <a:r>
              <a:rPr lang="cs-CZ" sz="1400" b="1" dirty="0">
                <a:solidFill>
                  <a:schemeClr val="tx1">
                    <a:lumMod val="50000"/>
                  </a:schemeClr>
                </a:solidFill>
                <a:latin typeface="Calibri" pitchFamily="34" charset="0"/>
                <a:cs typeface="Calibri" pitchFamily="34" charset="0"/>
              </a:rPr>
              <a:t>Typologie podle občanské angažovanosti</a:t>
            </a:r>
          </a:p>
        </p:txBody>
      </p:sp>
      <p:sp>
        <p:nvSpPr>
          <p:cNvPr id="15" name="Obdélník 14"/>
          <p:cNvSpPr/>
          <p:nvPr/>
        </p:nvSpPr>
        <p:spPr>
          <a:xfrm>
            <a:off x="2970757" y="1304098"/>
            <a:ext cx="4320670" cy="2232919"/>
          </a:xfrm>
          <a:prstGeom prst="rect">
            <a:avLst/>
          </a:prstGeom>
        </p:spPr>
        <p:txBody>
          <a:bodyPr wrap="square">
            <a:spAutoFit/>
          </a:bodyPr>
          <a:lstStyle/>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COUNT I1count=  I1_A I1_B I1_E  I6(1,2).</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 COUNT I4count=  I4_A I4_B I4_C I4_D I4_E I5_A I5_B I5_C I5_D (1,2).</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recode  I4_A I4_B I4_C I4_D I4_E I5_A I5_B I5_C I5_D(6=3)(else=copy) INTO rI4_A rI4_B rI4_C rI4_D rI4_E rI5_A rI5_B rI5_C rI5_D.</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compute </a:t>
            </a:r>
            <a:r>
              <a:rPr lang="en-US" sz="1000" dirty="0" err="1">
                <a:latin typeface="Calibri" panose="020F0502020204030204" pitchFamily="34" charset="0"/>
                <a:ea typeface="Calibri" panose="020F0502020204030204" pitchFamily="34" charset="0"/>
                <a:cs typeface="Times New Roman" panose="02020603050405020304" pitchFamily="18" charset="0"/>
              </a:rPr>
              <a:t>prumer</a:t>
            </a:r>
            <a:r>
              <a:rPr lang="en-US" sz="1000" dirty="0">
                <a:latin typeface="Calibri" panose="020F0502020204030204" pitchFamily="34" charset="0"/>
                <a:ea typeface="Calibri" panose="020F0502020204030204" pitchFamily="34" charset="0"/>
                <a:cs typeface="Times New Roman" panose="02020603050405020304" pitchFamily="18" charset="0"/>
              </a:rPr>
              <a:t>=MEAN( rI4_A to rI5_D).</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 </a:t>
            </a:r>
            <a:r>
              <a:rPr lang="en-US" sz="1000" dirty="0" err="1">
                <a:latin typeface="Calibri" panose="020F0502020204030204" pitchFamily="34" charset="0"/>
                <a:ea typeface="Calibri" panose="020F0502020204030204" pitchFamily="34" charset="0"/>
                <a:cs typeface="Times New Roman" panose="02020603050405020304" pitchFamily="18" charset="0"/>
              </a:rPr>
              <a:t>fre</a:t>
            </a:r>
            <a:r>
              <a:rPr lang="en-US" sz="1000" dirty="0">
                <a:latin typeface="Calibri" panose="020F0502020204030204" pitchFamily="34" charset="0"/>
                <a:ea typeface="Calibri" panose="020F0502020204030204" pitchFamily="34" charset="0"/>
                <a:cs typeface="Times New Roman" panose="02020603050405020304" pitchFamily="18" charset="0"/>
              </a:rPr>
              <a:t> I1count I4count.</a:t>
            </a:r>
          </a:p>
          <a:p>
            <a:pPr marL="171450" indent="-171450">
              <a:lnSpc>
                <a:spcPct val="107000"/>
              </a:lnSpc>
              <a:spcAft>
                <a:spcPts val="0"/>
              </a:spcAft>
              <a:buFont typeface="Arial" panose="020B0604020202020204" pitchFamily="34" charset="0"/>
              <a:buChar char="•"/>
            </a:pPr>
            <a:r>
              <a:rPr lang="en-US" sz="1000" dirty="0" err="1">
                <a:latin typeface="Calibri" panose="020F0502020204030204" pitchFamily="34" charset="0"/>
                <a:ea typeface="Calibri" panose="020F0502020204030204" pitchFamily="34" charset="0"/>
                <a:cs typeface="Times New Roman" panose="02020603050405020304" pitchFamily="18" charset="0"/>
              </a:rPr>
              <a:t>fre</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prumer</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if any( I1count,3,4) and </a:t>
            </a:r>
            <a:r>
              <a:rPr lang="en-US" sz="1000" dirty="0" err="1">
                <a:latin typeface="Calibri" panose="020F0502020204030204" pitchFamily="34" charset="0"/>
                <a:ea typeface="Calibri" panose="020F0502020204030204" pitchFamily="34" charset="0"/>
                <a:cs typeface="Times New Roman" panose="02020603050405020304" pitchFamily="18" charset="0"/>
              </a:rPr>
              <a:t>prumer</a:t>
            </a:r>
            <a:r>
              <a:rPr lang="en-US" sz="1000" dirty="0">
                <a:latin typeface="Calibri" panose="020F0502020204030204" pitchFamily="34" charset="0"/>
                <a:ea typeface="Calibri" panose="020F0502020204030204" pitchFamily="34" charset="0"/>
                <a:cs typeface="Times New Roman" panose="02020603050405020304" pitchFamily="18" charset="0"/>
              </a:rPr>
              <a:t>&lt;3 </a:t>
            </a:r>
            <a:r>
              <a:rPr lang="en-US" sz="1000" dirty="0" err="1">
                <a:latin typeface="Calibri" panose="020F0502020204030204" pitchFamily="34" charset="0"/>
                <a:ea typeface="Calibri" panose="020F0502020204030204" pitchFamily="34" charset="0"/>
                <a:cs typeface="Times New Roman" panose="02020603050405020304" pitchFamily="18" charset="0"/>
              </a:rPr>
              <a:t>segI</a:t>
            </a:r>
            <a:r>
              <a:rPr lang="en-US" sz="1000" dirty="0">
                <a:latin typeface="Calibri" panose="020F0502020204030204" pitchFamily="34" charset="0"/>
                <a:ea typeface="Calibri" panose="020F0502020204030204" pitchFamily="34" charset="0"/>
                <a:cs typeface="Times New Roman" panose="02020603050405020304" pitchFamily="18" charset="0"/>
              </a:rPr>
              <a:t>=1.</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if any( I1count,3,4) and </a:t>
            </a:r>
            <a:r>
              <a:rPr lang="en-US" sz="1000" dirty="0" err="1">
                <a:latin typeface="Calibri" panose="020F0502020204030204" pitchFamily="34" charset="0"/>
                <a:ea typeface="Calibri" panose="020F0502020204030204" pitchFamily="34" charset="0"/>
                <a:cs typeface="Times New Roman" panose="02020603050405020304" pitchFamily="18" charset="0"/>
              </a:rPr>
              <a:t>prumer</a:t>
            </a:r>
            <a:r>
              <a:rPr lang="en-US" sz="1000" dirty="0">
                <a:latin typeface="Calibri" panose="020F0502020204030204" pitchFamily="34" charset="0"/>
                <a:ea typeface="Calibri" panose="020F0502020204030204" pitchFamily="34" charset="0"/>
                <a:cs typeface="Times New Roman" panose="02020603050405020304" pitchFamily="18" charset="0"/>
              </a:rPr>
              <a:t>&gt;3 </a:t>
            </a:r>
            <a:r>
              <a:rPr lang="en-US" sz="1000" dirty="0" err="1">
                <a:latin typeface="Calibri" panose="020F0502020204030204" pitchFamily="34" charset="0"/>
                <a:ea typeface="Calibri" panose="020F0502020204030204" pitchFamily="34" charset="0"/>
                <a:cs typeface="Times New Roman" panose="02020603050405020304" pitchFamily="18" charset="0"/>
              </a:rPr>
              <a:t>segI</a:t>
            </a:r>
            <a:r>
              <a:rPr lang="en-US" sz="1000" dirty="0">
                <a:latin typeface="Calibri" panose="020F0502020204030204" pitchFamily="34" charset="0"/>
                <a:ea typeface="Calibri" panose="020F0502020204030204" pitchFamily="34" charset="0"/>
                <a:cs typeface="Times New Roman" panose="02020603050405020304" pitchFamily="18" charset="0"/>
              </a:rPr>
              <a:t>=2.</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if any( I1count,0,1,2) and </a:t>
            </a:r>
            <a:r>
              <a:rPr lang="en-US" sz="1000" dirty="0" err="1">
                <a:latin typeface="Calibri" panose="020F0502020204030204" pitchFamily="34" charset="0"/>
                <a:ea typeface="Calibri" panose="020F0502020204030204" pitchFamily="34" charset="0"/>
                <a:cs typeface="Times New Roman" panose="02020603050405020304" pitchFamily="18" charset="0"/>
              </a:rPr>
              <a:t>prumer</a:t>
            </a:r>
            <a:r>
              <a:rPr lang="en-US" sz="1000" dirty="0">
                <a:latin typeface="Calibri" panose="020F0502020204030204" pitchFamily="34" charset="0"/>
                <a:ea typeface="Calibri" panose="020F0502020204030204" pitchFamily="34" charset="0"/>
                <a:cs typeface="Times New Roman" panose="02020603050405020304" pitchFamily="18" charset="0"/>
              </a:rPr>
              <a:t>&lt;3 </a:t>
            </a:r>
            <a:r>
              <a:rPr lang="en-US" sz="1000" dirty="0" err="1">
                <a:latin typeface="Calibri" panose="020F0502020204030204" pitchFamily="34" charset="0"/>
                <a:ea typeface="Calibri" panose="020F0502020204030204" pitchFamily="34" charset="0"/>
                <a:cs typeface="Times New Roman" panose="02020603050405020304" pitchFamily="18" charset="0"/>
              </a:rPr>
              <a:t>segI</a:t>
            </a:r>
            <a:r>
              <a:rPr lang="en-US" sz="1000" dirty="0">
                <a:latin typeface="Calibri" panose="020F0502020204030204" pitchFamily="34" charset="0"/>
                <a:ea typeface="Calibri" panose="020F0502020204030204" pitchFamily="34" charset="0"/>
                <a:cs typeface="Times New Roman" panose="02020603050405020304" pitchFamily="18" charset="0"/>
              </a:rPr>
              <a:t>=3.</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if any( I1count,0,1,2) and </a:t>
            </a:r>
            <a:r>
              <a:rPr lang="en-US" sz="1000" dirty="0" err="1">
                <a:latin typeface="Calibri" panose="020F0502020204030204" pitchFamily="34" charset="0"/>
                <a:ea typeface="Calibri" panose="020F0502020204030204" pitchFamily="34" charset="0"/>
                <a:cs typeface="Times New Roman" panose="02020603050405020304" pitchFamily="18" charset="0"/>
              </a:rPr>
              <a:t>prumer</a:t>
            </a:r>
            <a:r>
              <a:rPr lang="en-US" sz="1000" dirty="0">
                <a:latin typeface="Calibri" panose="020F0502020204030204" pitchFamily="34" charset="0"/>
                <a:ea typeface="Calibri" panose="020F0502020204030204" pitchFamily="34" charset="0"/>
                <a:cs typeface="Times New Roman" panose="02020603050405020304" pitchFamily="18" charset="0"/>
              </a:rPr>
              <a:t>&gt;3  </a:t>
            </a:r>
            <a:r>
              <a:rPr lang="en-US" sz="1000" dirty="0" err="1">
                <a:latin typeface="Calibri" panose="020F0502020204030204" pitchFamily="34" charset="0"/>
                <a:ea typeface="Calibri" panose="020F0502020204030204" pitchFamily="34" charset="0"/>
                <a:cs typeface="Times New Roman" panose="02020603050405020304" pitchFamily="18" charset="0"/>
              </a:rPr>
              <a:t>segI</a:t>
            </a:r>
            <a:r>
              <a:rPr lang="en-US" sz="1000" dirty="0">
                <a:latin typeface="Calibri" panose="020F0502020204030204" pitchFamily="34" charset="0"/>
                <a:ea typeface="Calibri" panose="020F0502020204030204" pitchFamily="34" charset="0"/>
                <a:cs typeface="Times New Roman" panose="02020603050405020304" pitchFamily="18" charset="0"/>
              </a:rPr>
              <a:t>=4.</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if </a:t>
            </a:r>
            <a:r>
              <a:rPr lang="en-US" sz="1000" dirty="0" err="1">
                <a:latin typeface="Calibri" panose="020F0502020204030204" pitchFamily="34" charset="0"/>
                <a:ea typeface="Calibri" panose="020F0502020204030204" pitchFamily="34" charset="0"/>
                <a:cs typeface="Times New Roman" panose="02020603050405020304" pitchFamily="18" charset="0"/>
              </a:rPr>
              <a:t>prumer</a:t>
            </a:r>
            <a:r>
              <a:rPr lang="en-US" sz="1000" dirty="0">
                <a:latin typeface="Calibri" panose="020F0502020204030204" pitchFamily="34" charset="0"/>
                <a:ea typeface="Calibri" panose="020F0502020204030204" pitchFamily="34" charset="0"/>
                <a:cs typeface="Times New Roman" panose="02020603050405020304" pitchFamily="18" charset="0"/>
              </a:rPr>
              <a:t>=3 </a:t>
            </a:r>
            <a:r>
              <a:rPr lang="en-US" sz="1000" dirty="0" err="1">
                <a:latin typeface="Calibri" panose="020F0502020204030204" pitchFamily="34" charset="0"/>
                <a:ea typeface="Calibri" panose="020F0502020204030204" pitchFamily="34" charset="0"/>
                <a:cs typeface="Times New Roman" panose="02020603050405020304" pitchFamily="18" charset="0"/>
              </a:rPr>
              <a:t>segI</a:t>
            </a:r>
            <a:r>
              <a:rPr lang="en-US" sz="1000" dirty="0">
                <a:latin typeface="Calibri" panose="020F0502020204030204" pitchFamily="34" charset="0"/>
                <a:ea typeface="Calibri" panose="020F0502020204030204" pitchFamily="34" charset="0"/>
                <a:cs typeface="Times New Roman" panose="02020603050405020304" pitchFamily="18" charset="0"/>
              </a:rPr>
              <a:t>=5</a:t>
            </a:r>
            <a:r>
              <a:rPr lang="en-US" sz="1000" dirty="0" smtClean="0">
                <a:latin typeface="Calibri" panose="020F0502020204030204" pitchFamily="34" charset="0"/>
                <a:ea typeface="Calibri" panose="020F050202020403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Obdélník 15"/>
          <p:cNvSpPr/>
          <p:nvPr/>
        </p:nvSpPr>
        <p:spPr>
          <a:xfrm>
            <a:off x="355774" y="1224208"/>
            <a:ext cx="2875404" cy="256993"/>
          </a:xfrm>
          <a:prstGeom prst="rect">
            <a:avLst/>
          </a:prstGeom>
        </p:spPr>
        <p:txBody>
          <a:bodyPr wrap="square">
            <a:spAutoFit/>
          </a:bodyPr>
          <a:lstStyle/>
          <a:p>
            <a:pPr>
              <a:lnSpc>
                <a:spcPct val="107000"/>
              </a:lnSpc>
              <a:spcAft>
                <a:spcPts val="0"/>
              </a:spcAft>
            </a:pPr>
            <a:r>
              <a:rPr lang="cs-CZ" sz="1000" b="1" dirty="0">
                <a:latin typeface="Calibri" panose="020F0502020204030204" pitchFamily="34" charset="0"/>
                <a:ea typeface="Calibri" panose="020F0502020204030204" pitchFamily="34" charset="0"/>
                <a:cs typeface="Times New Roman" panose="02020603050405020304" pitchFamily="18" charset="0"/>
              </a:rPr>
              <a:t>VSTUPNÍ OTÁZKY: </a:t>
            </a:r>
            <a:r>
              <a:rPr lang="cs-CZ" sz="1000" b="1" dirty="0" err="1">
                <a:latin typeface="Calibri" panose="020F0502020204030204" pitchFamily="34" charset="0"/>
                <a:ea typeface="Calibri" panose="020F0502020204030204" pitchFamily="34" charset="0"/>
                <a:cs typeface="Times New Roman" panose="02020603050405020304" pitchFamily="18" charset="0"/>
              </a:rPr>
              <a:t>I1</a:t>
            </a:r>
            <a:r>
              <a:rPr lang="cs-CZ" sz="1000" b="1" dirty="0">
                <a:latin typeface="Calibri" panose="020F0502020204030204" pitchFamily="34" charset="0"/>
                <a:ea typeface="Calibri" panose="020F0502020204030204" pitchFamily="34" charset="0"/>
                <a:cs typeface="Times New Roman" panose="02020603050405020304" pitchFamily="18" charset="0"/>
              </a:rPr>
              <a:t>, </a:t>
            </a:r>
            <a:r>
              <a:rPr lang="cs-CZ" sz="1000" b="1" dirty="0" err="1">
                <a:latin typeface="Calibri" panose="020F0502020204030204" pitchFamily="34" charset="0"/>
                <a:ea typeface="Calibri" panose="020F0502020204030204" pitchFamily="34" charset="0"/>
                <a:cs typeface="Times New Roman" panose="02020603050405020304" pitchFamily="18" charset="0"/>
              </a:rPr>
              <a:t>I4</a:t>
            </a:r>
            <a:r>
              <a:rPr lang="cs-CZ" sz="1000" b="1" dirty="0">
                <a:latin typeface="Calibri" panose="020F0502020204030204" pitchFamily="34" charset="0"/>
                <a:ea typeface="Calibri" panose="020F0502020204030204" pitchFamily="34" charset="0"/>
                <a:cs typeface="Times New Roman" panose="02020603050405020304" pitchFamily="18" charset="0"/>
              </a:rPr>
              <a:t>, </a:t>
            </a:r>
            <a:r>
              <a:rPr lang="cs-CZ" sz="1000" b="1" dirty="0" err="1">
                <a:latin typeface="Calibri" panose="020F0502020204030204" pitchFamily="34" charset="0"/>
                <a:ea typeface="Calibri" panose="020F0502020204030204" pitchFamily="34" charset="0"/>
                <a:cs typeface="Times New Roman" panose="02020603050405020304" pitchFamily="18" charset="0"/>
              </a:rPr>
              <a:t>I5</a:t>
            </a:r>
            <a:r>
              <a:rPr lang="cs-CZ" sz="1000" b="1" dirty="0">
                <a:latin typeface="Calibri" panose="020F0502020204030204" pitchFamily="34" charset="0"/>
                <a:ea typeface="Calibri" panose="020F0502020204030204" pitchFamily="34" charset="0"/>
                <a:cs typeface="Times New Roman" panose="02020603050405020304" pitchFamily="18" charset="0"/>
              </a:rPr>
              <a:t>, </a:t>
            </a:r>
            <a:r>
              <a:rPr lang="cs-CZ" sz="1000" b="1" dirty="0" err="1">
                <a:latin typeface="Calibri" panose="020F0502020204030204" pitchFamily="34" charset="0"/>
                <a:ea typeface="Calibri" panose="020F0502020204030204" pitchFamily="34" charset="0"/>
                <a:cs typeface="Times New Roman" panose="02020603050405020304" pitchFamily="18" charset="0"/>
              </a:rPr>
              <a:t>I6</a:t>
            </a:r>
            <a:r>
              <a:rPr lang="cs-CZ" sz="1000" b="1"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Obdélník 6"/>
          <p:cNvSpPr/>
          <p:nvPr/>
        </p:nvSpPr>
        <p:spPr>
          <a:xfrm>
            <a:off x="7296472" y="1268760"/>
            <a:ext cx="3048000" cy="1244956"/>
          </a:xfrm>
          <a:prstGeom prst="rect">
            <a:avLst/>
          </a:prstGeom>
        </p:spPr>
        <p:txBody>
          <a:bodyPr wrap="square">
            <a:spAutoFit/>
          </a:bodyPr>
          <a:lstStyle/>
          <a:p>
            <a:pPr marL="171450" indent="-171450">
              <a:lnSpc>
                <a:spcPct val="107000"/>
              </a:lnSpc>
              <a:spcAft>
                <a:spcPts val="0"/>
              </a:spcAft>
              <a:buFont typeface="Arial" panose="020B0604020202020204" pitchFamily="34" charset="0"/>
              <a:buChar char="•"/>
            </a:pPr>
            <a:r>
              <a:rPr lang="en-US" sz="1000" dirty="0" err="1" smtClean="0">
                <a:latin typeface="Calibri" panose="020F0502020204030204" pitchFamily="34" charset="0"/>
                <a:ea typeface="Calibri" panose="020F0502020204030204" pitchFamily="34" charset="0"/>
                <a:cs typeface="Times New Roman" panose="02020603050405020304" pitchFamily="18" charset="0"/>
              </a:rPr>
              <a:t>var</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dirty="0">
                <a:latin typeface="Calibri" panose="020F0502020204030204" pitchFamily="34" charset="0"/>
                <a:ea typeface="Calibri" panose="020F0502020204030204" pitchFamily="34" charset="0"/>
                <a:cs typeface="Times New Roman" panose="02020603050405020304" pitchFamily="18" charset="0"/>
              </a:rPr>
              <a:t>lab </a:t>
            </a:r>
            <a:r>
              <a:rPr lang="en-US" sz="1000" dirty="0" err="1">
                <a:latin typeface="Calibri" panose="020F0502020204030204" pitchFamily="34" charset="0"/>
                <a:ea typeface="Calibri" panose="020F0502020204030204" pitchFamily="34" charset="0"/>
                <a:cs typeface="Times New Roman" panose="02020603050405020304" pitchFamily="18" charset="0"/>
              </a:rPr>
              <a:t>segI</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Občanská</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aktivita</a:t>
            </a:r>
            <a:r>
              <a:rPr lang="en-US" sz="1000" dirty="0">
                <a:latin typeface="Calibri" panose="020F0502020204030204" pitchFamily="34" charset="0"/>
                <a:ea typeface="Calibri" panose="020F0502020204030204" pitchFamily="34" charset="0"/>
                <a:cs typeface="Times New Roman" panose="02020603050405020304" pitchFamily="18" charset="0"/>
              </a:rPr>
              <a:t> a </a:t>
            </a:r>
            <a:r>
              <a:rPr lang="en-US" sz="1000" dirty="0" err="1">
                <a:latin typeface="Calibri" panose="020F0502020204030204" pitchFamily="34" charset="0"/>
                <a:ea typeface="Calibri" panose="020F0502020204030204" pitchFamily="34" charset="0"/>
                <a:cs typeface="Times New Roman" panose="02020603050405020304" pitchFamily="18" charset="0"/>
              </a:rPr>
              <a:t>spokojenost</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n-US" sz="1000" dirty="0" err="1">
                <a:latin typeface="Calibri" panose="020F0502020204030204" pitchFamily="34" charset="0"/>
                <a:ea typeface="Calibri" panose="020F0502020204030204" pitchFamily="34" charset="0"/>
                <a:cs typeface="Times New Roman" panose="02020603050405020304" pitchFamily="18" charset="0"/>
              </a:rPr>
              <a:t>val</a:t>
            </a:r>
            <a:r>
              <a:rPr lang="en-US" sz="1000" dirty="0">
                <a:latin typeface="Calibri" panose="020F0502020204030204" pitchFamily="34" charset="0"/>
                <a:ea typeface="Calibri" panose="020F0502020204030204" pitchFamily="34" charset="0"/>
                <a:cs typeface="Times New Roman" panose="02020603050405020304" pitchFamily="18" charset="0"/>
              </a:rPr>
              <a:t> lab </a:t>
            </a:r>
            <a:r>
              <a:rPr lang="en-US" sz="1000" dirty="0" err="1">
                <a:latin typeface="Calibri" panose="020F0502020204030204" pitchFamily="34" charset="0"/>
                <a:ea typeface="Calibri" panose="020F0502020204030204" pitchFamily="34" charset="0"/>
                <a:cs typeface="Times New Roman" panose="02020603050405020304" pitchFamily="18" charset="0"/>
              </a:rPr>
              <a:t>segI</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1 '</a:t>
            </a:r>
            <a:r>
              <a:rPr lang="en-US" sz="1000" dirty="0" err="1">
                <a:latin typeface="Calibri" panose="020F0502020204030204" pitchFamily="34" charset="0"/>
                <a:ea typeface="Calibri" panose="020F0502020204030204" pitchFamily="34" charset="0"/>
                <a:cs typeface="Times New Roman" panose="02020603050405020304" pitchFamily="18" charset="0"/>
              </a:rPr>
              <a:t>aktivní</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spokojení</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2 '</a:t>
            </a:r>
            <a:r>
              <a:rPr lang="en-US" sz="1000" dirty="0" err="1">
                <a:latin typeface="Calibri" panose="020F0502020204030204" pitchFamily="34" charset="0"/>
                <a:ea typeface="Calibri" panose="020F0502020204030204" pitchFamily="34" charset="0"/>
                <a:cs typeface="Times New Roman" panose="02020603050405020304" pitchFamily="18" charset="0"/>
              </a:rPr>
              <a:t>aktivní</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nespokojení</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3 '</a:t>
            </a:r>
            <a:r>
              <a:rPr lang="en-US" sz="1000" dirty="0" err="1">
                <a:latin typeface="Calibri" panose="020F0502020204030204" pitchFamily="34" charset="0"/>
                <a:ea typeface="Calibri" panose="020F0502020204030204" pitchFamily="34" charset="0"/>
                <a:cs typeface="Times New Roman" panose="02020603050405020304" pitchFamily="18" charset="0"/>
              </a:rPr>
              <a:t>neaktivní</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spokojení</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4 '</a:t>
            </a:r>
            <a:r>
              <a:rPr lang="en-US" sz="1000" dirty="0" err="1">
                <a:latin typeface="Calibri" panose="020F0502020204030204" pitchFamily="34" charset="0"/>
                <a:ea typeface="Calibri" panose="020F0502020204030204" pitchFamily="34" charset="0"/>
                <a:cs typeface="Times New Roman" panose="02020603050405020304" pitchFamily="18" charset="0"/>
              </a:rPr>
              <a:t>neaktivní</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err="1">
                <a:latin typeface="Calibri" panose="020F0502020204030204" pitchFamily="34" charset="0"/>
                <a:ea typeface="Calibri" panose="020F0502020204030204" pitchFamily="34" charset="0"/>
                <a:cs typeface="Times New Roman" panose="02020603050405020304" pitchFamily="18" charset="0"/>
              </a:rPr>
              <a:t>nespokojení</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spcAft>
                <a:spcPts val="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Times New Roman" panose="02020603050405020304" pitchFamily="18" charset="0"/>
              </a:rPr>
              <a:t> 5 '</a:t>
            </a:r>
            <a:r>
              <a:rPr lang="en-US" sz="1000" dirty="0" err="1">
                <a:latin typeface="Calibri" panose="020F0502020204030204" pitchFamily="34" charset="0"/>
                <a:ea typeface="Calibri" panose="020F0502020204030204" pitchFamily="34" charset="0"/>
                <a:cs typeface="Times New Roman" panose="02020603050405020304" pitchFamily="18" charset="0"/>
              </a:rPr>
              <a:t>neutrální</a:t>
            </a:r>
            <a:r>
              <a:rPr lang="en-US" sz="100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8" name="Obrázek 7"/>
          <p:cNvPicPr>
            <a:picLocks noChangeAspect="1"/>
          </p:cNvPicPr>
          <p:nvPr/>
        </p:nvPicPr>
        <p:blipFill>
          <a:blip r:embed="rId2"/>
          <a:stretch>
            <a:fillRect/>
          </a:stretch>
        </p:blipFill>
        <p:spPr>
          <a:xfrm>
            <a:off x="279338" y="1510403"/>
            <a:ext cx="2250365" cy="1288351"/>
          </a:xfrm>
          <a:prstGeom prst="rect">
            <a:avLst/>
          </a:prstGeom>
        </p:spPr>
      </p:pic>
      <p:pic>
        <p:nvPicPr>
          <p:cNvPr id="9" name="Obrázek 8"/>
          <p:cNvPicPr>
            <a:picLocks noChangeAspect="1"/>
          </p:cNvPicPr>
          <p:nvPr/>
        </p:nvPicPr>
        <p:blipFill>
          <a:blip r:embed="rId3"/>
          <a:stretch>
            <a:fillRect/>
          </a:stretch>
        </p:blipFill>
        <p:spPr>
          <a:xfrm>
            <a:off x="407368" y="4581128"/>
            <a:ext cx="2171989" cy="1174580"/>
          </a:xfrm>
          <a:prstGeom prst="rect">
            <a:avLst/>
          </a:prstGeom>
        </p:spPr>
      </p:pic>
      <p:sp>
        <p:nvSpPr>
          <p:cNvPr id="17" name="Text Box 3"/>
          <p:cNvSpPr txBox="1">
            <a:spLocks noChangeArrowheads="1"/>
          </p:cNvSpPr>
          <p:nvPr/>
        </p:nvSpPr>
        <p:spPr bwMode="auto">
          <a:xfrm>
            <a:off x="202902" y="3934487"/>
            <a:ext cx="8568952" cy="296993"/>
          </a:xfrm>
          <a:prstGeom prst="rect">
            <a:avLst/>
          </a:prstGeom>
          <a:noFill/>
          <a:ln w="9525">
            <a:noFill/>
            <a:miter lim="800000"/>
            <a:headEnd/>
            <a:tailEnd/>
          </a:ln>
        </p:spPr>
        <p:txBody>
          <a:bodyPr wrap="square" lIns="36000" tIns="36000" rIns="36000" bIns="36000" anchor="t">
            <a:noAutofit/>
          </a:bodyPr>
          <a:lstStyle/>
          <a:p>
            <a:pPr algn="just">
              <a:spcBef>
                <a:spcPts val="600"/>
              </a:spcBef>
              <a:buClr>
                <a:schemeClr val="accent1"/>
              </a:buClr>
              <a:buSzPct val="100000"/>
            </a:pPr>
            <a:r>
              <a:rPr lang="cs-CZ" sz="1400" b="1" dirty="0">
                <a:solidFill>
                  <a:schemeClr val="tx1">
                    <a:lumMod val="50000"/>
                  </a:schemeClr>
                </a:solidFill>
                <a:latin typeface="Calibri" pitchFamily="34" charset="0"/>
                <a:cs typeface="Calibri" pitchFamily="34" charset="0"/>
              </a:rPr>
              <a:t>Typologie podle ochoty změnit ekologické chování</a:t>
            </a:r>
          </a:p>
        </p:txBody>
      </p:sp>
      <p:sp>
        <p:nvSpPr>
          <p:cNvPr id="18" name="Obdélník 17"/>
          <p:cNvSpPr/>
          <p:nvPr/>
        </p:nvSpPr>
        <p:spPr>
          <a:xfrm>
            <a:off x="279338" y="4177967"/>
            <a:ext cx="2875404" cy="256993"/>
          </a:xfrm>
          <a:prstGeom prst="rect">
            <a:avLst/>
          </a:prstGeom>
        </p:spPr>
        <p:txBody>
          <a:bodyPr wrap="square">
            <a:spAutoFit/>
          </a:bodyPr>
          <a:lstStyle/>
          <a:p>
            <a:pPr>
              <a:lnSpc>
                <a:spcPct val="107000"/>
              </a:lnSpc>
              <a:spcAft>
                <a:spcPts val="0"/>
              </a:spcAft>
            </a:pPr>
            <a:r>
              <a:rPr lang="cs-CZ" sz="1000" b="1" dirty="0">
                <a:latin typeface="Calibri" panose="020F0502020204030204" pitchFamily="34" charset="0"/>
                <a:ea typeface="Calibri" panose="020F0502020204030204" pitchFamily="34" charset="0"/>
                <a:cs typeface="Times New Roman" panose="02020603050405020304" pitchFamily="18" charset="0"/>
              </a:rPr>
              <a:t>VSTUPNÍ OTÁZKY: </a:t>
            </a:r>
            <a:r>
              <a:rPr lang="cs-CZ" sz="1000" b="1" dirty="0" smtClean="0">
                <a:latin typeface="Calibri" panose="020F0502020204030204" pitchFamily="34" charset="0"/>
                <a:ea typeface="Calibri" panose="020F0502020204030204" pitchFamily="34" charset="0"/>
                <a:cs typeface="Times New Roman" panose="02020603050405020304" pitchFamily="18" charset="0"/>
              </a:rPr>
              <a:t>X2 </a:t>
            </a:r>
            <a:endParaRPr lang="cs-CZ" sz="1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Obdélník 9"/>
          <p:cNvSpPr/>
          <p:nvPr/>
        </p:nvSpPr>
        <p:spPr>
          <a:xfrm>
            <a:off x="3071664" y="4259471"/>
            <a:ext cx="6096000" cy="1754326"/>
          </a:xfrm>
          <a:prstGeom prst="rect">
            <a:avLst/>
          </a:prstGeom>
        </p:spPr>
        <p:txBody>
          <a:bodyPr>
            <a:spAutoFit/>
          </a:bodyPr>
          <a:lstStyle/>
          <a:p>
            <a:r>
              <a:rPr lang="cs-CZ" sz="1000" dirty="0" err="1">
                <a:latin typeface="Calibri" panose="020F0502020204030204" pitchFamily="34" charset="0"/>
                <a:ea typeface="Calibri" panose="020F0502020204030204" pitchFamily="34" charset="0"/>
                <a:cs typeface="Times New Roman" panose="02020603050405020304" pitchFamily="18" charset="0"/>
              </a:rPr>
              <a:t>count</a:t>
            </a:r>
            <a:r>
              <a:rPr lang="cs-CZ" sz="1000" dirty="0">
                <a:latin typeface="Calibri" panose="020F0502020204030204" pitchFamily="34" charset="0"/>
                <a:ea typeface="Calibri" panose="020F0502020204030204" pitchFamily="34" charset="0"/>
                <a:cs typeface="Times New Roman" panose="02020603050405020304" pitchFamily="18" charset="0"/>
              </a:rPr>
              <a:t> x2= X2_1 to X2_16(1 </a:t>
            </a:r>
            <a:r>
              <a:rPr lang="cs-CZ" sz="1000" dirty="0" err="1">
                <a:latin typeface="Calibri" panose="020F0502020204030204" pitchFamily="34" charset="0"/>
                <a:ea typeface="Calibri" panose="020F0502020204030204" pitchFamily="34" charset="0"/>
                <a:cs typeface="Times New Roman" panose="02020603050405020304" pitchFamily="18" charset="0"/>
              </a:rPr>
              <a:t>thru</a:t>
            </a:r>
            <a:r>
              <a:rPr lang="cs-CZ" sz="1000" dirty="0">
                <a:latin typeface="Calibri" panose="020F0502020204030204" pitchFamily="34" charset="0"/>
                <a:ea typeface="Calibri" panose="020F0502020204030204" pitchFamily="34" charset="0"/>
                <a:cs typeface="Times New Roman" panose="02020603050405020304" pitchFamily="18" charset="0"/>
              </a:rPr>
              <a:t> 16).</a:t>
            </a:r>
          </a:p>
          <a:p>
            <a:endParaRPr lang="cs-CZ" sz="1000" dirty="0">
              <a:latin typeface="Calibri" panose="020F0502020204030204" pitchFamily="34" charset="0"/>
              <a:ea typeface="Calibri" panose="020F0502020204030204" pitchFamily="34" charset="0"/>
              <a:cs typeface="Times New Roman" panose="02020603050405020304" pitchFamily="18" charset="0"/>
            </a:endParaRPr>
          </a:p>
          <a:p>
            <a:r>
              <a:rPr lang="cs-CZ" sz="1000" dirty="0" err="1">
                <a:latin typeface="Calibri" panose="020F0502020204030204" pitchFamily="34" charset="0"/>
                <a:ea typeface="Calibri" panose="020F0502020204030204" pitchFamily="34" charset="0"/>
                <a:cs typeface="Times New Roman" panose="02020603050405020304" pitchFamily="18" charset="0"/>
              </a:rPr>
              <a:t>recode</a:t>
            </a:r>
            <a:r>
              <a:rPr lang="cs-CZ" sz="1000" dirty="0">
                <a:latin typeface="Calibri" panose="020F0502020204030204" pitchFamily="34" charset="0"/>
                <a:ea typeface="Calibri" panose="020F0502020204030204" pitchFamily="34" charset="0"/>
                <a:cs typeface="Times New Roman" panose="02020603050405020304" pitchFamily="18" charset="0"/>
              </a:rPr>
              <a:t> x2(0 </a:t>
            </a:r>
            <a:r>
              <a:rPr lang="cs-CZ" sz="1000" dirty="0" err="1">
                <a:latin typeface="Calibri" panose="020F0502020204030204" pitchFamily="34" charset="0"/>
                <a:ea typeface="Calibri" panose="020F0502020204030204" pitchFamily="34" charset="0"/>
                <a:cs typeface="Times New Roman" panose="02020603050405020304" pitchFamily="18" charset="0"/>
              </a:rPr>
              <a:t>thru</a:t>
            </a:r>
            <a:r>
              <a:rPr lang="cs-CZ" sz="1000" dirty="0">
                <a:latin typeface="Calibri" panose="020F0502020204030204" pitchFamily="34" charset="0"/>
                <a:ea typeface="Calibri" panose="020F0502020204030204" pitchFamily="34" charset="0"/>
                <a:cs typeface="Times New Roman" panose="02020603050405020304" pitchFamily="18" charset="0"/>
              </a:rPr>
              <a:t> 3=1)(4 </a:t>
            </a:r>
            <a:r>
              <a:rPr lang="cs-CZ" sz="1000" dirty="0" err="1">
                <a:latin typeface="Calibri" panose="020F0502020204030204" pitchFamily="34" charset="0"/>
                <a:ea typeface="Calibri" panose="020F0502020204030204" pitchFamily="34" charset="0"/>
                <a:cs typeface="Times New Roman" panose="02020603050405020304" pitchFamily="18" charset="0"/>
              </a:rPr>
              <a:t>thru</a:t>
            </a:r>
            <a:r>
              <a:rPr lang="cs-CZ" sz="1000" dirty="0">
                <a:latin typeface="Calibri" panose="020F0502020204030204" pitchFamily="34" charset="0"/>
                <a:ea typeface="Calibri" panose="020F0502020204030204" pitchFamily="34" charset="0"/>
                <a:cs typeface="Times New Roman" panose="02020603050405020304" pitchFamily="18" charset="0"/>
              </a:rPr>
              <a:t> 7=2)(8 </a:t>
            </a:r>
            <a:r>
              <a:rPr lang="cs-CZ" sz="1000" dirty="0" err="1">
                <a:latin typeface="Calibri" panose="020F0502020204030204" pitchFamily="34" charset="0"/>
                <a:ea typeface="Calibri" panose="020F0502020204030204" pitchFamily="34" charset="0"/>
                <a:cs typeface="Times New Roman" panose="02020603050405020304" pitchFamily="18" charset="0"/>
              </a:rPr>
              <a:t>thru</a:t>
            </a:r>
            <a:r>
              <a:rPr lang="cs-CZ" sz="1000" dirty="0">
                <a:latin typeface="Calibri" panose="020F0502020204030204" pitchFamily="34" charset="0"/>
                <a:ea typeface="Calibri" panose="020F0502020204030204" pitchFamily="34" charset="0"/>
                <a:cs typeface="Times New Roman" panose="02020603050405020304" pitchFamily="18" charset="0"/>
              </a:rPr>
              <a:t> </a:t>
            </a:r>
            <a:r>
              <a:rPr lang="cs-CZ" sz="1000" dirty="0" err="1">
                <a:latin typeface="Calibri" panose="020F0502020204030204" pitchFamily="34" charset="0"/>
                <a:ea typeface="Calibri" panose="020F0502020204030204" pitchFamily="34" charset="0"/>
                <a:cs typeface="Times New Roman" panose="02020603050405020304" pitchFamily="18" charset="0"/>
              </a:rPr>
              <a:t>hi</a:t>
            </a:r>
            <a:r>
              <a:rPr lang="cs-CZ" sz="1000" dirty="0">
                <a:latin typeface="Calibri" panose="020F0502020204030204" pitchFamily="34" charset="0"/>
                <a:ea typeface="Calibri" panose="020F0502020204030204" pitchFamily="34" charset="0"/>
                <a:cs typeface="Times New Roman" panose="02020603050405020304" pitchFamily="18" charset="0"/>
              </a:rPr>
              <a:t>=3) </a:t>
            </a:r>
            <a:r>
              <a:rPr lang="cs-CZ" sz="1000" dirty="0" err="1">
                <a:latin typeface="Calibri" panose="020F0502020204030204" pitchFamily="34" charset="0"/>
                <a:ea typeface="Calibri" panose="020F0502020204030204" pitchFamily="34" charset="0"/>
                <a:cs typeface="Times New Roman" panose="02020603050405020304" pitchFamily="18" charset="0"/>
              </a:rPr>
              <a:t>into</a:t>
            </a:r>
            <a:r>
              <a:rPr lang="cs-CZ" sz="1000" dirty="0">
                <a:latin typeface="Calibri" panose="020F0502020204030204" pitchFamily="34" charset="0"/>
                <a:ea typeface="Calibri" panose="020F0502020204030204" pitchFamily="34" charset="0"/>
                <a:cs typeface="Times New Roman" panose="02020603050405020304" pitchFamily="18" charset="0"/>
              </a:rPr>
              <a:t> </a:t>
            </a:r>
            <a:r>
              <a:rPr lang="cs-CZ" sz="1000" dirty="0" err="1">
                <a:latin typeface="Calibri" panose="020F0502020204030204" pitchFamily="34" charset="0"/>
                <a:ea typeface="Calibri" panose="020F0502020204030204" pitchFamily="34" charset="0"/>
                <a:cs typeface="Times New Roman" panose="02020603050405020304" pitchFamily="18" charset="0"/>
              </a:rPr>
              <a:t>segX</a:t>
            </a:r>
            <a:r>
              <a:rPr lang="cs-CZ" sz="1000" dirty="0">
                <a:latin typeface="Calibri" panose="020F0502020204030204" pitchFamily="34" charset="0"/>
                <a:ea typeface="Calibri" panose="020F0502020204030204" pitchFamily="34" charset="0"/>
                <a:cs typeface="Times New Roman" panose="02020603050405020304" pitchFamily="18" charset="0"/>
              </a:rPr>
              <a:t>.</a:t>
            </a:r>
          </a:p>
          <a:p>
            <a:endParaRPr lang="cs-CZ" sz="1000" dirty="0">
              <a:latin typeface="Calibri" panose="020F0502020204030204" pitchFamily="34" charset="0"/>
              <a:ea typeface="Calibri" panose="020F0502020204030204" pitchFamily="34" charset="0"/>
              <a:cs typeface="Times New Roman" panose="02020603050405020304" pitchFamily="18" charset="0"/>
            </a:endParaRPr>
          </a:p>
          <a:p>
            <a:r>
              <a:rPr lang="cs-CZ" sz="1000" dirty="0">
                <a:latin typeface="Calibri" panose="020F0502020204030204" pitchFamily="34" charset="0"/>
                <a:ea typeface="Calibri" panose="020F0502020204030204" pitchFamily="34" charset="0"/>
                <a:cs typeface="Times New Roman" panose="02020603050405020304" pitchFamily="18" charset="0"/>
              </a:rPr>
              <a:t>var </a:t>
            </a:r>
            <a:r>
              <a:rPr lang="cs-CZ" sz="1000" dirty="0" err="1">
                <a:latin typeface="Calibri" panose="020F0502020204030204" pitchFamily="34" charset="0"/>
                <a:ea typeface="Calibri" panose="020F0502020204030204" pitchFamily="34" charset="0"/>
                <a:cs typeface="Times New Roman" panose="02020603050405020304" pitchFamily="18" charset="0"/>
              </a:rPr>
              <a:t>lab</a:t>
            </a:r>
            <a:r>
              <a:rPr lang="cs-CZ" sz="1000" dirty="0">
                <a:latin typeface="Calibri" panose="020F0502020204030204" pitchFamily="34" charset="0"/>
                <a:ea typeface="Calibri" panose="020F0502020204030204" pitchFamily="34" charset="0"/>
                <a:cs typeface="Times New Roman" panose="02020603050405020304" pitchFamily="18" charset="0"/>
              </a:rPr>
              <a:t> </a:t>
            </a:r>
            <a:r>
              <a:rPr lang="cs-CZ" sz="1000" dirty="0" err="1">
                <a:latin typeface="Calibri" panose="020F0502020204030204" pitchFamily="34" charset="0"/>
                <a:ea typeface="Calibri" panose="020F0502020204030204" pitchFamily="34" charset="0"/>
                <a:cs typeface="Times New Roman" panose="02020603050405020304" pitchFamily="18" charset="0"/>
              </a:rPr>
              <a:t>segX</a:t>
            </a:r>
            <a:r>
              <a:rPr lang="cs-CZ" sz="1000" dirty="0">
                <a:latin typeface="Calibri" panose="020F0502020204030204" pitchFamily="34" charset="0"/>
                <a:ea typeface="Calibri" panose="020F0502020204030204" pitchFamily="34" charset="0"/>
                <a:cs typeface="Times New Roman" panose="02020603050405020304" pitchFamily="18" charset="0"/>
              </a:rPr>
              <a:t> 'Ochota změnit vlastní život s ohledem k ekologii'.</a:t>
            </a:r>
          </a:p>
          <a:p>
            <a:r>
              <a:rPr lang="cs-CZ" sz="1000" dirty="0">
                <a:latin typeface="Calibri" panose="020F0502020204030204" pitchFamily="34" charset="0"/>
                <a:ea typeface="Calibri" panose="020F0502020204030204" pitchFamily="34" charset="0"/>
                <a:cs typeface="Times New Roman" panose="02020603050405020304" pitchFamily="18" charset="0"/>
              </a:rPr>
              <a:t>val </a:t>
            </a:r>
            <a:r>
              <a:rPr lang="cs-CZ" sz="1000" dirty="0" err="1">
                <a:latin typeface="Calibri" panose="020F0502020204030204" pitchFamily="34" charset="0"/>
                <a:ea typeface="Calibri" panose="020F0502020204030204" pitchFamily="34" charset="0"/>
                <a:cs typeface="Times New Roman" panose="02020603050405020304" pitchFamily="18" charset="0"/>
              </a:rPr>
              <a:t>lab</a:t>
            </a:r>
            <a:r>
              <a:rPr lang="cs-CZ" sz="1000" dirty="0">
                <a:latin typeface="Calibri" panose="020F0502020204030204" pitchFamily="34" charset="0"/>
                <a:ea typeface="Calibri" panose="020F0502020204030204" pitchFamily="34" charset="0"/>
                <a:cs typeface="Times New Roman" panose="02020603050405020304" pitchFamily="18" charset="0"/>
              </a:rPr>
              <a:t> </a:t>
            </a:r>
            <a:r>
              <a:rPr lang="cs-CZ" sz="1000" dirty="0" err="1">
                <a:latin typeface="Calibri" panose="020F0502020204030204" pitchFamily="34" charset="0"/>
                <a:ea typeface="Calibri" panose="020F0502020204030204" pitchFamily="34" charset="0"/>
                <a:cs typeface="Times New Roman" panose="02020603050405020304" pitchFamily="18" charset="0"/>
              </a:rPr>
              <a:t>segX</a:t>
            </a:r>
            <a:r>
              <a:rPr lang="cs-CZ" sz="1000" dirty="0">
                <a:latin typeface="Calibri" panose="020F0502020204030204" pitchFamily="34" charset="0"/>
                <a:ea typeface="Calibri" panose="020F0502020204030204" pitchFamily="34" charset="0"/>
                <a:cs typeface="Times New Roman" panose="02020603050405020304" pitchFamily="18" charset="0"/>
              </a:rPr>
              <a:t> </a:t>
            </a:r>
          </a:p>
          <a:p>
            <a:r>
              <a:rPr lang="cs-CZ" sz="1000" dirty="0">
                <a:latin typeface="Calibri" panose="020F0502020204030204" pitchFamily="34" charset="0"/>
                <a:ea typeface="Calibri" panose="020F0502020204030204" pitchFamily="34" charset="0"/>
                <a:cs typeface="Times New Roman" panose="02020603050405020304" pitchFamily="18" charset="0"/>
              </a:rPr>
              <a:t> 1 'nízká'</a:t>
            </a:r>
          </a:p>
          <a:p>
            <a:r>
              <a:rPr lang="cs-CZ" sz="1000" dirty="0">
                <a:latin typeface="Calibri" panose="020F0502020204030204" pitchFamily="34" charset="0"/>
                <a:ea typeface="Calibri" panose="020F0502020204030204" pitchFamily="34" charset="0"/>
                <a:cs typeface="Times New Roman" panose="02020603050405020304" pitchFamily="18" charset="0"/>
              </a:rPr>
              <a:t> 2 'střední'</a:t>
            </a:r>
          </a:p>
          <a:p>
            <a:r>
              <a:rPr lang="cs-CZ" sz="1000" dirty="0">
                <a:latin typeface="Calibri" panose="020F0502020204030204" pitchFamily="34" charset="0"/>
                <a:ea typeface="Calibri" panose="020F0502020204030204" pitchFamily="34" charset="0"/>
                <a:cs typeface="Times New Roman" panose="02020603050405020304" pitchFamily="18" charset="0"/>
              </a:rPr>
              <a:t> 3 'vysoká'</a:t>
            </a:r>
          </a:p>
          <a:p>
            <a:endParaRPr lang="cs-CZ" dirty="0"/>
          </a:p>
        </p:txBody>
      </p:sp>
    </p:spTree>
    <p:extLst>
      <p:ext uri="{BB962C8B-B14F-4D97-AF65-F5344CB8AC3E}">
        <p14:creationId xmlns:p14="http://schemas.microsoft.com/office/powerpoint/2010/main" val="39561113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text 1"/>
          <p:cNvSpPr>
            <a:spLocks noGrp="1"/>
          </p:cNvSpPr>
          <p:nvPr>
            <p:ph type="body" sz="quarter" idx="10"/>
          </p:nvPr>
        </p:nvSpPr>
        <p:spPr bwMode="auto">
          <a:noFill/>
          <a:ln>
            <a:miter lim="800000"/>
            <a:headEnd/>
            <a:tailEnd/>
          </a:ln>
        </p:spPr>
        <p:txBody>
          <a:bodyPr vert="horz" wrap="square" lIns="91440" tIns="45720" rIns="91440" bIns="45720" numCol="1" anchor="b" anchorCtr="0" compatLnSpc="1">
            <a:prstTxWarp prst="textNoShape">
              <a:avLst/>
            </a:prstTxWarp>
          </a:bodyPr>
          <a:lstStyle/>
          <a:p>
            <a:pPr eaLnBrk="1" hangingPunct="1"/>
            <a:r>
              <a:rPr lang="cs-CZ"/>
              <a:t>Připravila společnost ppm factum research</a:t>
            </a:r>
          </a:p>
        </p:txBody>
      </p:sp>
      <p:sp>
        <p:nvSpPr>
          <p:cNvPr id="6" name="Zástupný symbol pro text 5"/>
          <p:cNvSpPr>
            <a:spLocks noGrp="1"/>
          </p:cNvSpPr>
          <p:nvPr>
            <p:ph type="body" sz="quarter" idx="11"/>
          </p:nvPr>
        </p:nvSpPr>
        <p:spPr/>
        <p:txBody>
          <a:bodyPr/>
          <a:lstStyle/>
          <a:p>
            <a:pPr fontAlgn="auto">
              <a:spcBef>
                <a:spcPts val="0"/>
              </a:spcBef>
              <a:spcAft>
                <a:spcPts val="0"/>
              </a:spcAft>
              <a:defRPr/>
            </a:pPr>
            <a:r>
              <a:rPr lang="cs-CZ" b="1" dirty="0"/>
              <a:t>Mgr. Vojtěch Hündl</a:t>
            </a:r>
            <a:endParaRPr lang="cs-CZ" dirty="0"/>
          </a:p>
          <a:p>
            <a:pPr fontAlgn="auto">
              <a:spcBef>
                <a:spcPts val="1200"/>
              </a:spcBef>
              <a:spcAft>
                <a:spcPts val="0"/>
              </a:spcAft>
              <a:defRPr/>
            </a:pPr>
            <a:r>
              <a:rPr lang="cs-CZ" b="1" dirty="0" err="1"/>
              <a:t>ppm</a:t>
            </a:r>
            <a:r>
              <a:rPr lang="cs-CZ" b="1" dirty="0"/>
              <a:t> </a:t>
            </a:r>
            <a:r>
              <a:rPr lang="cs-CZ" b="1" dirty="0" err="1"/>
              <a:t>factum</a:t>
            </a:r>
            <a:r>
              <a:rPr lang="cs-CZ" b="1" dirty="0"/>
              <a:t> </a:t>
            </a:r>
            <a:r>
              <a:rPr lang="cs-CZ" b="1" dirty="0" err="1"/>
              <a:t>research</a:t>
            </a:r>
            <a:r>
              <a:rPr lang="cs-CZ" b="1" dirty="0"/>
              <a:t> s.r.o.</a:t>
            </a:r>
          </a:p>
          <a:p>
            <a:pPr fontAlgn="auto">
              <a:spcAft>
                <a:spcPts val="0"/>
              </a:spcAft>
              <a:defRPr/>
            </a:pPr>
            <a:r>
              <a:rPr lang="cs-CZ" dirty="0"/>
              <a:t>Office Park Nové Butovice / A</a:t>
            </a:r>
          </a:p>
          <a:p>
            <a:pPr fontAlgn="auto">
              <a:spcAft>
                <a:spcPts val="0"/>
              </a:spcAft>
              <a:defRPr/>
            </a:pPr>
            <a:r>
              <a:rPr lang="cs-CZ" dirty="0"/>
              <a:t>Bucharova 1281/2, 158 00  </a:t>
            </a:r>
            <a:r>
              <a:rPr lang="cs-CZ" dirty="0" err="1"/>
              <a:t>Praha13</a:t>
            </a:r>
            <a:endParaRPr lang="cs-CZ" dirty="0"/>
          </a:p>
          <a:p>
            <a:pPr fontAlgn="auto">
              <a:spcBef>
                <a:spcPts val="1200"/>
              </a:spcBef>
              <a:spcAft>
                <a:spcPts val="0"/>
              </a:spcAft>
              <a:defRPr/>
            </a:pPr>
            <a:r>
              <a:rPr lang="cs-CZ" dirty="0"/>
              <a:t>Mobil: +420 731 403 626</a:t>
            </a:r>
          </a:p>
          <a:p>
            <a:pPr fontAlgn="auto">
              <a:spcBef>
                <a:spcPts val="0"/>
              </a:spcBef>
              <a:spcAft>
                <a:spcPts val="0"/>
              </a:spcAft>
              <a:defRPr/>
            </a:pPr>
            <a:r>
              <a:rPr lang="cs-CZ" dirty="0"/>
              <a:t>Tel.: +420 233 111 004</a:t>
            </a:r>
          </a:p>
          <a:p>
            <a:pPr fontAlgn="auto">
              <a:spcBef>
                <a:spcPts val="200"/>
              </a:spcBef>
              <a:spcAft>
                <a:spcPts val="0"/>
              </a:spcAft>
              <a:defRPr/>
            </a:pPr>
            <a:r>
              <a:rPr lang="cs-CZ" dirty="0"/>
              <a:t>Fax: +420 233 111 002</a:t>
            </a:r>
          </a:p>
          <a:p>
            <a:pPr fontAlgn="auto">
              <a:spcBef>
                <a:spcPts val="0"/>
              </a:spcBef>
              <a:spcAft>
                <a:spcPts val="0"/>
              </a:spcAft>
              <a:defRPr/>
            </a:pPr>
            <a:r>
              <a:rPr lang="cs-CZ" dirty="0"/>
              <a:t>e-mail: </a:t>
            </a:r>
            <a:r>
              <a:rPr lang="cs-CZ" u="sng" dirty="0" err="1"/>
              <a:t>hundl@ppmfactum.cz</a:t>
            </a:r>
            <a:endParaRPr lang="cs-CZ" u="sng" dirty="0"/>
          </a:p>
          <a:p>
            <a:pPr fontAlgn="auto">
              <a:spcBef>
                <a:spcPts val="200"/>
              </a:spcBef>
              <a:spcAft>
                <a:spcPts val="0"/>
              </a:spcAft>
              <a:defRPr/>
            </a:pPr>
            <a:r>
              <a:rPr lang="cs-CZ" u="sng" dirty="0" err="1"/>
              <a:t>www.factum.cz</a:t>
            </a:r>
            <a:endParaRPr lang="cs-CZ" u="sng" dirty="0"/>
          </a:p>
          <a:p>
            <a:pPr fontAlgn="auto">
              <a:spcBef>
                <a:spcPts val="200"/>
              </a:spcBef>
              <a:spcAft>
                <a:spcPts val="0"/>
              </a:spcAft>
              <a:defRPr/>
            </a:pPr>
            <a:endParaRPr lang="cs-CZ" dirty="0">
              <a:cs typeface="Times New Roman" charset="0"/>
            </a:endParaRPr>
          </a:p>
          <a:p>
            <a:pPr fontAlgn="auto">
              <a:spcBef>
                <a:spcPts val="0"/>
              </a:spcBef>
              <a:spcAft>
                <a:spcPts val="0"/>
              </a:spcAft>
              <a:defRPr/>
            </a:pPr>
            <a:endParaRPr lang="cs-CZ" sz="1000" dirty="0">
              <a:cs typeface="Times New Roman" charset="0"/>
            </a:endParaRPr>
          </a:p>
          <a:p>
            <a:pPr fontAlgn="auto">
              <a:spcBef>
                <a:spcPts val="0"/>
              </a:spcBef>
              <a:spcAft>
                <a:spcPts val="0"/>
              </a:spcAft>
              <a:defRPr/>
            </a:pPr>
            <a:endParaRPr lang="cs-CZ" sz="1000" dirty="0">
              <a:cs typeface="Times New Roman" charset="0"/>
            </a:endParaRPr>
          </a:p>
          <a:p>
            <a:pPr fontAlgn="auto">
              <a:spcBef>
                <a:spcPts val="0"/>
              </a:spcBef>
              <a:spcAft>
                <a:spcPts val="0"/>
              </a:spcAft>
              <a:defRPr/>
            </a:pPr>
            <a:endParaRPr lang="cs-CZ" sz="800" dirty="0">
              <a:cs typeface="Times New Roman" charset="0"/>
            </a:endParaRPr>
          </a:p>
          <a:p>
            <a:pPr fontAlgn="auto">
              <a:spcBef>
                <a:spcPts val="0"/>
              </a:spcBef>
              <a:spcAft>
                <a:spcPts val="0"/>
              </a:spcAft>
              <a:defRPr/>
            </a:pPr>
            <a:r>
              <a:rPr lang="cs-CZ" sz="1000" dirty="0">
                <a:cs typeface="Times New Roman" charset="0"/>
              </a:rPr>
              <a:t>Firma je zapsána v obchodním rejstříku u Městského soudu v Praze, oddíl C, vložka 13338,</a:t>
            </a:r>
          </a:p>
          <a:p>
            <a:pPr fontAlgn="auto">
              <a:spcBef>
                <a:spcPts val="200"/>
              </a:spcBef>
              <a:spcAft>
                <a:spcPts val="0"/>
              </a:spcAft>
              <a:defRPr/>
            </a:pPr>
            <a:r>
              <a:rPr lang="cs-CZ" sz="1000" dirty="0">
                <a:cs typeface="Times New Roman" charset="0"/>
              </a:rPr>
              <a:t>datum zápisu: 6. </a:t>
            </a:r>
            <a:r>
              <a:rPr lang="cs-CZ" sz="1000" dirty="0"/>
              <a:t>ř</a:t>
            </a:r>
            <a:r>
              <a:rPr lang="cs-CZ" sz="1000" dirty="0">
                <a:cs typeface="Times New Roman" charset="0"/>
              </a:rPr>
              <a:t>íjna </a:t>
            </a:r>
            <a:r>
              <a:rPr lang="cs-CZ" sz="1000" dirty="0" err="1">
                <a:cs typeface="Times New Roman" charset="0"/>
              </a:rPr>
              <a:t>1992.</a:t>
            </a:r>
            <a:r>
              <a:rPr lang="cs-CZ" sz="1000" dirty="0" err="1"/>
              <a:t>IČO</a:t>
            </a:r>
            <a:r>
              <a:rPr lang="cs-CZ" sz="1000" dirty="0"/>
              <a:t> 47121793, DIČ </a:t>
            </a:r>
            <a:r>
              <a:rPr lang="cs-CZ" sz="1000" dirty="0" err="1"/>
              <a:t>CZ47121793</a:t>
            </a:r>
            <a:endParaRPr lang="cs-CZ" sz="1000" dirty="0"/>
          </a:p>
          <a:p>
            <a:endParaRPr lang="cs-CZ" dirty="0"/>
          </a:p>
        </p:txBody>
      </p:sp>
      <p:sp>
        <p:nvSpPr>
          <p:cNvPr id="5" name="Zástupný symbol pro text 2"/>
          <p:cNvSpPr txBox="1">
            <a:spLocks/>
          </p:cNvSpPr>
          <p:nvPr/>
        </p:nvSpPr>
        <p:spPr>
          <a:xfrm>
            <a:off x="1631951" y="3717628"/>
            <a:ext cx="8856663" cy="3140373"/>
          </a:xfrm>
          <a:prstGeom prst="rect">
            <a:avLst/>
          </a:prstGeom>
        </p:spPr>
        <p:txBody>
          <a:bodyPr/>
          <a:lstStyle/>
          <a:p>
            <a:pPr marL="342900" indent="-342900" fontAlgn="auto">
              <a:spcBef>
                <a:spcPts val="1800"/>
              </a:spcBef>
              <a:spcAft>
                <a:spcPts val="0"/>
              </a:spcAft>
              <a:defRPr/>
            </a:pPr>
            <a:endParaRPr lang="cs-CZ" sz="1000">
              <a:solidFill>
                <a:schemeClr val="tx1">
                  <a:lumMod val="65000"/>
                  <a:lumOff val="35000"/>
                </a:schemeClr>
              </a:solidFill>
              <a:latin typeface="+mn-lt"/>
              <a:cs typeface="+mn-cs"/>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NABÍDKA_KOMPILÁT_2016_01_26">
  <a:themeElements>
    <a:clrScheme name="ppm factum">
      <a:dk1>
        <a:srgbClr val="595959"/>
      </a:dk1>
      <a:lt1>
        <a:srgbClr val="FFFFFF"/>
      </a:lt1>
      <a:dk2>
        <a:srgbClr val="333333"/>
      </a:dk2>
      <a:lt2>
        <a:srgbClr val="EAEAEA"/>
      </a:lt2>
      <a:accent1>
        <a:srgbClr val="5BB531"/>
      </a:accent1>
      <a:accent2>
        <a:srgbClr val="FFDC00"/>
      </a:accent2>
      <a:accent3>
        <a:srgbClr val="E9693C"/>
      </a:accent3>
      <a:accent4>
        <a:srgbClr val="B82928"/>
      </a:accent4>
      <a:accent5>
        <a:srgbClr val="623A3D"/>
      </a:accent5>
      <a:accent6>
        <a:srgbClr val="8B4A66"/>
      </a:accent6>
      <a:hlink>
        <a:srgbClr val="0000F3"/>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NABÍDKA_KOMPILÁT_2016_01_26</Template>
  <TotalTime>26398</TotalTime>
  <Words>10022</Words>
  <Application>Microsoft Office PowerPoint</Application>
  <PresentationFormat>Širokoúhlá obrazovka</PresentationFormat>
  <Paragraphs>1217</Paragraphs>
  <Slides>90</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90</vt:i4>
      </vt:variant>
    </vt:vector>
  </HeadingPairs>
  <TitlesOfParts>
    <vt:vector size="95" baseType="lpstr">
      <vt:lpstr>Arial</vt:lpstr>
      <vt:lpstr>Calibri</vt:lpstr>
      <vt:lpstr>Times New Roman</vt:lpstr>
      <vt:lpstr>Wingdings</vt:lpstr>
      <vt:lpstr>NABÍDKA_KOMPILÁT_2016_01_26</vt:lpstr>
      <vt:lpstr>Prezentace aplikace PowerPoint</vt:lpstr>
      <vt:lpstr>Prezentace aplikace PowerPoint</vt:lpstr>
      <vt:lpstr>Východiska a metodika</vt:lpstr>
      <vt:lpstr>Reprezentativita souboru</vt:lpstr>
      <vt:lpstr>Struktura vzorku dle MČ</vt:lpstr>
      <vt:lpstr>Prezentace aplikace PowerPoint</vt:lpstr>
      <vt:lpstr>Analýzy - vysvětlivky</vt:lpstr>
      <vt:lpstr>Analýzy - vysvětlivky</vt:lpstr>
      <vt:lpstr>Analýzy - vysvětlivky</vt:lpstr>
      <vt:lpstr>Prezentace aplikace PowerPoint</vt:lpstr>
      <vt:lpstr>KVALITA  A DOSTUPNOST BYDLENÍ</vt:lpstr>
      <vt:lpstr>VYBAVENOST LOKALITY BYDLIŠTĚ, KOMUNITNÍ ŽIVOT, ANGAŽOVANOST, PRÁCE A VOLNÝ ČAS</vt:lpstr>
      <vt:lpstr>VEŘEJNÁ PROSTRANSTVÍ</vt:lpstr>
      <vt:lpstr>DOPRAVA</vt:lpstr>
      <vt:lpstr>VNÍMÁNÍ KLIMATICKÉ ZMĚNY A EKOLOGICKÁ ANGAŽOVANOST</vt:lpstr>
      <vt:lpstr>Prezentace aplikace PowerPoint</vt:lpstr>
      <vt:lpstr>Prezentace aplikace PowerPoint</vt:lpstr>
      <vt:lpstr>Spokojenost s bydlením</vt:lpstr>
      <vt:lpstr>Spokojenost s bydlením</vt:lpstr>
      <vt:lpstr>Spokojenost s bydlením</vt:lpstr>
      <vt:lpstr>Bytová politika v Praze</vt:lpstr>
      <vt:lpstr>Dostupnost bydlení v Praze</vt:lpstr>
      <vt:lpstr>Spokojenost s kvalitou života v Praze</vt:lpstr>
      <vt:lpstr>Spokojenost s kvalitou života v Praze</vt:lpstr>
      <vt:lpstr>Spokojenost s kvalitou života v Praze</vt:lpstr>
      <vt:lpstr>Spokojenost s kvalitou života v Praze</vt:lpstr>
      <vt:lpstr>Spokojenost s kvalitou života v Praze</vt:lpstr>
      <vt:lpstr>Prezentace aplikace PowerPoint</vt:lpstr>
      <vt:lpstr>Spokojenost s vybavením v lokalitě bydliště</vt:lpstr>
      <vt:lpstr>Spokojenost s kapacitami v lokalitě bydliště</vt:lpstr>
      <vt:lpstr>Spokojenost s vybavením v lokalitě bydliště</vt:lpstr>
      <vt:lpstr>Spokojenost s dostupností v lokalitě bydliště</vt:lpstr>
      <vt:lpstr>Prezentace aplikace PowerPoint</vt:lpstr>
      <vt:lpstr>Komunitní život</vt:lpstr>
      <vt:lpstr>Návštěvnost komunitních akcí</vt:lpstr>
      <vt:lpstr>Návštěvnost komunitních akcí</vt:lpstr>
      <vt:lpstr>Prezentace aplikace PowerPoint</vt:lpstr>
      <vt:lpstr>Ideální bydliště - místo</vt:lpstr>
      <vt:lpstr>Ideální bydliště - lokalita</vt:lpstr>
      <vt:lpstr>Ideální bydliště - lokalita</vt:lpstr>
      <vt:lpstr>Ideální bydliště - lokalita</vt:lpstr>
      <vt:lpstr>Doba života v Praze</vt:lpstr>
      <vt:lpstr>Změna bydliště – zkušenost a motivace</vt:lpstr>
      <vt:lpstr>Změna bydliště – zkušenost a motivace</vt:lpstr>
      <vt:lpstr>Změna bydliště – budoucí vývoj</vt:lpstr>
      <vt:lpstr>Prezentace aplikace PowerPoint</vt:lpstr>
      <vt:lpstr>Zájem  o volnočasové aktivity</vt:lpstr>
      <vt:lpstr>Zájem  o volnočasové aktivity</vt:lpstr>
      <vt:lpstr>Zájem  o volnočasové aktivity</vt:lpstr>
      <vt:lpstr>Lokalita volnočasových aktivit</vt:lpstr>
      <vt:lpstr>Prezentace aplikace PowerPoint</vt:lpstr>
      <vt:lpstr>Veřejná prostranství – návštěvnost</vt:lpstr>
      <vt:lpstr>Veřejná prostranství – PARKY</vt:lpstr>
      <vt:lpstr>Veřejná prostranství – PARKY</vt:lpstr>
      <vt:lpstr>Veřejná prostranství – PARKY</vt:lpstr>
      <vt:lpstr>Veřejná prostranství – PARKY</vt:lpstr>
      <vt:lpstr>Veřejná prostranství – NÁMĚSTÍ A ULICE</vt:lpstr>
      <vt:lpstr>Veřejná prostranství – NÁMĚSTÍ A ULICE</vt:lpstr>
      <vt:lpstr>Atraktivita veřejných prostranství</vt:lpstr>
      <vt:lpstr>Atraktivita veřejných prostranství – využití prostoru</vt:lpstr>
      <vt:lpstr>Atraktivita veřejných prostranství</vt:lpstr>
      <vt:lpstr>Prezentace aplikace PowerPoint</vt:lpstr>
      <vt:lpstr>Občanská angažovanost</vt:lpstr>
      <vt:lpstr>Spokojenost s fungováním veřejné správy</vt:lpstr>
      <vt:lpstr>Spokojenost s fungováním veřejné správy</vt:lpstr>
      <vt:lpstr>Občanská angažovanost</vt:lpstr>
      <vt:lpstr>Občanská angažovanost</vt:lpstr>
      <vt:lpstr>Občanská angažovanost</vt:lpstr>
      <vt:lpstr>Prezentace aplikace PowerPoint</vt:lpstr>
      <vt:lpstr>Aktuální zaměstnání</vt:lpstr>
      <vt:lpstr>Spokojenost se současným zaměstnáním</vt:lpstr>
      <vt:lpstr>Preferovaná forma zaměstnání</vt:lpstr>
      <vt:lpstr>Preferovaná forma zaměstnání – typ úvazku</vt:lpstr>
      <vt:lpstr>Ochota změny bydliště v souvislosti s nalezením vhodné pracovní příležitosti</vt:lpstr>
      <vt:lpstr>Prezentace aplikace PowerPoint</vt:lpstr>
      <vt:lpstr>Užívání automobilu</vt:lpstr>
      <vt:lpstr>Frekvence dopravy</vt:lpstr>
      <vt:lpstr>Preferovaný způsob dopravy</vt:lpstr>
      <vt:lpstr>Spokojenost s dopravními možnostmi v Praze</vt:lpstr>
      <vt:lpstr>Problémy v dopravě - AUTOMOBILY</vt:lpstr>
      <vt:lpstr>Problémy v dopravě - MHD</vt:lpstr>
      <vt:lpstr>Problémy v dopravě – CYKLISTIKA</vt:lpstr>
      <vt:lpstr>Problémy v dopravě – PĚŠÍ DOPRAVA</vt:lpstr>
      <vt:lpstr>Nákup elektrického automobilu</vt:lpstr>
      <vt:lpstr>Prezentace aplikace PowerPoint</vt:lpstr>
      <vt:lpstr>Motivace ke změnám v životě v souvislosti se změnou klimatu</vt:lpstr>
      <vt:lpstr>Motivace ke změnám v životě v souvislosti se změnou klimatu</vt:lpstr>
      <vt:lpstr>Motivace ke změnám v životě v souvislosti se změnou klimatu</vt:lpstr>
      <vt:lpstr>Praha a ekologie</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Spravce</dc:creator>
  <cp:lastModifiedBy>Hündl Vojtěch</cp:lastModifiedBy>
  <cp:revision>1058</cp:revision>
  <dcterms:created xsi:type="dcterms:W3CDTF">2016-02-16T10:39:30Z</dcterms:created>
  <dcterms:modified xsi:type="dcterms:W3CDTF">2022-11-22T09:33:33Z</dcterms:modified>
</cp:coreProperties>
</file>