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08"/>
  </p:notesMasterIdLst>
  <p:handoutMasterIdLst>
    <p:handoutMasterId r:id="rId109"/>
  </p:handoutMasterIdLst>
  <p:sldIdLst>
    <p:sldId id="751" r:id="rId2"/>
    <p:sldId id="761" r:id="rId3"/>
    <p:sldId id="1055" r:id="rId4"/>
    <p:sldId id="1056" r:id="rId5"/>
    <p:sldId id="1057" r:id="rId6"/>
    <p:sldId id="1064" r:id="rId7"/>
    <p:sldId id="1058" r:id="rId8"/>
    <p:sldId id="1059" r:id="rId9"/>
    <p:sldId id="1060" r:id="rId10"/>
    <p:sldId id="1061" r:id="rId11"/>
    <p:sldId id="1062" r:id="rId12"/>
    <p:sldId id="1063" r:id="rId13"/>
    <p:sldId id="1066" r:id="rId14"/>
    <p:sldId id="1148" r:id="rId15"/>
    <p:sldId id="1149" r:id="rId16"/>
    <p:sldId id="1150" r:id="rId17"/>
    <p:sldId id="1151" r:id="rId18"/>
    <p:sldId id="1152" r:id="rId19"/>
    <p:sldId id="1153" r:id="rId20"/>
    <p:sldId id="764" r:id="rId21"/>
    <p:sldId id="1073" r:id="rId22"/>
    <p:sldId id="1074" r:id="rId23"/>
    <p:sldId id="1075" r:id="rId24"/>
    <p:sldId id="1076" r:id="rId25"/>
    <p:sldId id="1077" r:id="rId26"/>
    <p:sldId id="1078" r:id="rId27"/>
    <p:sldId id="1079" r:id="rId28"/>
    <p:sldId id="1080" r:id="rId29"/>
    <p:sldId id="1081" r:id="rId30"/>
    <p:sldId id="1082" r:id="rId31"/>
    <p:sldId id="1083" r:id="rId32"/>
    <p:sldId id="1084" r:id="rId33"/>
    <p:sldId id="1085" r:id="rId34"/>
    <p:sldId id="1086" r:id="rId35"/>
    <p:sldId id="1087" r:id="rId36"/>
    <p:sldId id="1144" r:id="rId37"/>
    <p:sldId id="1089" r:id="rId38"/>
    <p:sldId id="1090" r:id="rId39"/>
    <p:sldId id="1091" r:id="rId40"/>
    <p:sldId id="1092" r:id="rId41"/>
    <p:sldId id="1093" r:id="rId42"/>
    <p:sldId id="1094" r:id="rId43"/>
    <p:sldId id="1095" r:id="rId44"/>
    <p:sldId id="1096" r:id="rId45"/>
    <p:sldId id="1097" r:id="rId46"/>
    <p:sldId id="1098" r:id="rId47"/>
    <p:sldId id="1099" r:id="rId48"/>
    <p:sldId id="1100" r:id="rId49"/>
    <p:sldId id="1101" r:id="rId50"/>
    <p:sldId id="1145" r:id="rId51"/>
    <p:sldId id="1103" r:id="rId52"/>
    <p:sldId id="1104" r:id="rId53"/>
    <p:sldId id="1105" r:id="rId54"/>
    <p:sldId id="1106" r:id="rId55"/>
    <p:sldId id="1107" r:id="rId56"/>
    <p:sldId id="1108" r:id="rId57"/>
    <p:sldId id="1109" r:id="rId58"/>
    <p:sldId id="1110" r:id="rId59"/>
    <p:sldId id="1111" r:id="rId60"/>
    <p:sldId id="1112" r:id="rId61"/>
    <p:sldId id="1113" r:id="rId62"/>
    <p:sldId id="1114" r:id="rId63"/>
    <p:sldId id="1115" r:id="rId64"/>
    <p:sldId id="1116" r:id="rId65"/>
    <p:sldId id="1117" r:id="rId66"/>
    <p:sldId id="1147" r:id="rId67"/>
    <p:sldId id="1118" r:id="rId68"/>
    <p:sldId id="1119" r:id="rId69"/>
    <p:sldId id="1120" r:id="rId70"/>
    <p:sldId id="1121" r:id="rId71"/>
    <p:sldId id="1122" r:id="rId72"/>
    <p:sldId id="1123" r:id="rId73"/>
    <p:sldId id="1124" r:id="rId74"/>
    <p:sldId id="1125" r:id="rId75"/>
    <p:sldId id="1126" r:id="rId76"/>
    <p:sldId id="1127" r:id="rId77"/>
    <p:sldId id="1128" r:id="rId78"/>
    <p:sldId id="1129" r:id="rId79"/>
    <p:sldId id="1130" r:id="rId80"/>
    <p:sldId id="1131" r:id="rId81"/>
    <p:sldId id="1132" r:id="rId82"/>
    <p:sldId id="1133" r:id="rId83"/>
    <p:sldId id="1134" r:id="rId84"/>
    <p:sldId id="1135" r:id="rId85"/>
    <p:sldId id="1136" r:id="rId86"/>
    <p:sldId id="1137" r:id="rId87"/>
    <p:sldId id="1138" r:id="rId88"/>
    <p:sldId id="1139" r:id="rId89"/>
    <p:sldId id="1140" r:id="rId90"/>
    <p:sldId id="1141" r:id="rId91"/>
    <p:sldId id="1142" r:id="rId92"/>
    <p:sldId id="1143" r:id="rId93"/>
    <p:sldId id="797" r:id="rId94"/>
    <p:sldId id="974" r:id="rId95"/>
    <p:sldId id="893" r:id="rId96"/>
    <p:sldId id="969" r:id="rId97"/>
    <p:sldId id="970" r:id="rId98"/>
    <p:sldId id="971" r:id="rId99"/>
    <p:sldId id="972" r:id="rId100"/>
    <p:sldId id="973" r:id="rId101"/>
    <p:sldId id="975" r:id="rId102"/>
    <p:sldId id="976" r:id="rId103"/>
    <p:sldId id="977" r:id="rId104"/>
    <p:sldId id="978" r:id="rId105"/>
    <p:sldId id="979" r:id="rId106"/>
    <p:sldId id="760" r:id="rId107"/>
  </p:sldIdLst>
  <p:sldSz cx="9144000" cy="6858000" type="screen4x3"/>
  <p:notesSz cx="68580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odlipska" initials="p" lastIdx="18" clrIdx="0"/>
  <p:cmAuthor id="1" name="Mirka Ottová" initials="MO" lastIdx="1" clrIdx="1"/>
  <p:cmAuthor id="2" name="DRyskova" initials="D" lastIdx="5" clrIdx="2"/>
  <p:cmAuthor id="3" name="dohnalova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DD4"/>
    <a:srgbClr val="5AB432"/>
    <a:srgbClr val="000000"/>
    <a:srgbClr val="D2E5CD"/>
    <a:srgbClr val="E4844E"/>
    <a:srgbClr val="D53F3F"/>
    <a:srgbClr val="88D565"/>
    <a:srgbClr val="60DA89"/>
    <a:srgbClr val="21FF85"/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5952" autoAdjust="0"/>
  </p:normalViewPr>
  <p:slideViewPr>
    <p:cSldViewPr>
      <p:cViewPr varScale="1">
        <p:scale>
          <a:sx n="110" d="100"/>
          <a:sy n="110" d="100"/>
        </p:scale>
        <p:origin x="17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4" y="-114"/>
      </p:cViewPr>
      <p:guideLst>
        <p:guide orient="horz" pos="3125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93" cy="496732"/>
          </a:xfrm>
          <a:prstGeom prst="rect">
            <a:avLst/>
          </a:prstGeom>
        </p:spPr>
        <p:txBody>
          <a:bodyPr vert="horz" lIns="92982" tIns="46491" rIns="92982" bIns="4649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6732"/>
          </a:xfrm>
          <a:prstGeom prst="rect">
            <a:avLst/>
          </a:prstGeom>
        </p:spPr>
        <p:txBody>
          <a:bodyPr vert="horz" lIns="92982" tIns="46491" rIns="92982" bIns="46491" rtlCol="0"/>
          <a:lstStyle>
            <a:lvl1pPr algn="r">
              <a:defRPr sz="1200"/>
            </a:lvl1pPr>
          </a:lstStyle>
          <a:p>
            <a:fld id="{57D24BA8-18F5-4BDE-8F11-B8039600C71A}" type="datetimeFigureOut">
              <a:rPr lang="cs-CZ" smtClean="0"/>
              <a:pPr/>
              <a:t>03.01.2022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309"/>
            <a:ext cx="2972393" cy="496732"/>
          </a:xfrm>
          <a:prstGeom prst="rect">
            <a:avLst/>
          </a:prstGeom>
        </p:spPr>
        <p:txBody>
          <a:bodyPr vert="horz" lIns="92982" tIns="46491" rIns="92982" bIns="4649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991" y="9428309"/>
            <a:ext cx="2972392" cy="496732"/>
          </a:xfrm>
          <a:prstGeom prst="rect">
            <a:avLst/>
          </a:prstGeom>
        </p:spPr>
        <p:txBody>
          <a:bodyPr vert="horz" lIns="92982" tIns="46491" rIns="92982" bIns="46491" rtlCol="0" anchor="b"/>
          <a:lstStyle>
            <a:lvl1pPr algn="r">
              <a:defRPr sz="1200"/>
            </a:lvl1pPr>
          </a:lstStyle>
          <a:p>
            <a:fld id="{6E478B5C-B551-40CC-816C-AB860082892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32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6332"/>
          </a:xfrm>
          <a:prstGeom prst="rect">
            <a:avLst/>
          </a:prstGeom>
        </p:spPr>
        <p:txBody>
          <a:bodyPr vert="horz" lIns="92183" tIns="46091" rIns="92183" bIns="4609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1" cy="496332"/>
          </a:xfrm>
          <a:prstGeom prst="rect">
            <a:avLst/>
          </a:prstGeom>
        </p:spPr>
        <p:txBody>
          <a:bodyPr vert="horz" lIns="92183" tIns="46091" rIns="92183" bIns="46091" rtlCol="0"/>
          <a:lstStyle>
            <a:lvl1pPr algn="r">
              <a:defRPr sz="1200"/>
            </a:lvl1pPr>
          </a:lstStyle>
          <a:p>
            <a:fld id="{D4E0FD27-06ED-4E5B-A9C3-2FA64C46007C}" type="datetimeFigureOut">
              <a:rPr lang="cs-CZ" smtClean="0"/>
              <a:pPr/>
              <a:t>03.01.2022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746125"/>
            <a:ext cx="4957762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3" tIns="46091" rIns="92183" bIns="4609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2183" tIns="46091" rIns="92183" bIns="46091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1" cy="496332"/>
          </a:xfrm>
          <a:prstGeom prst="rect">
            <a:avLst/>
          </a:prstGeom>
        </p:spPr>
        <p:txBody>
          <a:bodyPr vert="horz" lIns="92183" tIns="46091" rIns="92183" bIns="4609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1" cy="496332"/>
          </a:xfrm>
          <a:prstGeom prst="rect">
            <a:avLst/>
          </a:prstGeom>
        </p:spPr>
        <p:txBody>
          <a:bodyPr vert="horz" lIns="92183" tIns="46091" rIns="92183" bIns="46091" rtlCol="0" anchor="b"/>
          <a:lstStyle>
            <a:lvl1pPr algn="r">
              <a:defRPr sz="1200"/>
            </a:lvl1pPr>
          </a:lstStyle>
          <a:p>
            <a:fld id="{A27FF8C5-5B07-4798-9E60-817C358A3C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4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3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 cstate="email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logo klienta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 userDrawn="1"/>
        </p:nvSpPr>
        <p:spPr>
          <a:xfrm>
            <a:off x="162094" y="6534832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Following standards of</a:t>
            </a: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	    		</a:t>
            </a: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Obdélník 12"/>
          <p:cNvSpPr/>
          <p:nvPr userDrawn="1"/>
        </p:nvSpPr>
        <p:spPr>
          <a:xfrm>
            <a:off x="7093463" y="6533811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 factum research s.r.o.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9767" y="6530077"/>
            <a:ext cx="556049" cy="2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6585200"/>
            <a:ext cx="573390" cy="1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pic>
        <p:nvPicPr>
          <p:cNvPr id="4" name="Obrázek 3" descr="Nový obrázek (36).jpg"/>
          <p:cNvPicPr>
            <a:picLocks noChangeAspect="1"/>
          </p:cNvPicPr>
          <p:nvPr userDrawn="1"/>
        </p:nvPicPr>
        <p:blipFill>
          <a:blip r:embed="rId2" cstate="email">
            <a:lum bright="34000" contrast="5000"/>
          </a:blip>
          <a:stretch>
            <a:fillRect/>
          </a:stretch>
        </p:blipFill>
        <p:spPr>
          <a:xfrm>
            <a:off x="5701608" y="2254352"/>
            <a:ext cx="2974848" cy="2974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03" y="5085184"/>
            <a:ext cx="5226670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cxnSp>
        <p:nvCxnSpPr>
          <p:cNvPr id="15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rgbClr val="5BB5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295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49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444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2844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644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ový obrázek (27).jpg"/>
          <p:cNvPicPr>
            <a:picLocks noChangeAspect="1"/>
          </p:cNvPicPr>
          <p:nvPr userDrawn="1"/>
        </p:nvPicPr>
        <p:blipFill>
          <a:blip r:embed="rId2" cstate="email">
            <a:lum bright="40000" contrast="-50000"/>
          </a:blip>
          <a:stretch>
            <a:fillRect/>
          </a:stretch>
        </p:blipFill>
        <p:spPr>
          <a:xfrm>
            <a:off x="225393" y="789179"/>
            <a:ext cx="8110778" cy="489498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224136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24" name="Obdélník 23"/>
          <p:cNvSpPr/>
          <p:nvPr userDrawn="1"/>
        </p:nvSpPr>
        <p:spPr>
          <a:xfrm>
            <a:off x="7093463" y="6533811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 factum research s.r.o.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162094" y="6534832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Following standards of</a:t>
            </a: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	    		</a:t>
            </a: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9767" y="6530077"/>
            <a:ext cx="556049" cy="2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6585200"/>
            <a:ext cx="573390" cy="1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084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6"/>
          </p:nvPr>
        </p:nvSpPr>
        <p:spPr>
          <a:xfrm>
            <a:off x="3132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3132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Nový obrázek (26).jpg"/>
          <p:cNvPicPr>
            <a:picLocks noChangeAspect="1"/>
          </p:cNvPicPr>
          <p:nvPr userDrawn="1"/>
        </p:nvPicPr>
        <p:blipFill>
          <a:blip r:embed="rId2" cstate="email">
            <a:lum bright="40000" contrast="-50000"/>
          </a:blip>
          <a:stretch>
            <a:fillRect/>
          </a:stretch>
        </p:blipFill>
        <p:spPr>
          <a:xfrm>
            <a:off x="225392" y="816344"/>
            <a:ext cx="8667087" cy="563699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87220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22" name="Obdélník 21"/>
          <p:cNvSpPr/>
          <p:nvPr userDrawn="1"/>
        </p:nvSpPr>
        <p:spPr>
          <a:xfrm>
            <a:off x="7093463" y="6533811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 factum research s.r.o.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162094" y="6534832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Following standards of</a:t>
            </a: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	    		</a:t>
            </a: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9767" y="6530077"/>
            <a:ext cx="556049" cy="2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6585200"/>
            <a:ext cx="573390" cy="1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Nový obrázek (25).jpg"/>
          <p:cNvPicPr>
            <a:picLocks noChangeAspect="1"/>
          </p:cNvPicPr>
          <p:nvPr userDrawn="1"/>
        </p:nvPicPr>
        <p:blipFill>
          <a:blip r:embed="rId2" cstate="email">
            <a:lum bright="40000" contrast="-50000"/>
          </a:blip>
          <a:stretch>
            <a:fillRect/>
          </a:stretch>
        </p:blipFill>
        <p:spPr>
          <a:xfrm>
            <a:off x="214348" y="732259"/>
            <a:ext cx="8678132" cy="4127198"/>
          </a:xfrm>
          <a:prstGeom prst="rect">
            <a:avLst/>
          </a:prstGeom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7093463" y="6533811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 factum research s.r.o.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162094" y="6534832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Following standards of</a:t>
            </a: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	    		</a:t>
            </a: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9767" y="6530077"/>
            <a:ext cx="556049" cy="2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6585200"/>
            <a:ext cx="573390" cy="1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a 41"/>
          <p:cNvSpPr/>
          <p:nvPr userDrawn="1"/>
        </p:nvSpPr>
        <p:spPr>
          <a:xfrm>
            <a:off x="3293599" y="3429000"/>
            <a:ext cx="2016224" cy="2016224"/>
          </a:xfrm>
          <a:prstGeom prst="ellipse">
            <a:avLst/>
          </a:prstGeom>
          <a:solidFill>
            <a:srgbClr val="FFCC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 userDrawn="1"/>
        </p:nvSpPr>
        <p:spPr>
          <a:xfrm>
            <a:off x="4788024" y="2420888"/>
            <a:ext cx="1872208" cy="1872208"/>
          </a:xfrm>
          <a:prstGeom prst="ellipse">
            <a:avLst/>
          </a:prstGeom>
          <a:solidFill>
            <a:srgbClr val="99CC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 userDrawn="1"/>
        </p:nvSpPr>
        <p:spPr>
          <a:xfrm>
            <a:off x="6398327" y="2852936"/>
            <a:ext cx="2736304" cy="2736304"/>
          </a:xfrm>
          <a:prstGeom prst="ellipse">
            <a:avLst/>
          </a:prstGeom>
          <a:solidFill>
            <a:srgbClr val="33CC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Picture 22" descr="http://www.earlybird.com/img/icon-people-white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5256" y="3539865"/>
            <a:ext cx="1362447" cy="1362447"/>
          </a:xfrm>
          <a:prstGeom prst="rect">
            <a:avLst/>
          </a:prstGeom>
          <a:noFill/>
        </p:spPr>
      </p:pic>
      <p:sp>
        <p:nvSpPr>
          <p:cNvPr id="14" name="Elipsa 13"/>
          <p:cNvSpPr/>
          <p:nvPr userDrawn="1"/>
        </p:nvSpPr>
        <p:spPr>
          <a:xfrm>
            <a:off x="5813879" y="4293096"/>
            <a:ext cx="864096" cy="864096"/>
          </a:xfrm>
          <a:prstGeom prst="ellipse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 userDrawn="1"/>
        </p:nvSpPr>
        <p:spPr>
          <a:xfrm>
            <a:off x="989343" y="3933056"/>
            <a:ext cx="1656184" cy="165618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 userDrawn="1"/>
        </p:nvSpPr>
        <p:spPr>
          <a:xfrm flipV="1">
            <a:off x="251520" y="2420888"/>
            <a:ext cx="1152128" cy="1152128"/>
          </a:xfrm>
          <a:prstGeom prst="ellipse">
            <a:avLst/>
          </a:prstGeom>
          <a:solidFill>
            <a:schemeClr val="tx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 userDrawn="1"/>
        </p:nvSpPr>
        <p:spPr>
          <a:xfrm>
            <a:off x="1691680" y="1196752"/>
            <a:ext cx="864096" cy="864096"/>
          </a:xfrm>
          <a:prstGeom prst="ellipse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 userDrawn="1"/>
        </p:nvSpPr>
        <p:spPr>
          <a:xfrm>
            <a:off x="8190143" y="2060848"/>
            <a:ext cx="504056" cy="504056"/>
          </a:xfrm>
          <a:prstGeom prst="ellipse">
            <a:avLst/>
          </a:prstGeom>
          <a:solidFill>
            <a:srgbClr val="6666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 userDrawn="1"/>
        </p:nvSpPr>
        <p:spPr>
          <a:xfrm>
            <a:off x="7254039" y="980728"/>
            <a:ext cx="864096" cy="864096"/>
          </a:xfrm>
          <a:prstGeom prst="ellipse">
            <a:avLst/>
          </a:prstGeom>
          <a:solidFill>
            <a:srgbClr val="0099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 userDrawn="1"/>
        </p:nvSpPr>
        <p:spPr>
          <a:xfrm>
            <a:off x="413279" y="4437112"/>
            <a:ext cx="288032" cy="288032"/>
          </a:xfrm>
          <a:prstGeom prst="ellipse">
            <a:avLst/>
          </a:prstGeom>
          <a:solidFill>
            <a:srgbClr val="FF33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 userDrawn="1"/>
        </p:nvSpPr>
        <p:spPr>
          <a:xfrm>
            <a:off x="899592" y="1700808"/>
            <a:ext cx="360040" cy="360040"/>
          </a:xfrm>
          <a:prstGeom prst="ellipse">
            <a:avLst/>
          </a:prstGeom>
          <a:solidFill>
            <a:srgbClr val="FF00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 userDrawn="1"/>
        </p:nvSpPr>
        <p:spPr>
          <a:xfrm>
            <a:off x="2195736" y="404664"/>
            <a:ext cx="432048" cy="432048"/>
          </a:xfrm>
          <a:prstGeom prst="ellipse">
            <a:avLst/>
          </a:prstGeom>
          <a:solidFill>
            <a:srgbClr val="FF33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 userDrawn="1"/>
        </p:nvSpPr>
        <p:spPr>
          <a:xfrm>
            <a:off x="6948264" y="1700808"/>
            <a:ext cx="216023" cy="216024"/>
          </a:xfrm>
          <a:prstGeom prst="ellipse">
            <a:avLst/>
          </a:prstGeom>
          <a:solidFill>
            <a:srgbClr val="17888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 userDrawn="1"/>
        </p:nvSpPr>
        <p:spPr>
          <a:xfrm flipV="1">
            <a:off x="4860032" y="260648"/>
            <a:ext cx="1512168" cy="1512168"/>
          </a:xfrm>
          <a:prstGeom prst="ellipse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 userDrawn="1"/>
        </p:nvSpPr>
        <p:spPr>
          <a:xfrm flipV="1">
            <a:off x="2771800" y="44624"/>
            <a:ext cx="648072" cy="648072"/>
          </a:xfrm>
          <a:prstGeom prst="ellipse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 userDrawn="1"/>
        </p:nvSpPr>
        <p:spPr>
          <a:xfrm>
            <a:off x="2673990" y="4731517"/>
            <a:ext cx="144016" cy="144016"/>
          </a:xfrm>
          <a:prstGeom prst="ellipse">
            <a:avLst/>
          </a:prstGeom>
          <a:solidFill>
            <a:srgbClr val="FF33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Picture 10" descr="http://www.collisionreportapp.com/clock-512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708920"/>
            <a:ext cx="576064" cy="576064"/>
          </a:xfrm>
          <a:prstGeom prst="rect">
            <a:avLst/>
          </a:prstGeom>
          <a:noFill/>
        </p:spPr>
      </p:pic>
      <p:pic>
        <p:nvPicPr>
          <p:cNvPr id="33" name="Picture 12" descr="http://www.kaldiscoffeebar.com/img/icon_map_white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5706" y="1430778"/>
            <a:ext cx="396044" cy="396044"/>
          </a:xfrm>
          <a:prstGeom prst="rect">
            <a:avLst/>
          </a:prstGeom>
          <a:noFill/>
        </p:spPr>
      </p:pic>
      <p:pic>
        <p:nvPicPr>
          <p:cNvPr id="34" name="Picture 14" descr="http://cdn1.crystalcommerce.com/themes/clients/categoryonegames/assets/img/ui/icon-cart.png"/>
          <p:cNvPicPr>
            <a:picLocks noChangeAspect="1" noChangeArrowheads="1"/>
          </p:cNvPicPr>
          <p:nvPr userDrawn="1"/>
        </p:nvPicPr>
        <p:blipFill>
          <a:blip r:embed="rId5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3851467" y="4030440"/>
            <a:ext cx="900488" cy="813345"/>
          </a:xfrm>
          <a:prstGeom prst="rect">
            <a:avLst/>
          </a:prstGeom>
          <a:noFill/>
        </p:spPr>
      </p:pic>
      <p:pic>
        <p:nvPicPr>
          <p:cNvPr id="36" name="Picture 18" descr="http://static.iconsplace.com/icons/preview/white/combo-256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03748" y="512676"/>
            <a:ext cx="216024" cy="216024"/>
          </a:xfrm>
          <a:prstGeom prst="rect">
            <a:avLst/>
          </a:prstGeom>
          <a:noFill/>
        </p:spPr>
      </p:pic>
      <p:pic>
        <p:nvPicPr>
          <p:cNvPr id="39" name="Picture 26" descr="http://www.iconsplace.com/download/white-idea-256.pn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84068" y="2816932"/>
            <a:ext cx="1080120" cy="1080120"/>
          </a:xfrm>
          <a:prstGeom prst="rect">
            <a:avLst/>
          </a:prstGeom>
          <a:noFill/>
        </p:spPr>
      </p:pic>
      <p:pic>
        <p:nvPicPr>
          <p:cNvPr id="40" name="Picture 28" descr="http://www.takehitch.com/img/leaf_white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70063" y="1176230"/>
            <a:ext cx="432048" cy="473093"/>
          </a:xfrm>
          <a:prstGeom prst="rect">
            <a:avLst/>
          </a:prstGeom>
          <a:noFill/>
        </p:spPr>
      </p:pic>
      <p:sp>
        <p:nvSpPr>
          <p:cNvPr id="45" name="Obdélník 44"/>
          <p:cNvSpPr/>
          <p:nvPr userDrawn="1"/>
        </p:nvSpPr>
        <p:spPr>
          <a:xfrm rot="16200000">
            <a:off x="3694720" y="-3694720"/>
            <a:ext cx="251520" cy="764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02" name="Picture 2" descr="http://www.clker.com/cliparts/P/9/S/4/E/Y/white-phone-receiver-hi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89110" y="1798019"/>
            <a:ext cx="181004" cy="165619"/>
          </a:xfrm>
          <a:prstGeom prst="rect">
            <a:avLst/>
          </a:prstGeom>
          <a:noFill/>
        </p:spPr>
      </p:pic>
      <p:sp>
        <p:nvSpPr>
          <p:cNvPr id="43" name="Obdélník 42"/>
          <p:cNvSpPr/>
          <p:nvPr userDrawn="1"/>
        </p:nvSpPr>
        <p:spPr>
          <a:xfrm>
            <a:off x="0" y="4941168"/>
            <a:ext cx="889248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04" name="Picture 4" descr="http://images.hemmings.com/redesign/search-icon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0693" y="4484526"/>
            <a:ext cx="193204" cy="193204"/>
          </a:xfrm>
          <a:prstGeom prst="rect">
            <a:avLst/>
          </a:prstGeom>
          <a:noFill/>
        </p:spPr>
      </p:pic>
      <p:pic>
        <p:nvPicPr>
          <p:cNvPr id="51206" name="Picture 6" descr="http://www.iconsplace.com/download/white-moneybox-256.pn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28084" y="728700"/>
            <a:ext cx="576064" cy="576064"/>
          </a:xfrm>
          <a:prstGeom prst="rect">
            <a:avLst/>
          </a:prstGeom>
          <a:noFill/>
        </p:spPr>
      </p:pic>
      <p:pic>
        <p:nvPicPr>
          <p:cNvPr id="51210" name="Picture 10" descr="http://uploads.webflow.com/531b94c1b221dcc24e000c76/5328e4296f63cd592700018f_globe-icon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303091" y="2173796"/>
            <a:ext cx="278160" cy="278160"/>
          </a:xfrm>
          <a:prstGeom prst="rect">
            <a:avLst/>
          </a:prstGeom>
          <a:noFill/>
        </p:spPr>
      </p:pic>
      <p:sp>
        <p:nvSpPr>
          <p:cNvPr id="44" name="Obdélník 43"/>
          <p:cNvSpPr/>
          <p:nvPr userDrawn="1"/>
        </p:nvSpPr>
        <p:spPr>
          <a:xfrm>
            <a:off x="8892480" y="836712"/>
            <a:ext cx="251520" cy="602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logo klienta</a:t>
            </a:r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Titul dokumentu</a:t>
            </a:r>
          </a:p>
        </p:txBody>
      </p:sp>
      <p:sp>
        <p:nvSpPr>
          <p:cNvPr id="50" name="Obdélník 49"/>
          <p:cNvSpPr/>
          <p:nvPr userDrawn="1"/>
        </p:nvSpPr>
        <p:spPr>
          <a:xfrm>
            <a:off x="7093463" y="6533811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 factum research s.r.o.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1" name="Obdélník 50"/>
          <p:cNvSpPr/>
          <p:nvPr userDrawn="1"/>
        </p:nvSpPr>
        <p:spPr>
          <a:xfrm>
            <a:off x="162094" y="6534832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Following standards of</a:t>
            </a: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	    		</a:t>
            </a: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2" name="Picture 10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359767" y="6530077"/>
            <a:ext cx="556049" cy="2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619672" y="6585200"/>
            <a:ext cx="573390" cy="1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logo klienta</a:t>
            </a:r>
          </a:p>
        </p:txBody>
      </p:sp>
      <p:pic>
        <p:nvPicPr>
          <p:cNvPr id="17" name="Obrázek 16" descr="Nový obrázek (21)a.jpg"/>
          <p:cNvPicPr>
            <a:picLocks noChangeAspect="1"/>
          </p:cNvPicPr>
          <p:nvPr userDrawn="1"/>
        </p:nvPicPr>
        <p:blipFill>
          <a:blip r:embed="rId2" cstate="email">
            <a:lum bright="40000" contrast="-50000"/>
          </a:blip>
          <a:stretch>
            <a:fillRect/>
          </a:stretch>
        </p:blipFill>
        <p:spPr>
          <a:xfrm>
            <a:off x="205638" y="853338"/>
            <a:ext cx="8686841" cy="4032327"/>
          </a:xfrm>
          <a:prstGeom prst="rect">
            <a:avLst/>
          </a:prstGeom>
        </p:spPr>
      </p:pic>
      <p:sp>
        <p:nvSpPr>
          <p:cNvPr id="21" name="Obdélník 20"/>
          <p:cNvSpPr/>
          <p:nvPr userDrawn="1"/>
        </p:nvSpPr>
        <p:spPr>
          <a:xfrm>
            <a:off x="7093463" y="6533811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 factum research s.r.o.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162094" y="6534832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Following standards of</a:t>
            </a:r>
            <a:r>
              <a:rPr lang="cs-CZ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	    		</a:t>
            </a:r>
            <a:r>
              <a:rPr lang="en-US" sz="1100" i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</a:t>
            </a:r>
            <a:endParaRPr lang="en-US" sz="1100" i="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9767" y="6530077"/>
            <a:ext cx="556049" cy="2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6585200"/>
            <a:ext cx="573390" cy="1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kern="120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652120" y="2276872"/>
            <a:ext cx="3115394" cy="309634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/>
              <a:t>obrázek</a:t>
            </a:r>
          </a:p>
        </p:txBody>
      </p:sp>
      <p:sp>
        <p:nvSpPr>
          <p:cNvPr id="6" name="Zástupný symbol pro text 22"/>
          <p:cNvSpPr>
            <a:spLocks noGrp="1"/>
          </p:cNvSpPr>
          <p:nvPr userDrawn="1">
            <p:ph type="body" sz="quarter" idx="11"/>
          </p:nvPr>
        </p:nvSpPr>
        <p:spPr>
          <a:xfrm>
            <a:off x="5086061" y="1591180"/>
            <a:ext cx="4320000" cy="4320000"/>
          </a:xfrm>
          <a:prstGeom prst="donut">
            <a:avLst>
              <a:gd name="adj" fmla="val 17941"/>
            </a:avLst>
          </a:prstGeom>
          <a:gradFill flip="none" rotWithShape="1">
            <a:gsLst>
              <a:gs pos="0">
                <a:srgbClr val="5BB531"/>
              </a:gs>
              <a:gs pos="45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ous\Desktop\ppm-factum_logo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812360" y="116632"/>
            <a:ext cx="1224136" cy="6043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03" r:id="rId2"/>
    <p:sldLayoutId id="2147483937" r:id="rId3"/>
    <p:sldLayoutId id="2147483938" r:id="rId4"/>
    <p:sldLayoutId id="2147483922" r:id="rId5"/>
    <p:sldLayoutId id="2147483802" r:id="rId6"/>
    <p:sldLayoutId id="2147483943" r:id="rId7"/>
    <p:sldLayoutId id="2147483944" r:id="rId8"/>
    <p:sldLayoutId id="2147483960" r:id="rId9"/>
    <p:sldLayoutId id="2147483947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z/url?sa=i&amp;rct=j&amp;q=&amp;esrc=s&amp;source=images&amp;cd=&amp;cad=rja&amp;uact=8&amp;ved=2ahUKEwiSj7Wtx_HbAhVN6aQKHbuODj0QjRx6BAgBEAU&amp;url=http://www.iprpraha.cz/clanek/380/logo-ke-stazeni&amp;psig=AOvVaw3ZG8oCEVKPdC38_w6_N1pZ&amp;ust=15301103347223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sources/docgener/studies/pdf/urban/survey2013_en.pdf" TargetMode="External"/><Relationship Id="rId2" Type="http://schemas.openxmlformats.org/officeDocument/2006/relationships/hyperlink" Target="https://www.moravskatrebova.cz/filemanager/files/199062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251519" y="5877273"/>
            <a:ext cx="8712967" cy="28803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Institut plánování a rozvoje hl. m. Prahy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51520" y="6165305"/>
            <a:ext cx="8712966" cy="288031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14. </a:t>
            </a:r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cs-CZ" dirty="0">
                <a:solidFill>
                  <a:schemeClr val="tx2"/>
                </a:solidFill>
              </a:rPr>
              <a:t>2. 2020</a:t>
            </a:r>
          </a:p>
          <a:p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691680" y="5085184"/>
            <a:ext cx="7272807" cy="792088"/>
          </a:xfrm>
        </p:spPr>
        <p:txBody>
          <a:bodyPr/>
          <a:lstStyle/>
          <a:p>
            <a:r>
              <a:rPr lang="cs-CZ" sz="2000" dirty="0">
                <a:solidFill>
                  <a:srgbClr val="5AB432"/>
                </a:solidFill>
              </a:rPr>
              <a:t>Spokojenost obyvatel hl. m. Prahy</a:t>
            </a:r>
            <a:endParaRPr lang="cs-CZ" sz="1800" dirty="0">
              <a:solidFill>
                <a:srgbClr val="5AB432"/>
              </a:solidFill>
            </a:endParaRPr>
          </a:p>
        </p:txBody>
      </p:sp>
      <p:pic>
        <p:nvPicPr>
          <p:cNvPr id="5" name="Picture 2" descr="Výsledek obrázku pro ipr praha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67607"/>
            <a:ext cx="1957333" cy="7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Analýzy - vysvětlivky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8140700" y="6659388"/>
            <a:ext cx="966788" cy="153988"/>
          </a:xfrm>
        </p:spPr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0000" y="980728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postojů k veřejnému prostoru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67744" y="1530102"/>
            <a:ext cx="6839744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TWOSTEP CLUSTER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/CATEGORICAL VARIABLES= 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H5_2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H5_3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H5_4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H5_5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H5_6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H5_7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H5_8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H5_9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H5_10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H5_11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H5_12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H5_13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H5_14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H5_15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H5_16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H5_17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H5_18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H5_19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H5_20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/DISTANCE LIKELIHOOD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NUMCLUSTERS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FIXED=4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HANDLENOISE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MEMALLOCATE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64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/CRITERIA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INITHRESHOLD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MXBRANCH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MXLEVEL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VIEWMODEL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DISPLAY=YES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/SAVE VARIABLE=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segH5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84428" y="1235100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9512" y="3492047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občanské angažovanosti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395584" y="3815417"/>
            <a:ext cx="6763836" cy="15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I1count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I1_A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I1_B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I1_E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(1,2).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recode 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I4_A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I4_B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I4_C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I4_D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I4_E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I5_A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I5_B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I5_C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I5_D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(6=3)(else=copy) INTO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rI4_A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rI4_B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rI4_C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rI4_D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rI4_E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rI5_A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rI5_B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rI5_C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rI5_D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=MEAN(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rI4_A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rI5_D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I1count,3,4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&lt;3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I1count,3,4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&gt;3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I1count,0,1,2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&lt;3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I1count,0,1,2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&gt;3 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=4.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=5.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55948" y="3735527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I1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I4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I5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I6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62" y="1516766"/>
            <a:ext cx="2145482" cy="14801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55" y="3961606"/>
            <a:ext cx="2150457" cy="14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81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75" y="953343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53342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15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44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83" y="1052737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7865" y="1052737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77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103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38" y="1196752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7865" y="1271419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275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21" y="1124744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24743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34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300050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21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/>
              <a:t>Připravila společnost ppm factum research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/>
              <a:t>Mgr. </a:t>
            </a:r>
            <a:r>
              <a:rPr lang="cs-CZ" b="1" dirty="0"/>
              <a:t>Vojtěch Hündl</a:t>
            </a:r>
            <a:endParaRPr lang="cs-CZ" sz="1200" dirty="0"/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b="1" dirty="0" err="1"/>
              <a:t>ppm</a:t>
            </a:r>
            <a:r>
              <a:rPr lang="cs-CZ" sz="1200" b="1" dirty="0"/>
              <a:t> </a:t>
            </a:r>
            <a:r>
              <a:rPr lang="cs-CZ" sz="1200" b="1" dirty="0" err="1"/>
              <a:t>factum</a:t>
            </a:r>
            <a:r>
              <a:rPr lang="cs-CZ" sz="1200" b="1" dirty="0"/>
              <a:t> </a:t>
            </a:r>
            <a:r>
              <a:rPr lang="cs-CZ" sz="1200" b="1" dirty="0" err="1"/>
              <a:t>research</a:t>
            </a:r>
            <a:r>
              <a:rPr lang="cs-CZ" sz="1200" b="1" dirty="0"/>
              <a:t> s.r.o.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/>
              <a:t>Office Park Nové Butovice / 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/>
              <a:t>Bucharova 1281/2, 158 00  </a:t>
            </a:r>
            <a:r>
              <a:rPr lang="cs-CZ" sz="1200" dirty="0" err="1"/>
              <a:t>Praha13</a:t>
            </a:r>
            <a:endParaRPr lang="cs-CZ" sz="1200" dirty="0"/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dirty="0"/>
              <a:t>Mobil: +420 731 403 626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/>
              <a:t>Tel.: +420 233 111 004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dirty="0"/>
              <a:t>Fax: +420 233 111 002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/>
              <a:t>e-mail: </a:t>
            </a:r>
            <a:r>
              <a:rPr lang="cs-CZ" u="sng" dirty="0" err="1"/>
              <a:t>hundl</a:t>
            </a:r>
            <a:r>
              <a:rPr lang="cs-CZ" sz="1200" u="sng" dirty="0" err="1"/>
              <a:t>@ppmfactum.cz</a:t>
            </a:r>
            <a:endParaRPr lang="cs-CZ" sz="1200" u="sng" dirty="0"/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u="sng" dirty="0" err="1"/>
              <a:t>www.factum.cz</a:t>
            </a:r>
            <a:endParaRPr lang="cs-CZ" sz="1200" u="sng" dirty="0"/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endParaRPr lang="cs-CZ" sz="1200" dirty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>
                <a:cs typeface="Times New Roman" charset="0"/>
              </a:rPr>
              <a:t>Firma je zapsána v obchodním rejstříku u Městského soudu v Praze, oddíl C, vložka 13338,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000" dirty="0">
                <a:cs typeface="Times New Roman" charset="0"/>
              </a:rPr>
              <a:t>datum zápisu: 6. </a:t>
            </a:r>
            <a:r>
              <a:rPr lang="cs-CZ" sz="1000" dirty="0"/>
              <a:t>ř</a:t>
            </a:r>
            <a:r>
              <a:rPr lang="cs-CZ" sz="1000" dirty="0">
                <a:cs typeface="Times New Roman" charset="0"/>
              </a:rPr>
              <a:t>íjna </a:t>
            </a:r>
            <a:r>
              <a:rPr lang="cs-CZ" sz="1000" dirty="0" err="1">
                <a:cs typeface="Times New Roman" charset="0"/>
              </a:rPr>
              <a:t>1992.</a:t>
            </a:r>
            <a:r>
              <a:rPr lang="cs-CZ" sz="1000" dirty="0" err="1"/>
              <a:t>IČO</a:t>
            </a:r>
            <a:r>
              <a:rPr lang="cs-CZ" sz="1000" dirty="0"/>
              <a:t> 47121793, DIČ </a:t>
            </a:r>
            <a:r>
              <a:rPr lang="cs-CZ" sz="1000" dirty="0" err="1"/>
              <a:t>CZ47121793</a:t>
            </a:r>
            <a:endParaRPr lang="cs-CZ" sz="1000" dirty="0"/>
          </a:p>
          <a:p>
            <a:endParaRPr lang="cs-CZ" sz="1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107950" y="3717627"/>
            <a:ext cx="8856663" cy="31403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Analýzy - vysvětlivky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0000" y="974427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využívané dopravy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67744" y="1523801"/>
            <a:ext cx="6839744" cy="173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l3_a,1,2,3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l3_b,1,2,3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auto=1.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l3_c,1,2,3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l3_d,1,2,3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l3_e,1,2,3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=1.</a:t>
            </a: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l3_f,1,2,3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pesky=1.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auto=1 and sys(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sys(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and sys(auto) and sys(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MHD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and auto=1 and sys(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AUTO+MHD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and auto=1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AUTO+MHD+KOLO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sys(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OSTATNÍ KOMBINACE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84428" y="1228799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9512" y="3485746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ochoty změnit ekologické chování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395584" y="3809116"/>
            <a:ext cx="6763836" cy="140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X4_1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X4_16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thru 15).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recode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thru 3=1)(4 thru 7=2)(8 thru hi=3) into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segX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segX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Ochota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změnit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ohledem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segX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nízká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třední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5948" y="3729226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35" y="1545360"/>
            <a:ext cx="2208409" cy="1523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399" y="3999190"/>
            <a:ext cx="2200353" cy="15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Jak číst čísla ve zprávě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5" y="973105"/>
            <a:ext cx="4217174" cy="31825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" y="4437112"/>
            <a:ext cx="4217175" cy="225028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6894" y="1412776"/>
            <a:ext cx="1808802" cy="2160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419872" y="1412776"/>
            <a:ext cx="824197" cy="2160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80001" y="1745528"/>
            <a:ext cx="2015736" cy="22595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348843" y="1745528"/>
            <a:ext cx="1791109" cy="21875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135481" y="5013176"/>
            <a:ext cx="2108588" cy="17281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4599402" y="1478670"/>
            <a:ext cx="1808802" cy="359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</a:rPr>
              <a:t>Znění otázky / otázek analyzovaných na </a:t>
            </a:r>
            <a:r>
              <a:rPr lang="cs-CZ" sz="1000" b="1" dirty="0" err="1">
                <a:solidFill>
                  <a:schemeClr val="tx2"/>
                </a:solidFill>
              </a:rPr>
              <a:t>slidu</a:t>
            </a:r>
            <a:endParaRPr lang="cs-CZ" sz="1000" b="1" dirty="0">
              <a:solidFill>
                <a:schemeClr val="tx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164288" y="1412776"/>
            <a:ext cx="180880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</a:rPr>
              <a:t>Velikost vzorku – tedy kolik osob na otázku odpovídá a uvedení hodnot, ve kterém jsou výsledky zobrazeny </a:t>
            </a:r>
            <a:r>
              <a:rPr lang="cs-CZ" sz="1000" b="1" i="1" dirty="0">
                <a:solidFill>
                  <a:schemeClr val="tx2"/>
                </a:solidFill>
              </a:rPr>
              <a:t>(%, průměry</a:t>
            </a:r>
            <a:r>
              <a:rPr lang="cs-CZ" sz="1000" b="1" dirty="0">
                <a:solidFill>
                  <a:schemeClr val="tx2"/>
                </a:solidFill>
              </a:rPr>
              <a:t>…)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521136" y="2984433"/>
            <a:ext cx="1512168" cy="876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</a:rPr>
              <a:t>Grafické vyjádření výsledků – nejčastěji v %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408204" y="2539330"/>
            <a:ext cx="1512168" cy="876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</a:rPr>
              <a:t>Textové vysvětlení, nejčastěji včetně komentářů k druhému stupni třídění. </a:t>
            </a:r>
          </a:p>
        </p:txBody>
      </p:sp>
      <p:cxnSp>
        <p:nvCxnSpPr>
          <p:cNvPr id="27" name="Pravoúhlá spojnice 26"/>
          <p:cNvCxnSpPr>
            <a:stCxn id="10" idx="3"/>
            <a:endCxn id="22" idx="1"/>
          </p:cNvCxnSpPr>
          <p:nvPr/>
        </p:nvCxnSpPr>
        <p:spPr>
          <a:xfrm>
            <a:off x="1835696" y="1520788"/>
            <a:ext cx="2763706" cy="13776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>
            <a:off x="4219412" y="1409310"/>
            <a:ext cx="2920219" cy="252028"/>
          </a:xfrm>
          <a:prstGeom prst="bentConnector3">
            <a:avLst>
              <a:gd name="adj1" fmla="val 80996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>
            <a:stCxn id="18" idx="3"/>
            <a:endCxn id="24" idx="1"/>
          </p:cNvCxnSpPr>
          <p:nvPr/>
        </p:nvCxnSpPr>
        <p:spPr>
          <a:xfrm>
            <a:off x="2195737" y="2875296"/>
            <a:ext cx="2325399" cy="547432"/>
          </a:xfrm>
          <a:prstGeom prst="bentConnector3">
            <a:avLst>
              <a:gd name="adj1" fmla="val 89719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nice 39"/>
          <p:cNvCxnSpPr/>
          <p:nvPr/>
        </p:nvCxnSpPr>
        <p:spPr>
          <a:xfrm>
            <a:off x="4139952" y="2694496"/>
            <a:ext cx="2268252" cy="6407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4599401" y="4691385"/>
            <a:ext cx="4077055" cy="876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2"/>
                </a:solidFill>
              </a:rPr>
              <a:t>Vyjádření druhého stupně třídění – tedy výsledky z předchozího </a:t>
            </a:r>
            <a:r>
              <a:rPr lang="cs-CZ" sz="1000" b="1" dirty="0" err="1">
                <a:solidFill>
                  <a:schemeClr val="tx2"/>
                </a:solidFill>
              </a:rPr>
              <a:t>slidu</a:t>
            </a:r>
            <a:r>
              <a:rPr lang="cs-CZ" sz="1000" b="1" dirty="0">
                <a:solidFill>
                  <a:schemeClr val="tx2"/>
                </a:solidFill>
              </a:rPr>
              <a:t> tříděné sociodemografickými ukazateli (</a:t>
            </a:r>
            <a:r>
              <a:rPr lang="cs-CZ" sz="1000" b="1" i="1" dirty="0">
                <a:solidFill>
                  <a:schemeClr val="tx2"/>
                </a:solidFill>
              </a:rPr>
              <a:t>pohlaví, věk, vzdělání….)</a:t>
            </a:r>
          </a:p>
          <a:p>
            <a:pPr algn="ctr"/>
            <a:endParaRPr lang="cs-CZ" sz="1000" b="1" dirty="0">
              <a:solidFill>
                <a:schemeClr val="tx2"/>
              </a:solidFill>
            </a:endParaRPr>
          </a:p>
          <a:p>
            <a:pPr algn="ctr"/>
            <a:r>
              <a:rPr lang="cs-CZ" sz="1000" b="1" dirty="0">
                <a:solidFill>
                  <a:schemeClr val="tx2"/>
                </a:solidFill>
              </a:rPr>
              <a:t>Barevně jsou označeny statisticky významné korelace, vycházející z chí kvadrát korelačního testu (adjustovaná rezidua) na hl. významnosti 95 %. </a:t>
            </a:r>
          </a:p>
        </p:txBody>
      </p:sp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57150"/>
              </p:ext>
            </p:extLst>
          </p:nvPr>
        </p:nvGraphicFramePr>
        <p:xfrm>
          <a:off x="4644008" y="5668863"/>
          <a:ext cx="4011978" cy="352425"/>
        </p:xfrm>
        <a:graphic>
          <a:graphicData uri="http://schemas.openxmlformats.org/drawingml/2006/table">
            <a:tbl>
              <a:tblPr/>
              <a:tblGrid>
                <a:gridCol w="62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Statisticky</a:t>
                      </a:r>
                      <a:r>
                        <a:rPr lang="cs-CZ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významně horší než průměr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2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Statisticky</a:t>
                      </a:r>
                      <a:r>
                        <a:rPr lang="cs-CZ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významně lepší než průměr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8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Hlavní zjištění</a:t>
            </a:r>
          </a:p>
        </p:txBody>
      </p:sp>
    </p:spTree>
    <p:extLst>
      <p:ext uri="{BB962C8B-B14F-4D97-AF65-F5344CB8AC3E}">
        <p14:creationId xmlns:p14="http://schemas.microsoft.com/office/powerpoint/2010/main" val="388944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Shrnutí – život v lokalitě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771800" y="1124744"/>
            <a:ext cx="6171564" cy="5256584"/>
          </a:xfrm>
        </p:spPr>
        <p:txBody>
          <a:bodyPr/>
          <a:lstStyle/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Spokojenost Pražanů s bydlením je celkově velice vysoká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, téměř polovina je spokojena s bydlením i okolím bydliště.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Pražané si nejvíce přejí, aby hlavní město realizovalo výstavbu obecních bytů 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přibližně třetina preferuje přestavbu nebytových prostor na byty a pronajímání bytů sociálně slabým.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Pražané jsou celkově spokojení s vybaveností okolí svého bydliště, a to jak s dostupností služeb, tak míst pro rekreaci.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 Jako klíčové přednosti bydlení v lokalitě můžeme označit nákupní možnosti a dobrou dostupnost parků a dětských hřišť. Do určité míry slabinou je  dostupnost sportovních zařízení.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Obyvatelé Prahy </a:t>
            </a: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jsou více spokojeni s životem v Praze než s tím, jaký život zde vedou 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. Nejmarkantnější rozdíly jsou pak u nejmladších osob, u lidí s nejnižšími příjmy a u těch, kteří zde obecně nejsou spokojeni s bydlením a chtěli by žít jinde, i když stále v Praze.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Zájem o komunitní akce a život má 49 % Pražanů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, nicméně obyvatelé nejsou moc ochotní podobné akce organizovat, pravděpodobně kvůli časové náročnosti podobných aktivit.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Komunitních akcí se celkově častěji účastní Pražané ve středním věku (30 – 49 let), lidé s vyšším vzděláním a s dobrou životní úrovní. 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>
                <a:defRPr/>
              </a:pPr>
              <a:t>14</a:t>
            </a:fld>
            <a:endParaRPr lang="cs-CZ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36" y="1124744"/>
            <a:ext cx="2088000" cy="15669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2853543"/>
            <a:ext cx="1835696" cy="179959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34" y="4999108"/>
            <a:ext cx="1742678" cy="13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- stěhování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051720" y="1332000"/>
            <a:ext cx="6912280" cy="5040000"/>
          </a:xfrm>
        </p:spPr>
        <p:txBody>
          <a:bodyPr/>
          <a:lstStyle/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Většina Pražanů považuje Prahu za ideální místo k bydlení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. Pokud by se obyvatelé přestěhovali do Středočeského kraje (alternativní nejčastěji jmenovanou oblíbenou lokalitou), tak většina z nich by i nadále pracovala či studovala v hlavním městě.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b="1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Ideálním typem zástavby pro ty, kteří by chtěli žít jinde, je samostatně stojící rodinný dům a okraj města.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Většina těch, co by se chtěli přestěhovat by se tedy jistě stěhovala mimo centrum. Naopak m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ladší lidé (18-29 let), zejména studenti, výrazně častěji preferují právě bydlení v centru nebo širším centru města. 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Obyvatelé Prahy se dělí přesně na polovinu mezi rodilé Pražáky a ty, kteří se do Prahy přistěhovali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. Čím vyšší příjmová kategorie, tím spíše se jedná o rodilého Pražana.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Téměř 60% obyvatel Prahy, kteří nejsou rodilými Pražany, se přistěhovalo z jiného než Středočeského kraje. Tři čtvrtiny Pražanů se stěhují pouze v rámci hlavního města. 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Osob, které se nestěhovaly a ani se stěhovat neplánují je v Praze 43 %. Jsou to zdaleka nejčastěji senioři a lidé ve vlastním bydlení.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61185"/>
            <a:ext cx="1903790" cy="1425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6" y="3212976"/>
            <a:ext cx="201129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7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veřejný prostor a občanská aktivita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339751" y="1196752"/>
            <a:ext cx="6624249" cy="5328592"/>
          </a:xfrm>
        </p:spPr>
        <p:txBody>
          <a:bodyPr/>
          <a:lstStyle/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Více než čtvrtina Pražanů je se současným stavem parků, ulic a náměstí zcela spokojená (nedeklaruje žádné překážky). 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Nespokojeni jsou Pražané nejvíce se znečištěním a chybějícím vybavením v parcích. Víc, jak čtvrtina Pražanů by trávila v parcích více času, kdyby měli dostatek volného času.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Největší nepříjemnou překážkou pro trávení volného času v ulicích a na náměstích jsou okolnosti spojené s přetížením dopravou, parkujícími automobily, ale také znečištění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Nejstarší Pražané preferují na veřejných prostranstvích spíše pasivní odpočinek s možností občerstvení a klid. Mladší generace tyto lokality vnímá jednak jako místo konání veřejných akcí a možností setkání s přáteli, ale na druhou stranu také jako prostor, kde si užijí přírodu a klid.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Ačkoliv se téměř tři čtvrtiny Pražanů zajímají o dění v městské části, kde bydlí a považují volby do zastupitelstev Prahy a MČ za důležité, pravidelně volit jde jen necelých 40% obyvatel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 Zvyšující  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zájem o účast ve volbách a dění v MČ, kde bydlí, začínají mít obyvatelé Prahy až s přibývajícím věkem.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Pražané jsou s fungováním samosprávy spokojeni středně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 Hodnoty spokojenosti nedosahují v žádném hodnoceném atributu na úrovni MČ, ani Magistrátu 50%.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Aktivní a spokojení Pražané jsou výrazně častěji lidé z rodin s dětmi a lepší životní úrovní. Jsou to nejčastější aktivní organizátoři i účastníci komunitního života. Téměř polovina Pražanů alespoň občas řeší (přímým rozhodnutím, veřejnými vystoupeními, dopisem, mailem, peticí) nějaké problémy v místě bydliště.</a:t>
            </a: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3742"/>
            <a:ext cx="2123728" cy="14651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6" y="3429000"/>
            <a:ext cx="2021345" cy="13945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128318"/>
            <a:ext cx="1939899" cy="13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0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práce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555776" y="1052736"/>
            <a:ext cx="6408224" cy="4838286"/>
          </a:xfrm>
        </p:spPr>
        <p:txBody>
          <a:bodyPr/>
          <a:lstStyle/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Typický je stále pro Pražany klasický 40 hodinový pracovní týden.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Tři čtvrtiny pracujících Pražanů je se svým současným zaměstnáním spokojeno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Nespokojeným se svou současnou prací, kteří by chtěli změnit práci, ale nedaří se jim to zejména z důvodu jejich nedostatečné kvalifikace a nedostatečného očekávaného finančního ohodnocení.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Samostatně podnikat by chtěla třetina obyvatel Prahy</a:t>
            </a:r>
            <a:r>
              <a:rPr lang="cs-CZ" dirty="0">
                <a:solidFill>
                  <a:srgbClr val="333333">
                    <a:lumMod val="50000"/>
                  </a:srgbClr>
                </a:solidFill>
                <a:latin typeface="Calibri"/>
                <a:cs typeface="Arial" pitchFamily="34" charset="0"/>
              </a:rPr>
              <a:t>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rgbClr val="333333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Nejčastěji by chtěli lidé dělit práci mezi čas strávený v místě zaměstnání (kanceláři)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a prací z domova.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Současné šetření ukazuje, že celkem 4 z 10 Pražanů by byli ochotni se za prací přestěhovat mimo Prahu.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Pražané do práce či školy zdaleka nechodí každý pracovní den. Svojí roli v tom hraje určitě i pandemie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COVID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-19, která jednak ovlivnila školní i pracovní docházku již od jara, ale současně také vrcholila v době sběru dat.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Polovina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Pražanů do práce necestuje každý všední den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(přesto že většina z nich má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40h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pracovní týden).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5" y="1052735"/>
            <a:ext cx="2022707" cy="16773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3068960"/>
            <a:ext cx="2230927" cy="11036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8" y="4509120"/>
            <a:ext cx="190566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3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doprava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131840" y="1052736"/>
            <a:ext cx="5832160" cy="5184576"/>
          </a:xfrm>
        </p:spPr>
        <p:txBody>
          <a:bodyPr/>
          <a:lstStyle/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Dostupnost veřejnou dopravou v lokalitě bydliště i dostupnost do centra Pražanům vyhovuje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, naopak nevyhovující jsou pro ně možnosti parkování. Znatelné je to zejména u domácnosti s průměrnou nebo špatnou životní úrovní, kde je to i otázka financí.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Celkem 61 % obyvatel Prahy alespoň občas po městě řídí automobil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 Několikrát do týdne to je pak třetina (34 %). Typickým řidičem je muž, ve středním věku a s vyššími příjmy – tedy potvrzení vžitého stereotypu.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Alespoň občas jezdí na kole 18 % Pražanů.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Jízda na kole po Praze není rozhodně výhradně doménou mladých lidí. Ve skupině 60+ let jezdí několikrát měsíčně na kole 12 % osob, zatímco u nejmladších to je 20 %.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Ani přesvědčení o hrozbě změny klimatu není dostatečnou motivací k vyššímu využívání kola.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Z hlediska typologie využívání dopravy jsou největší skupinou Pražanů „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využívači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MHD“.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16 % obyvatel Prahy spadá do segmentu „využívá hlavně auto“. Jsou to častěji muži a také lidé z nejvyššími příjmy (podnikatelé).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Pětina (19 %) pak Pražanů spadá do segmentu „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MHD+auto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“ – tedy lidé, kteří sice MHD jezdí, ale často také využívají automobil. </a:t>
            </a:r>
          </a:p>
          <a:p>
            <a:pPr algn="just">
              <a:spcBef>
                <a:spcPct val="0"/>
              </a:spcBef>
              <a:buClrTx/>
              <a:buSzTx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ClrTx/>
              <a:buSzTx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ClrTx/>
              <a:buSzTx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ClrTx/>
              <a:buSzTx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401" y="1130197"/>
            <a:ext cx="2405399" cy="150671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81661"/>
            <a:ext cx="2808312" cy="14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609" y="4767933"/>
            <a:ext cx="2234191" cy="15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8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ekologie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699792" y="1052736"/>
            <a:ext cx="6264208" cy="5184576"/>
          </a:xfrm>
        </p:spPr>
        <p:txBody>
          <a:bodyPr/>
          <a:lstStyle/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Přibližně polovina Pražanů si myslí, že své chování bude muset trvale změnit své chování i po odeznění pandemie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COVIDu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Nejvyšší podíl je u regulace rozsahu kontaktů a pohybu nejnižší u změny dopravního chování.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 populaci Prahy je dosti silné přesvědčení, že změna klimatu je reálná hrozba. Myslí si to téměř tři čtvrtiny (72 %) Pražanů.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Jen velmi malá část populace Prahy </a:t>
            </a:r>
            <a:r>
              <a:rPr lang="cs-CZ" b="1" u="sng" dirty="0">
                <a:solidFill>
                  <a:schemeClr val="tx2">
                    <a:lumMod val="50000"/>
                  </a:schemeClr>
                </a:solidFill>
              </a:rPr>
              <a:t>nechce vůbec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nějak měnit své chování k omezení dopadu klimatických změn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 Nicméně 4 z 10 Pražanů mají tuto ochotu spíše nízkou.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Největší podíl osob, které nejsou příliš ochotny měnit své návyky je mezi muži, osobami ve vyšším věku a také u těch s vyššími příjmy. 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Jako nejčastější opatření je mezi Pražany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recyklace a opravy věcí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následované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výchovou dětí k ekologickému chování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 Naopak, podpora politických opatření  je spíše nižší.</a:t>
            </a: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6922" indent="-136922"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ClrTx/>
              <a:buSzTx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5" y="1124744"/>
            <a:ext cx="1934949" cy="1608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3068960"/>
            <a:ext cx="2126940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Metodika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Detailní </a:t>
            </a:r>
          </a:p>
          <a:p>
            <a:r>
              <a:rPr lang="cs-CZ" b="1"/>
              <a:t>analýza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Kvalita bydlení</a:t>
            </a:r>
          </a:p>
        </p:txBody>
      </p:sp>
    </p:spTree>
    <p:extLst>
      <p:ext uri="{BB962C8B-B14F-4D97-AF65-F5344CB8AC3E}">
        <p14:creationId xmlns:p14="http://schemas.microsoft.com/office/powerpoint/2010/main" val="25688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bydlením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cs-CZ" sz="900" dirty="0"/>
              <a:t>B3. Uveďte míru vaší spokojenosti s následujícími oblastmi:</a:t>
            </a:r>
          </a:p>
          <a:p>
            <a:r>
              <a:rPr lang="cs-CZ" sz="900" dirty="0"/>
              <a:t>B</a:t>
            </a:r>
            <a:r>
              <a:rPr lang="en-US" sz="900" dirty="0"/>
              <a:t>4</a:t>
            </a:r>
            <a:r>
              <a:rPr lang="cs-CZ" sz="900" dirty="0"/>
              <a:t>. Uveďte míru vaší spokojenosti s následujícími oblastmi v místě, kde bydlíte: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60032" y="1556793"/>
            <a:ext cx="4104456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Spokojenost Pražanů s bydlením je celkově velice vysoká, a to i z hlediska velikosti bydliště a nákladů na bydlení.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 okolím svého bydliště jsou v zásadě také spokojeni, ačkoli částečně vadí míra hluku </a:t>
            </a:r>
          </a:p>
          <a:p>
            <a:pPr marL="182563" indent="-182563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i dopravního zatížení.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Celkově spokojenější jsou mladší obyvatelé (18-29 let), což může být důsledkem toho, že žijí ve společné domácnosti s rodiči, a proto například neřeší náklady na bydlení. Naopak Pražané ve věku 30-39 let jsou spokojení spíše méně, jelikož v tomto věku lidé nejčastěji řeší založení rodiny a otázka bydlení je pro ně tedy klíčová.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Méně spokojení jsou lidé s průměrnou nebo nižší životní úrovní.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70" y="1412776"/>
            <a:ext cx="4541914" cy="24934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18" y="4031864"/>
            <a:ext cx="4541914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9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bydlením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cs-CZ" sz="900" dirty="0"/>
              <a:t>B3. Uveďte míru vaší spokojenosti s následujícími oblastmi:</a:t>
            </a:r>
          </a:p>
          <a:p>
            <a:r>
              <a:rPr lang="cs-CZ" sz="900" dirty="0"/>
              <a:t>B</a:t>
            </a:r>
            <a:r>
              <a:rPr lang="en-US" sz="900" dirty="0"/>
              <a:t>4</a:t>
            </a:r>
            <a:r>
              <a:rPr lang="cs-CZ" sz="900" dirty="0"/>
              <a:t>. Uveďte míru vaší spokojenosti s následujícími oblastmi v místě, kde bydlíte: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589240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velmi spokojen – 5= velmi nespokojen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467547" y="1412770"/>
          <a:ext cx="8280912" cy="3744426"/>
        </p:xfrm>
        <a:graphic>
          <a:graphicData uri="http://schemas.openxmlformats.org/drawingml/2006/table">
            <a:tbl>
              <a:tblPr/>
              <a:tblGrid>
                <a:gridCol w="101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7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7042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B3.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B4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bydlení celkově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velikost bytu/RD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náklady na bydlení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atraktivita okolí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kvalita ovzduší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čistota okolí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míra hluku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dopravní zatížení</a:t>
                      </a:r>
                    </a:p>
                  </a:txBody>
                  <a:tcPr marL="5023" marR="5023" marT="5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1,97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7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7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2,67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1,92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85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7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1,98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2,50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1,89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1,69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85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TYP BYDLENÍ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Vlastní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76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Družstevní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2,53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2,65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Nájemní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3,02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04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Jiná forma</a:t>
                      </a:r>
                    </a:p>
                  </a:txBody>
                  <a:tcPr marL="5023" marR="5023" marT="5023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2,16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23" marR="5023" marT="502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2,16</a:t>
                      </a:r>
                    </a:p>
                  </a:txBody>
                  <a:tcPr marL="5023" marR="5023" marT="50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2,24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2,49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2,38</a:t>
                      </a:r>
                    </a:p>
                  </a:txBody>
                  <a:tcPr marL="5023" marR="5023" marT="5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9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329807"/>
            <a:ext cx="3322608" cy="2493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bydlením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cs-CZ" sz="900" dirty="0"/>
              <a:t>B3. Uveďte míru vaší spokojenosti s následujícími oblastmi:</a:t>
            </a:r>
          </a:p>
          <a:p>
            <a:r>
              <a:rPr lang="cs-CZ" sz="900" dirty="0"/>
              <a:t>B</a:t>
            </a:r>
            <a:r>
              <a:rPr lang="en-US" sz="900" dirty="0"/>
              <a:t>4</a:t>
            </a:r>
            <a:r>
              <a:rPr lang="cs-CZ" sz="900" dirty="0"/>
              <a:t>. Uveďte míru vaší spokojenosti s následujícími oblastmi v místě, kde bydlíte: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03848" y="1484785"/>
            <a:ext cx="5544616" cy="2307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Typologie spokojenosti s bydlením ukazuje, že zcela nespokojených Pražanů je jen necelá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pětina (1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%). Téměř polovina (4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Pražanů je spokojena s bytem i okolí bydliště.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Spokojenost také koreluje s příjmy domácnosti – čím vyšší příjmy, tím spokojenější domácnost.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Spokojenější jsou lidé s aktivním vztahem ke komunitě. Současně se také ukazuje, že roli hraje i občanská aktivita – aktivní občané deklarují větší spokojenost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6962235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62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Bytová politika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X6. </a:t>
            </a:r>
            <a:r>
              <a:rPr lang="cs-CZ" sz="900" dirty="0"/>
              <a:t>Co by Praha měla dělat  především v oblasti bytové politiky?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44008" y="1628801"/>
            <a:ext cx="4248472" cy="4213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Pražané si nejvíce přejí, aby hlavní město realizovalo výstavbu obecních bytů (56 %).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Přibližně třetina pak preferuje přestavbu nebytových prostor na byty a také pronajímání bytů sociálně slabým.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 realizaci výstavby nových obecních bytů jsou výrazně častěji starší obyvatelé Prahy (50 a více let), pro které je problém vlastního bydlení aktuálnější ve srovnání s mladšími ročníky.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Mladší generace (18-29 let) by naopak nechala situaci, aby se vyvíjela přirozeně a bez zásahu (vývoj volného trhu).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99465"/>
            <a:ext cx="3974937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8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Bytová politika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X6. </a:t>
            </a:r>
            <a:r>
              <a:rPr lang="cs-CZ" sz="900" dirty="0"/>
              <a:t>Co by Praha měla dělat  především v oblasti bytové politiky?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3530" y="1385812"/>
          <a:ext cx="8208909" cy="3929659"/>
        </p:xfrm>
        <a:graphic>
          <a:graphicData uri="http://schemas.openxmlformats.org/drawingml/2006/table">
            <a:tbl>
              <a:tblPr/>
              <a:tblGrid>
                <a:gridCol w="91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02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459" marR="3459" marT="345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realizovat výstavbu vlastních obecních bytů 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přestavovat nebytové prostory na byty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pronajímat obecní byty jen potřebným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zjednodušit  bytovou výstavbu (developery)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neprodávat obecní byty </a:t>
                      </a:r>
                      <a:r>
                        <a:rPr lang="cs-CZ" sz="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stáv</a:t>
                      </a:r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nájemníkům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nakupovat byty od soukromých vlastníků 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Nic, ponechat vývoj volnému trhu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Něco jiného</a:t>
                      </a:r>
                    </a:p>
                  </a:txBody>
                  <a:tcPr marL="7043" marR="7043" marT="7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3459" marR="3459" marT="345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55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TYP BYDLENÍ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59" marR="3459" marT="3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Vlastní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Družstevní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Nájemní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30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Jiná forma</a:t>
                      </a:r>
                    </a:p>
                  </a:txBody>
                  <a:tcPr marL="3459" marR="3459" marT="34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11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Život v lokalitě</a:t>
            </a:r>
          </a:p>
        </p:txBody>
      </p:sp>
    </p:spTree>
    <p:extLst>
      <p:ext uri="{BB962C8B-B14F-4D97-AF65-F5344CB8AC3E}">
        <p14:creationId xmlns:p14="http://schemas.microsoft.com/office/powerpoint/2010/main" val="3285693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vybavením v lokalitě bydliště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cs-CZ" sz="900" dirty="0"/>
              <a:t>C</a:t>
            </a:r>
            <a:r>
              <a:rPr lang="en-US" sz="900" dirty="0"/>
              <a:t>1</a:t>
            </a:r>
            <a:r>
              <a:rPr lang="cs-CZ" sz="900" dirty="0"/>
              <a:t>. Jak hodnotíte vybavenost lokality, kde bydlíte, v následujících oblastech: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56177" y="1412776"/>
            <a:ext cx="2808312" cy="532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Pražané jsou celkově spokojení s vybaveností okolí svého bydliště, a to jak s dostupností služeb, tak míst pro rekreaci.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Dostupnost základních i mateřských škol hodnotí hůře ženy než muži, nejspíše proto, že děti častěji do těchto zařízení doprovázejí.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 nákupy v okolí bydliště jsou méně spokojení mladší obyvatelé Prahy (18-29 let), kteří pravděpodobně preferují specializovanější obchody.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273335"/>
            <a:ext cx="6328196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6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vybavením v lokalitě bydliště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cs-CZ" sz="900" dirty="0"/>
              <a:t>C</a:t>
            </a:r>
            <a:r>
              <a:rPr lang="en-US" sz="900" dirty="0"/>
              <a:t>1</a:t>
            </a:r>
            <a:r>
              <a:rPr lang="cs-CZ" sz="900" dirty="0"/>
              <a:t>. Jak hodnotíte vybavenost lokality, kde bydlíte, v následujících oblastech: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5744" y="6438528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vyhovující – 3= nevyhovující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51520" y="1195028"/>
          <a:ext cx="8640954" cy="525228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2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2891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3531" marR="3531" marT="3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 MŠ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 ZŠ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 </a:t>
                      </a:r>
                    </a:p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parků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Nákup zboží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Kapacita ZŠ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</a:t>
                      </a:r>
                    </a:p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zdrav. zařízení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</a:t>
                      </a:r>
                    </a:p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hřišť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 restaurací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Dostupnosti </a:t>
                      </a:r>
                    </a:p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sport. zařízení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Kapacita MŠ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 komunitních center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Kapacita jeslí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Dostupnost </a:t>
                      </a:r>
                    </a:p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kult. zařízení</a:t>
                      </a:r>
                    </a:p>
                  </a:txBody>
                  <a:tcPr marL="3531" marR="3531" marT="35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3531" marR="3531" marT="35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PREFEROVANÉ BYDLIŠTĚ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místě bydliště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Jinde v Praze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jiném kraji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jiném státě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TYP BYDLENÍ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31" marR="3531" marT="3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Vlastní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Družstevní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Nájemní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Jiná forma</a:t>
                      </a:r>
                    </a:p>
                  </a:txBody>
                  <a:tcPr marL="3531" marR="3531" marT="3531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1,30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1,59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1,65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3531" marR="3531" marT="3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2"/>
                </a:solidFill>
              </a:rPr>
              <a:t>Východiska a metodika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17886"/>
              </p:ext>
            </p:extLst>
          </p:nvPr>
        </p:nvGraphicFramePr>
        <p:xfrm>
          <a:off x="179512" y="4941168"/>
          <a:ext cx="849694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221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Cílová skupina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Obecná</a:t>
                      </a:r>
                      <a:r>
                        <a:rPr lang="cs-CZ" sz="1400" b="0" baseline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populace</a:t>
                      </a:r>
                      <a:r>
                        <a:rPr lang="cs-CZ" sz="1400" b="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hl. m. Prahy, věk 15+</a:t>
                      </a:r>
                      <a:endParaRPr lang="cs-CZ" sz="1400" b="0" baseline="0" noProof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Způsob sběru dat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Online dotazování (CAWI)</a:t>
                      </a:r>
                      <a:endParaRPr lang="cs-CZ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Velikost vzorku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n=1977</a:t>
                      </a:r>
                      <a:r>
                        <a:rPr lang="cs-CZ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(první vlna n=1948, </a:t>
                      </a:r>
                      <a:r>
                        <a:rPr lang="cs-CZ" sz="1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dovýběr</a:t>
                      </a:r>
                      <a:r>
                        <a:rPr lang="cs-CZ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n=293)</a:t>
                      </a:r>
                      <a:endParaRPr lang="cs-CZ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Délka dotazníku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Median=</a:t>
                      </a:r>
                      <a:r>
                        <a:rPr lang="cs-CZ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cs-CZ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minut</a:t>
                      </a:r>
                      <a:endParaRPr lang="cs-CZ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Termín sběru dat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29. </a:t>
                      </a:r>
                      <a:r>
                        <a:rPr lang="en-US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cs-CZ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cs-CZ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–20. </a:t>
                      </a:r>
                      <a:r>
                        <a:rPr lang="en-US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cs-CZ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1. 2020, </a:t>
                      </a:r>
                      <a:r>
                        <a:rPr lang="cs-CZ" sz="1400" kern="12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dovýběr</a:t>
                      </a:r>
                      <a:r>
                        <a:rPr lang="cs-CZ" sz="14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4.12. – 9.12.2020</a:t>
                      </a:r>
                      <a:endParaRPr lang="cs-CZ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Zástupný symbol pro obsah 7"/>
          <p:cNvSpPr txBox="1">
            <a:spLocks/>
          </p:cNvSpPr>
          <p:nvPr/>
        </p:nvSpPr>
        <p:spPr>
          <a:xfrm>
            <a:off x="251520" y="980728"/>
            <a:ext cx="5472608" cy="432048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Východiska šetření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8568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Společnost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ppm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factum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research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s.r.o. realizovala pro Institut plánování a rozvoje hlavního města Prahy výzkumné šetření zaměřené na  mnoho různých témat a aspektů života v Praze. Šetření nebylo zaměřeno výhradně na jednu oblast, cílem bylo především obecně popsat preference Pražanů v mnoha tematických okruzích.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1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Změna metodiky: 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Původně bylo navrženo realizovat n=500 rozhovorů metodou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F2F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Nicméně zavedená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protipandemická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opatření (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COVID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-19) zcela znemožnila osobní dotazování. Podle platné legislativy nepatří tazatelé mezi osoby, které se mohou volně pohybovat a vykonávat svoji práci – tedy provádět rozhovory v domácnostech. Nehledě na legislativu, by bylo zapojení tazatelů do projektu velmi rizikové a neodpovědné. Těchto n=500 rozhovorů bylo tedy také nahrazeno v panelu a realizováno metodou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CAWI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Vzhledem k tomu, že penetrace internetu je mezi Pražany velmi vysoká, nedomníváme se, že by změnou metodiky došlo k výraznému posunu v získaných názorech pražské populace.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endParaRPr lang="cs-CZ" sz="1100" i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100" b="1" i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Dovýběr</a:t>
            </a:r>
            <a:r>
              <a:rPr lang="cs-CZ" sz="11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Při kontrole dat bylo zjištěno, že některé dotazníky jsou duplicitní. Důvodem bylo zapojení více panelů, kdy bylo zjištěno, že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panelisté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jsou registrování ve více panelech současně. Vzhledem k tomu, že požadovaný vzorek není ani jeden český panel schopen sesbírat samostatně, byli jsme nuceni využít celkem 3 různé online panely (DC,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MN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Force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CINT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a ukázalo se,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ženěkteří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jejich členové dotazník tak vyplnili vícekrát. Celkový počet vyřazených dotazníků byl po první vlně n=264, kde jsme vyřazovali dotazníky na základě podobnosti odpovědí. V matici jsme zkoumali především duplicity podle místa bydliště a místa výkonu práce, ale i podle sociodemografických znaků. Po vyřazení vše zjištěných duplicit jsme provedli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dovýběr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na dalším panelu, který ještě nebyl využit (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IPSOS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). I tak se ukázalo, že i v tomto panelu jsou někteří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panelisté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kteří již dotazník vyplnili a opět jsme tak řešili duplicitní vyplnění. Obecně je vzorek n=2000 silně limitní pro </a:t>
            </a:r>
            <a:r>
              <a:rPr lang="cs-CZ" sz="1100" i="1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CAWI</a:t>
            </a:r>
            <a:r>
              <a:rPr lang="cs-CZ" sz="11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šetření – při zachování požadovaných kvót. </a:t>
            </a:r>
          </a:p>
        </p:txBody>
      </p:sp>
      <p:sp>
        <p:nvSpPr>
          <p:cNvPr id="7" name="Zástupný symbol pro obsah 7"/>
          <p:cNvSpPr txBox="1">
            <a:spLocks/>
          </p:cNvSpPr>
          <p:nvPr/>
        </p:nvSpPr>
        <p:spPr>
          <a:xfrm>
            <a:off x="172057" y="4509120"/>
            <a:ext cx="5472608" cy="432048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cs-CZ" b="1" dirty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Přehled metodiky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AB43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7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vybavením v lokalitě bydliště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cs-CZ" sz="900" dirty="0"/>
              <a:t>C</a:t>
            </a:r>
            <a:r>
              <a:rPr lang="en-US" sz="900" dirty="0"/>
              <a:t>1</a:t>
            </a:r>
            <a:r>
              <a:rPr lang="cs-CZ" sz="900" dirty="0"/>
              <a:t>. Jak hodnotíte vybavenost lokality, kde bydlíte, v následujících oblastech: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1561" y="1191307"/>
            <a:ext cx="3240360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cs-CZ" sz="1600" dirty="0" err="1">
                <a:solidFill>
                  <a:schemeClr val="tx2"/>
                </a:solidFill>
                <a:latin typeface="+mn-lt"/>
              </a:rPr>
              <a:t>SWOT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ANALÝZA ATRIBUTŮ BYDLENÍ</a:t>
            </a:r>
            <a:endParaRPr lang="cs-CZ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2895" y="5373216"/>
            <a:ext cx="3663041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cs-CZ" sz="9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SWOT</a:t>
            </a:r>
            <a:r>
              <a:rPr lang="cs-CZ" sz="9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analýza vznikla jako kombinace hodnocení odvozené důležitosti (hodnocení korelace otázek </a:t>
            </a:r>
            <a:r>
              <a:rPr lang="cs-CZ" sz="9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F1</a:t>
            </a:r>
            <a:r>
              <a:rPr lang="cs-CZ" sz="9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 atributů </a:t>
            </a:r>
            <a:r>
              <a:rPr lang="cs-CZ" sz="9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C1</a:t>
            </a:r>
            <a:r>
              <a:rPr lang="cs-CZ" sz="9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– tedy jak se spokojenost s dílčími atributy podílí na celkové spokojenosti s bydlením) a hodnocení spokojenosti samotné. Výsledkem je dvojrozměrný obraz, který přináší nejen informaci o tom, jak jsou Pražané s atributy spokojeni, ale také o tom, jak jsou pro ně atributy důležité. </a:t>
            </a:r>
          </a:p>
          <a:p>
            <a:pPr algn="just"/>
            <a:r>
              <a:rPr lang="cs-CZ" sz="9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Každý bod je tak reprezentován 2 empiricky vypočítanými hodnotami (průměrné hodnocení spokojenosti a korelační koeficient u důležitosti) a tyto hodnoty jsou vyneseny do grafu. </a:t>
            </a:r>
            <a:endParaRPr lang="cs-CZ" sz="11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427984" y="1479340"/>
            <a:ext cx="4536505" cy="5262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Určitá část atributů spokojenosti s lokalitou je v sektoru „drobné klady“ – tedy lidé jsou s nimi spokojeni, ale nejsou pro ně tak důležité – jedná se o dostupnost školských zařízení (MŠ i ZŠ) a dostupnost restaurací. Poněkud překvapivě je v tomto sektoru také dostupnost zdravotních zařízení – zřejmě zde jde o důsledek toho, že lidé tato zařízení nepotřebují na denní bázi.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Ani jeden atribut nespadl do sektoru „závažné slabiny“, i když dostupnost sportovních zařízení trochu blíží.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Jako klíčové přednosti bydlení v lokalitě můžeme označit dobrou dostupnost nákupních možností, parků a dětských hřišť.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Negativně hodnocené atributy jako je dostupnost jeslí nebo komunitních center pro seniory nejsou pro Pražany tak důležité.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5738"/>
            <a:ext cx="40290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758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dostupností v lokalitě bydliště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C2. </a:t>
            </a:r>
            <a:r>
              <a:rPr lang="cs-CZ" sz="900" dirty="0"/>
              <a:t> Jak hodnotíte vybavenost lokality, kde bydlíte, v následujících oblastech: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60032" y="1412776"/>
            <a:ext cx="4104456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Dostupnost veřejnou dopravou i dostupnost do centra Pražanům vyhovuje, naopak nevyhovující jsou pro ně možnosti parkování.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Dostupnost do centra lépe hodnotí obyvatelé činžovních domů (oproti obyvatelům panelových domů nebo vil), protože tyto domy se většinou nacházejí právě ve zmíněném centru města.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 parkováním jsou spokojenější důchodci</a:t>
            </a:r>
          </a:p>
          <a:p>
            <a:pPr marL="182563" indent="-182563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a studenti, u kterých lze předpokládat, že autem jezdí méně často než ostatní.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Dostupnost parkování je také hůře hodnocena Pražany s průměrnou nebo špatnou životní úrovní (méně prostředků, tj. nemají například možnost financovat soukromé parkovací stání atd.). 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471554"/>
            <a:ext cx="438950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8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dostupností v lokalitě bydliště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C2. </a:t>
            </a:r>
            <a:r>
              <a:rPr lang="cs-CZ" sz="900" dirty="0"/>
              <a:t> Jak hodnotíte vybavenost lokality, kde bydlíte, v následujících oblastech: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536" y="5733256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velmi vyhovující – 5= nevyhovující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683568" y="1484784"/>
          <a:ext cx="7128795" cy="4116927"/>
        </p:xfrm>
        <a:graphic>
          <a:graphicData uri="http://schemas.openxmlformats.org/drawingml/2006/table">
            <a:tbl>
              <a:tblPr/>
              <a:tblGrid>
                <a:gridCol w="14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292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908" marR="3908" marT="390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Dostupnost veřejnou dopravou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Dostupnost do centra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Dostupnost na kole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Dostupnost parkování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POHLAVÍ</a:t>
                      </a: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muž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žena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VĚK</a:t>
                      </a:r>
                    </a:p>
                  </a:txBody>
                  <a:tcPr marL="3908" marR="3908" marT="390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18 - 29 let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30 - 39 let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40 - 49 let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50 - 59 let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a více let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VZDĚLÁNÍ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ZŠ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SŠ bez mat.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SŠ  s mat.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VŠ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PŘÍJEM DOMÁCNOSTI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30tis. Kč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30-70 tis Kč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70-150tis Kč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150+tis Kč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TYPOLOGIE DOPRAVY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08" marR="3908" marT="39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MHD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 + MHD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 + MHD + kolo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2,51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kombinace</a:t>
                      </a:r>
                    </a:p>
                  </a:txBody>
                  <a:tcPr marL="3908" marR="3908" marT="390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3908" marR="3908" marT="3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63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Komunitní život</a:t>
            </a:r>
          </a:p>
        </p:txBody>
      </p:sp>
    </p:spTree>
    <p:extLst>
      <p:ext uri="{BB962C8B-B14F-4D97-AF65-F5344CB8AC3E}">
        <p14:creationId xmlns:p14="http://schemas.microsoft.com/office/powerpoint/2010/main" val="3433893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Komunitní život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D2. </a:t>
            </a:r>
            <a:r>
              <a:rPr lang="cs-CZ" sz="900" dirty="0"/>
              <a:t>Uveďte, zda souhlasíte, či nesouhlasíte s daným tvrzením: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99992" y="1556792"/>
            <a:ext cx="4464008" cy="43924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Více než třetina Pražanů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40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má zájem o komunitní akce a komunitní život, nicméně obyvatelé nejsou moc ochotní podobné akce organizovat, pravděpodobně kvůli časové náročnosti podobných aktivit.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Komunitní život více zajímá mladší Pražany, zejména kategorii od 30-39 let, obyvatele s dobrou životní situací a ty, kteří považují změnu klimatu za reálnou hrozbu.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Obecně Pražané s nižší životní úrovní nemají zájem o komunitní život, o organizovaní podobných akcí a ani se necítí být součástí místní komunity. </a:t>
            </a:r>
            <a:endParaRPr lang="cs-CZ" sz="1600" i="1" dirty="0">
              <a:solidFill>
                <a:srgbClr val="FF0000"/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15570"/>
            <a:ext cx="415783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Komunitní život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D2. </a:t>
            </a:r>
            <a:r>
              <a:rPr lang="cs-CZ" sz="900" dirty="0"/>
              <a:t>Uveďte, zda souhlasíte, či nesouhlasíte s daným tvrzením: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5157192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určitě souhlasím– 5= určitě nesouhlasím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23528" y="1412776"/>
          <a:ext cx="7848000" cy="3650749"/>
        </p:xfrm>
        <a:graphic>
          <a:graphicData uri="http://schemas.openxmlformats.org/drawingml/2006/table">
            <a:tbl>
              <a:tblPr/>
              <a:tblGrid>
                <a:gridCol w="156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919" marR="4919" marT="491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Má zájem účastnit se komunitních akcí</a:t>
                      </a:r>
                    </a:p>
                  </a:txBody>
                  <a:tcPr marL="6829" marR="6829" marT="68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Cítí se být součástí místní komunity</a:t>
                      </a:r>
                    </a:p>
                  </a:txBody>
                  <a:tcPr marL="6829" marR="6829" marT="68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Má místní spolek lidí, kteří se komunitnímu  životu věnují</a:t>
                      </a:r>
                    </a:p>
                  </a:txBody>
                  <a:tcPr marL="6829" marR="6829" marT="68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Sám se na organizaci některých akcí podílí</a:t>
                      </a:r>
                    </a:p>
                  </a:txBody>
                  <a:tcPr marL="6829" marR="6829" marT="68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4919" marR="4919" marT="491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3,94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4919" marR="4919" marT="4919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3,27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2,77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4,08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3,48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2,97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3,08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2,58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TYPOLOGIE OBČANSKÉ AKTIVITY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19" marR="4919" marT="491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aktivní spokojení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2,82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aktivní nespokojení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3,19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4,13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neutrální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3,27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3,57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3,65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neaktivní spokojení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3,20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neaktivní nespokojení</a:t>
                      </a:r>
                    </a:p>
                  </a:txBody>
                  <a:tcPr marL="4919" marR="4919" marT="491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3,31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3,66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4,24</a:t>
                      </a:r>
                    </a:p>
                  </a:txBody>
                  <a:tcPr marL="4919" marR="4919" marT="49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05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Návštěvnost komunitních akcí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D4. </a:t>
            </a:r>
            <a:r>
              <a:rPr lang="cs-CZ" sz="900" dirty="0"/>
              <a:t>Kolika komunitních akcí v okolí vašeho bydliště jste se osobně zúčastnil/a za posledních 12 měsíců?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95936" y="1317426"/>
            <a:ext cx="4968552" cy="5063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Téměř polovina Pražanů se v uplynulém roce nezúčastnila žádné komunitní akce, což ale není žádné překvapení, vzhledem k současné situaci (COVID 19) a z toho plynoucího zákazu sdružování a kulturních akcí. Naopak, přijde nám až překvapivé, kolik % Pražanů se i přes omezení spojené s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COVIDem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do komunitních akcí zapojilo.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Komunitních akcí se celkově méně často účastní starší Pražané (50 a více let).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Naopak častějšími návštěvníky jsou lidé s vyšším vzděláním a s dobrou životní úrovní.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Podobných akcí se také výrazně častěji účastní rodiny s dětmi.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395766" cy="2249619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79512" y="3717032"/>
          <a:ext cx="3672408" cy="2744484"/>
        </p:xfrm>
        <a:graphic>
          <a:graphicData uri="http://schemas.openxmlformats.org/drawingml/2006/table">
            <a:tbl>
              <a:tblPr/>
              <a:tblGrid>
                <a:gridCol w="61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4" marR="8044" marT="804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Žádná</a:t>
                      </a:r>
                    </a:p>
                  </a:txBody>
                  <a:tcPr marL="8044" marR="8044" marT="80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1-2 akce</a:t>
                      </a:r>
                    </a:p>
                  </a:txBody>
                  <a:tcPr marL="8044" marR="8044" marT="80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3-4 akce</a:t>
                      </a:r>
                    </a:p>
                  </a:txBody>
                  <a:tcPr marL="8044" marR="8044" marT="80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a více akcí</a:t>
                      </a:r>
                    </a:p>
                  </a:txBody>
                  <a:tcPr marL="8044" marR="8044" marT="80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Nevím</a:t>
                      </a:r>
                    </a:p>
                  </a:txBody>
                  <a:tcPr marL="8044" marR="8044" marT="80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8044" marR="8044" marT="80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0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80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044" marR="8044" marT="8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8044" marR="8044" marT="80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8044" marR="8044" marT="80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88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Návštěvnost komunitních akcí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D2.</a:t>
            </a:r>
            <a:r>
              <a:rPr lang="cs-CZ" sz="900" dirty="0"/>
              <a:t> Uveďte, zda souhlasíte, či nesouhlasíte s daným tvrzením: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1283641"/>
            <a:ext cx="5472608" cy="2721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Více než polovina Pražanů je ve vztahu ke komunitním akcím a komunitě obecně pasivní.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Pasivnější jsou starší lidé (+ 50),  a lidé s nižším vzděláním, naopak větší aktivitu pozorujeme u těch, kteří jsou spokojení se svým bydlením i okolím bydliště a jsou občansky angažovaní.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Komunitní akce častěji organizují muži, ale více se jich pak účastní ženy.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Organizátoři akcí výrazně častěji pocházejí z řad těch, kteří jezdí na kole – tedy zjednodušeně: cyklisté = aktivisté. 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268760"/>
            <a:ext cx="3316511" cy="24934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3955255"/>
            <a:ext cx="7724301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2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Stabilita bydlení</a:t>
            </a:r>
          </a:p>
        </p:txBody>
      </p:sp>
    </p:spTree>
    <p:extLst>
      <p:ext uri="{BB962C8B-B14F-4D97-AF65-F5344CB8AC3E}">
        <p14:creationId xmlns:p14="http://schemas.microsoft.com/office/powerpoint/2010/main" val="4242242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38" y="1340768"/>
            <a:ext cx="6663506" cy="26702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Ideální bydliště - místo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E1. </a:t>
            </a:r>
            <a:r>
              <a:rPr lang="cs-CZ" sz="900" dirty="0"/>
              <a:t>Jaké je vaše ideální místo, kde byste chtěl/a bydlet?</a:t>
            </a:r>
          </a:p>
          <a:p>
            <a:r>
              <a:rPr lang="en-US" sz="900" dirty="0" err="1"/>
              <a:t>E2</a:t>
            </a:r>
            <a:r>
              <a:rPr lang="en-US" sz="900" dirty="0"/>
              <a:t>. </a:t>
            </a:r>
            <a:r>
              <a:rPr lang="cs-CZ" sz="900" dirty="0"/>
              <a:t>Pracoval či studoval byste i nadále v Praze?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4005064"/>
            <a:ext cx="8712968" cy="2736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Necelá polovina (4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Pražanů je zcela spokojena ve svém současném bydlišti, pětina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19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by pak chtěla bydlet jinde, ale stále v Praze.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 současném bydlišti jsou nejvíce spokojení starší lidé (60+) a důchodci, naopak lidé v kategorii 18-29 let, a speciálně studenti, by chtěli bydlet někde jinde v Praze nebo ve STČ kraji. Spokojenější se současným bydlištěm jsou také ti, co mají vlastní bydlení. 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Pokud by se obyvatelé přestěhovali do Středočeského kraje (například levnější bydlení, možnost bydlení v rodinném domě atd.), tak většina z nich by i nadále pracovala či studovala v hlavním městě. Pokud by se tedy oněch 1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 současných rezidentů přestěhovalo do STČ kraje, znamenalo by to silný nápor jak na PID tak na kapacity parkování na okrajích Prahy.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92280" y="944760"/>
            <a:ext cx="20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n=286 (jen ti, co by žili v </a:t>
            </a:r>
            <a:r>
              <a:rPr lang="cs-CZ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STČ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107504" y="2492896"/>
            <a:ext cx="3168352" cy="288032"/>
          </a:xfrm>
          <a:prstGeom prst="flowChartAlternateProcess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275856" y="2564904"/>
            <a:ext cx="504056" cy="21602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028384" y="1253952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</p:spTree>
    <p:extLst>
      <p:ext uri="{BB962C8B-B14F-4D97-AF65-F5344CB8AC3E}">
        <p14:creationId xmlns:p14="http://schemas.microsoft.com/office/powerpoint/2010/main" val="274567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Metodika šetření a reprezentativita souboru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251520" y="980728"/>
            <a:ext cx="5472608" cy="432048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cs-CZ" b="1" dirty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Metodika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šetření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512" y="1340768"/>
            <a:ext cx="85689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Jako metoda výběru byl zvolen kvótní výběr. Kvóty byly nastaveny pro pohlaví, věk, vzdělání a správní obvod Prahy (22 správních obvodů). Pro sestavení opory výběru byla použita poslední data z Českého statistického úřadu za rok 2019.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Reprezentativita šetření byla zajištěna náhodným výběrem z vytvořené opory výběru dle zadaných kvót. Každý tazatel pro osobní dotazování obdržel kvótní rozpis, kterým se řídil. On-line šetření probíhalo na panelu respondentů. Přehled sledovaných kvót je uveden níže v tabulce.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65455"/>
              </p:ext>
            </p:extLst>
          </p:nvPr>
        </p:nvGraphicFramePr>
        <p:xfrm>
          <a:off x="251520" y="2636912"/>
          <a:ext cx="4495800" cy="37147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301">
                <a:tc>
                  <a:txBody>
                    <a:bodyPr/>
                    <a:lstStyle/>
                    <a:p>
                      <a:pPr algn="l" fontAlgn="b"/>
                      <a:endParaRPr lang="cs-CZ" sz="1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ZÁKLADNÍ SOUBOR</a:t>
                      </a:r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VÝBĚROVÝ SOUBOR</a:t>
                      </a:r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1" u="none" strike="noStrike" dirty="0">
                          <a:effectLst/>
                        </a:rPr>
                        <a:t>ROZDÍL</a:t>
                      </a:r>
                      <a:endParaRPr lang="cs-CZ" sz="10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POHLAVÍ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Muži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48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Ženy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1">
                <a:tc gridSpan="4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VĚK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15-29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30-39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40-49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50-59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60+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26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51">
                <a:tc gridSpan="4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VZDĚLÁNÍ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ZŠ + bez vzdělání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SŠ bez maturity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SŠ s maturitou</a:t>
                      </a:r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VŠ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26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651">
                <a:tc gridSpan="4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EKONOMICKÁ AKTIVITA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zaměstnanec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podnikatel, živnostník, OSVČ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student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důchodce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nezaměstnaný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v dom., ostatní, nezjištěno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0032" y="2909356"/>
            <a:ext cx="4032448" cy="31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Výsledný výběrový soubor (n=1977 respondentů) z hlediska demografických znaků odpovídá i souboru základnímu. Nicméně registrujeme jeden větší rozdíl a to u ekonomické aktivity – ve vzorku jsou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nadreprezentováni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ekonomicky aktivní (zvl. zaměstnanci) na úkor osob v domácnosti a důchodců. To je do značné míry dáno charakteristikami konstrukce online panelů, kdy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panelisté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jsou ve větší míře ekonomicky aktivní osoby.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Domníváme se ale, že odchylka 12 procentních bodů u kategorie zaměstnanců nezpůsobuje zásadní vychýlení celého souboru a datový soubor tak lze považovat z hlediska demografických ukazatelů za reprezentativní.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01711" y="6525344"/>
            <a:ext cx="8418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cs-CZ" sz="1100" i="1" dirty="0"/>
              <a:t> údaje v %</a:t>
            </a:r>
          </a:p>
        </p:txBody>
      </p:sp>
    </p:spTree>
    <p:extLst>
      <p:ext uri="{BB962C8B-B14F-4D97-AF65-F5344CB8AC3E}">
        <p14:creationId xmlns:p14="http://schemas.microsoft.com/office/powerpoint/2010/main" val="3429890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Ideální bydliště - místo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E1. </a:t>
            </a:r>
            <a:r>
              <a:rPr lang="cs-CZ" sz="900" dirty="0"/>
              <a:t>Jaké je vaše ideální místo, kde byste chtěl/a bydlet?</a:t>
            </a:r>
          </a:p>
          <a:p>
            <a:r>
              <a:rPr lang="en-US" sz="900" dirty="0"/>
              <a:t>E2.</a:t>
            </a:r>
            <a:r>
              <a:rPr lang="cs-CZ" sz="900" dirty="0"/>
              <a:t> Pracoval či studoval byste i nadále v Praze?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944760"/>
            <a:ext cx="2015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51523" y="1412765"/>
          <a:ext cx="8280916" cy="4608522"/>
        </p:xfrm>
        <a:graphic>
          <a:graphicData uri="http://schemas.openxmlformats.org/drawingml/2006/table">
            <a:tbl>
              <a:tblPr/>
              <a:tblGrid>
                <a:gridCol w="118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6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místě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bydliště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Jinde v Praze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TČ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kraji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jiném kraji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jiném státě EU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jiném státě mimo EU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62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6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6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6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6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PRAVNÍ FORMA BYDLENÍ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Vlastní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Družstevní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Nájemní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Jiná forma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6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TYP BYDLENÍ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Činžovní dům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Panelová dům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RD či vila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Jiný</a:t>
                      </a:r>
                    </a:p>
                  </a:txBody>
                  <a:tcPr marL="5139" marR="5139" marT="51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139" marR="5139" marT="5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496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Ideální bydliště - lokalita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E3. </a:t>
            </a:r>
            <a:r>
              <a:rPr lang="cs-CZ" sz="900" dirty="0"/>
              <a:t>V jakém typu zástavby byste nejraději bydlel/a?</a:t>
            </a:r>
          </a:p>
          <a:p>
            <a:r>
              <a:rPr lang="en-US" sz="900" dirty="0" err="1"/>
              <a:t>E4</a:t>
            </a:r>
            <a:r>
              <a:rPr lang="en-US" sz="900" dirty="0"/>
              <a:t>. </a:t>
            </a:r>
            <a:r>
              <a:rPr lang="cs-CZ" sz="900" dirty="0"/>
              <a:t>Jak byste nejraději bydlel/a?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4085" y="4118090"/>
            <a:ext cx="8712968" cy="255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Jednoznačně ideálním typem zástavby je samostatně stojící rodinný dům (68 %), který by preferovali Pražané napříč celým věkovým spektrem. Je zajímavé, že pro část obyvatel je ideálním typem bydlení např. i panelový dům. Domníváme se, že to je způsobeno tím, že tito lidé chtějí současně bydlet v centru (úplném či širším) města, a uvědomují si, že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RD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v této lokalitě rozhodně neseženou – viz také dále. 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Celých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40% Pražanů by chtělo bydlet na okraji města a dalších 2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 pak dokonce na vesnici či na úplné samotě. Je tedy vidět, že většina těch, co by se chtěli přestěhovat by se stěhovala mimo centrum.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Mladší lidé (18-29 let), zejména studenti, výrazně častěji preferují bydlení v centru nebo širším centru města.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32240" y="944760"/>
            <a:ext cx="2375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6 (jen ti, co by chtěli žit jinde než teď)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023201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7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Ideální bydliště - lokalita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E3. </a:t>
            </a:r>
            <a:r>
              <a:rPr lang="cs-CZ" sz="900" dirty="0"/>
              <a:t>V jakém typu zástavby byste nejraději bydlel/a?</a:t>
            </a:r>
          </a:p>
          <a:p>
            <a:r>
              <a:rPr lang="en-US" sz="900" dirty="0" err="1"/>
              <a:t>E4</a:t>
            </a:r>
            <a:r>
              <a:rPr lang="en-US" sz="900" dirty="0"/>
              <a:t>. </a:t>
            </a:r>
            <a:r>
              <a:rPr lang="cs-CZ" sz="900" dirty="0"/>
              <a:t>Jak byste nejraději bydlel/a?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02607" y="1484785"/>
            <a:ext cx="5464445" cy="2129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Mladší lidé a osoby s nižším příjmem častěji preferují bydlení v bytových domech. Toto je dáno faktem, že ještě nemají děti, tj. nepotřebují více prostoru, a nebo v případě poslední kategorie si jiný typ bydlení nemohou dovolit.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Naproti tomu senioři (60 +) pak častěji preferují bydlení na okraji města nebo samotu.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32240" y="944760"/>
            <a:ext cx="2375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6 (jen ti, co by chtěli žit jinde než teď)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64" y="1445672"/>
            <a:ext cx="3322608" cy="24873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7529213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7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Doba života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432444"/>
          </a:xfrm>
        </p:spPr>
        <p:txBody>
          <a:bodyPr/>
          <a:lstStyle/>
          <a:p>
            <a:r>
              <a:rPr lang="cs-CZ" sz="900" dirty="0"/>
              <a:t>E6. Bydlíte od narození trvale v Praze?      </a:t>
            </a:r>
            <a:r>
              <a:rPr lang="cs-CZ" sz="900" dirty="0" err="1"/>
              <a:t>E9</a:t>
            </a:r>
            <a:r>
              <a:rPr lang="cs-CZ" sz="900" dirty="0"/>
              <a:t>. Jak dlouho žijete v současném bydlišti?                              </a:t>
            </a:r>
            <a:r>
              <a:rPr lang="en-US" sz="900" dirty="0"/>
              <a:t>               </a:t>
            </a:r>
            <a:endParaRPr lang="cs-CZ" sz="900" dirty="0"/>
          </a:p>
          <a:p>
            <a:r>
              <a:rPr lang="cs-CZ" sz="900" dirty="0" err="1"/>
              <a:t>E7</a:t>
            </a:r>
            <a:r>
              <a:rPr lang="cs-CZ" sz="900" dirty="0"/>
              <a:t>. Jak dlouho žijete v Praze? </a:t>
            </a:r>
            <a:r>
              <a:rPr lang="en-US" sz="900" dirty="0"/>
              <a:t>	      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5516" y="4167155"/>
            <a:ext cx="8712968" cy="1998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Obyvatelé Prahy se dělí přesně na polovinu mezi rodilé Pražáky a ty, kteří se do Prahy přistěhovali nebo alespoň 1 rok žili mimo metropoli. Odpovídá to i výsledkům ze SLBD*, které jsou sice z roku 2011, nicméně se ukazuje, že se od té doby (poněkud překvapivě) mnoho nezměnilo. 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Téměř polovina (4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Pražanů pak žije v </a:t>
            </a:r>
            <a:r>
              <a:rPr lang="cs-CZ" sz="1600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současném bydlišti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méně než pětinu života</a:t>
            </a:r>
            <a:r>
              <a:rPr lang="cs-CZ" sz="16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Na první pohled vypadají výsledky ohledně % života v současném bydlišti jako nesmyslné, nicméně je potřeba mít na paměti, že pokud je člověku např. 30 let a přestěhoval se před rokem, pak v současném bydlišti žije jen 3,3 % života.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55680" y="944760"/>
            <a:ext cx="2519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5" name="Obdélník 4"/>
          <p:cNvSpPr/>
          <p:nvPr/>
        </p:nvSpPr>
        <p:spPr>
          <a:xfrm>
            <a:off x="85646" y="6424454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*https://</a:t>
            </a:r>
            <a:r>
              <a:rPr lang="cs-CZ" sz="1000" dirty="0" err="1"/>
              <a:t>www.czso.cz</a:t>
            </a:r>
            <a:r>
              <a:rPr lang="cs-CZ" sz="1000" dirty="0"/>
              <a:t>/</a:t>
            </a:r>
            <a:r>
              <a:rPr lang="cs-CZ" sz="1000" dirty="0" err="1"/>
              <a:t>documents</a:t>
            </a:r>
            <a:r>
              <a:rPr lang="cs-CZ" sz="1000" dirty="0"/>
              <a:t>/10180/20567427/</a:t>
            </a:r>
            <a:r>
              <a:rPr lang="cs-CZ" sz="1000" dirty="0" err="1"/>
              <a:t>10413513k3.pdf</a:t>
            </a:r>
            <a:r>
              <a:rPr lang="cs-CZ" sz="1000" dirty="0"/>
              <a:t>/</a:t>
            </a:r>
            <a:r>
              <a:rPr lang="cs-CZ" sz="1000" dirty="0" err="1"/>
              <a:t>d1ccb43f-91b5-4802-bf09-dff37b9d1acf?version</a:t>
            </a:r>
            <a:r>
              <a:rPr lang="cs-CZ" sz="1000" dirty="0"/>
              <a:t>=1.0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4744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1484784"/>
            <a:ext cx="9107488" cy="25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02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3" y="1392515"/>
            <a:ext cx="3316511" cy="24934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Doba života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432444"/>
          </a:xfrm>
        </p:spPr>
        <p:txBody>
          <a:bodyPr/>
          <a:lstStyle/>
          <a:p>
            <a:r>
              <a:rPr lang="cs-CZ" sz="900" dirty="0"/>
              <a:t>E6. Bydlíte od narození trvale v Praze?      </a:t>
            </a:r>
            <a:r>
              <a:rPr lang="cs-CZ" sz="900" dirty="0" err="1"/>
              <a:t>E9</a:t>
            </a:r>
            <a:r>
              <a:rPr lang="cs-CZ" sz="900" dirty="0"/>
              <a:t>. Jak dlouho žijete v současném bydlišti?                              </a:t>
            </a:r>
            <a:r>
              <a:rPr lang="en-US" sz="900" dirty="0"/>
              <a:t>               </a:t>
            </a:r>
            <a:endParaRPr lang="cs-CZ" sz="900" dirty="0"/>
          </a:p>
          <a:p>
            <a:r>
              <a:rPr lang="cs-CZ" sz="900" dirty="0" err="1"/>
              <a:t>E7</a:t>
            </a:r>
            <a:r>
              <a:rPr lang="cs-CZ" sz="900" dirty="0"/>
              <a:t>. Jak dlouho žijete v Praze? </a:t>
            </a:r>
            <a:r>
              <a:rPr lang="en-US" sz="900" dirty="0"/>
              <a:t>	      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555680" y="944760"/>
            <a:ext cx="2519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43808" y="1485253"/>
            <a:ext cx="6120680" cy="24808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Zajímavý fakt lze pozorovat v kategorii příjmů – čím vyšší příjmová kategorie, tím spíše se jedná  o rodilého Pražana (v nejvyšší kategorii je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7% rodilých Pražanů).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Také obyvatelé rodinných domů jsou pak častěji rodilý Pražané, pravděpodobně proto, že rodinné domy obvykle přecházejí z generace na generaci.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Občané, kteří jsou více angažovaní (ať již spokojení nebo nespokojení), také pocházejí častěji z řad rodilých Pražanů – mají tedy pevnější pouto k bydlišti a více se o ně zajímají.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61386"/>
            <a:ext cx="810228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6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Doba života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cs-CZ" sz="900" dirty="0" err="1"/>
              <a:t>E8</a:t>
            </a:r>
            <a:r>
              <a:rPr lang="cs-CZ" sz="900" dirty="0"/>
              <a:t>. Odkud jste se do Prahy naposledy přestěhoval/a?</a:t>
            </a:r>
            <a:r>
              <a:rPr lang="en-US" sz="900" dirty="0"/>
              <a:t>	      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707904" y="1437528"/>
            <a:ext cx="5256584" cy="3287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Téměř 60% obyvatel Prahy, kteří nejsou rodilými Pražany, se přistěhovalo z jiného než Středočeského kraje. Je tedy vidět, že i když se Středočeský kraj podílí na migraci do Prahy dominantně (26 %), není to rozhodně jediný kraj, ze kterého se do Prahy Češi stěhují.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Ze Středočeského kraje se do Prahy častěji stěhují rodiny s dětmi (např. lepší dostupnost vzdělání/ škol obecně).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Ze zahraničí se pak do Prahy nejvíce stěhují mladí lidé (18-29 let), studenti a lidé z vysokoškolským vzděláním, pravděpodobně kvůli nabídce zaměstnání.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270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n=98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 (jen ti, co nežijí celý život v Praze)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22" y="1472704"/>
            <a:ext cx="339576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7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Změna bydliště – zkušenost a motivace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553998"/>
          </a:xfrm>
        </p:spPr>
        <p:txBody>
          <a:bodyPr/>
          <a:lstStyle/>
          <a:p>
            <a:r>
              <a:rPr lang="cs-CZ" sz="900" dirty="0" err="1"/>
              <a:t>E10</a:t>
            </a:r>
            <a:r>
              <a:rPr lang="cs-CZ" sz="900" dirty="0"/>
              <a:t>.  Kolikrát jste se přestěhoval/a v posledních 5 letech?  </a:t>
            </a:r>
          </a:p>
          <a:p>
            <a:r>
              <a:rPr lang="cs-CZ" sz="900" dirty="0" err="1"/>
              <a:t>E11</a:t>
            </a:r>
            <a:r>
              <a:rPr lang="cs-CZ" sz="900" dirty="0"/>
              <a:t>. Z jakých důvodů jste se přestěhoval/a? Odpovídejte podle Vašeho posledního stěhování. </a:t>
            </a:r>
          </a:p>
          <a:p>
            <a:r>
              <a:rPr lang="cs-CZ" sz="900" dirty="0" err="1"/>
              <a:t>E12</a:t>
            </a:r>
            <a:r>
              <a:rPr lang="cs-CZ" sz="900" dirty="0"/>
              <a:t>: Odkud jste se  stěhoval/a při Vašem posledním stěhování? Odpovídejte podle Vašeho posledního stěhování.</a:t>
            </a:r>
          </a:p>
          <a:p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4293096"/>
            <a:ext cx="8712968" cy="2448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 posledních letech se stěhovala třetina (3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Pražanů. Výrazně méně častěji se stěhují lidé ve věku 40+, rodiny s dětmi, důchodci, ti, kteří mají vlastní bydlení, jsou rodilí Pražané a jsou spokojení v místě svého bydliště. Naopak studenti, mladší (18-39 let) a ti, kteří bydlí v nájmu/ pronájmu, se během posledních 5 let stěhovali častěji.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Nedá se říci, že by byl pro stěhování nějaký hlavní důvod. Lidé ve věku 18-29 let se častěji stěhují za studiem, kvůli odchodu od rodičů či nespokojenosti se současným bydlištěm, rodiny s dětmi pak z důvodu získání nové nemovitosti nebo zlepšení finanční situace.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Tři čtvrtiny (74 %)  Pražanů se stěhují pouze v rámci v hlavního města.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88224" y="944760"/>
            <a:ext cx="248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683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 (jen ti, 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se alespoň 1x přestěhovali)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253952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040" y="1556792"/>
            <a:ext cx="868145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0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Změna bydliště – budoucí vývoj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cs-CZ" sz="900" dirty="0"/>
              <a:t>E1</a:t>
            </a:r>
            <a:r>
              <a:rPr lang="en-US" sz="900" dirty="0"/>
              <a:t>6</a:t>
            </a:r>
            <a:r>
              <a:rPr lang="cs-CZ" sz="900" dirty="0"/>
              <a:t>: Plánujete se v horizontu příštích 5 let stěhovat?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1551346"/>
            <a:ext cx="5400600" cy="3533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Více než 4 z 10 (4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Pražanů se plánují v průběhu příštích 5 let stěhovat. Opět se zde ukazuje, že oproti zažité myšlence, že se Češi stěhují jen velmi málo, jsou naopak Pražané ve stěhování dosti aktivní. To, že se bude v průběhu následujících 5 let stěhovat mohla vyloučit jen čtvrtina (26 %) Pražanů.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Častěji se přirozeně plánují stěhovat mladí lidé, kteří si chtějí vybudovat vlastní domov. Je zajímavé, že diferenciace podle příjmu je zde minimální – důvodem je především to, že v nejnižších příjmových kategoriích jsou jak studenti (vysoká míra ochoty se stěhovat), tak senioři (nízká míra ochoty se stěhovat). V celkovém pohledu na tuto příjmovou kategorii je tedy hodnota zcela průměrná.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95560"/>
            <a:ext cx="2578832" cy="24934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15" y="3701013"/>
            <a:ext cx="2560542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2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Změna bydliště – budoucí vývoj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cs-CZ" sz="900" dirty="0" err="1"/>
              <a:t>E10</a:t>
            </a:r>
            <a:r>
              <a:rPr lang="cs-CZ" sz="900" dirty="0"/>
              <a:t>.  Kolikrát jste se přestěhoval/a v posledních 5 letech</a:t>
            </a:r>
          </a:p>
          <a:p>
            <a:r>
              <a:rPr lang="cs-CZ" sz="900" dirty="0" err="1"/>
              <a:t>E1</a:t>
            </a:r>
            <a:r>
              <a:rPr lang="en-US" sz="900" dirty="0"/>
              <a:t>6</a:t>
            </a:r>
            <a:r>
              <a:rPr lang="cs-CZ" sz="900" dirty="0"/>
              <a:t>: Plánujete se v horizontu příštích 5 let stěhovat?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496023" y="1412775"/>
            <a:ext cx="5468465" cy="2272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Typologie stěhování potvrzuje, že „stabilních“ – tedy osob, které se nestěhovaly a ani se stěhovat neplánují je v Praze o něco méně než polovina (4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%). Jsou to zdaleka nejčastěji senioři a ti ve vlastním bydlení.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 druhé straně jsou „přelétaví“ (2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0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%), kteří se v minulosti stěhovali a budou se stěhovat zase – to jsou častěji mladí lidé,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singles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 také nespokojeni s tím, jak bydlí (častěji v nájmu).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03" y="1340768"/>
            <a:ext cx="3322608" cy="24934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93139"/>
            <a:ext cx="523082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kvalitou života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F</a:t>
            </a:r>
            <a:r>
              <a:rPr lang="cs-CZ" sz="900" dirty="0"/>
              <a:t>1: Uveďte míru vaší spokojenosti s následujícími oblastmi: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501009"/>
            <a:ext cx="8424936" cy="230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Obyvatelé Prahy jsou v naprosté většině spokojeni jak se životem v Praze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80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%), tak se životem, který vedou (6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%). Nemáme přímé srovnání s jinými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ať již evropskými nebo českými městy.  Domníváme se však že spokojenost se životem v Praze je mírně nadprůměrná – např. hodnota pro ČR 66 %, Litoměřice 89% *. Stejnou pozici by pak měla Praha ve srovnání s evropskými městy, kde je průměr spokojenosti 80 % **.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zajímavé, že lidé jsou více spokojeni se životem v Praze, než s tím, jaký život zde vedou. Nejmarkantnější rozdíly jsou pak u lidí s nejnižšími příjmy a u těch, kteří zde obecně nejsou spokojeni s bydlením a nechtěli by nadále žít v Praze.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7504" y="6413685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 * VÝZKUM BEZ UVEDENÝCH ZDROJŮ - </a:t>
            </a:r>
            <a:r>
              <a:rPr lang="cs-CZ" sz="1000" dirty="0">
                <a:hlinkClick r:id="rId2"/>
              </a:rPr>
              <a:t>https://</a:t>
            </a:r>
            <a:r>
              <a:rPr lang="cs-CZ" sz="1000" dirty="0" err="1">
                <a:hlinkClick r:id="rId2"/>
              </a:rPr>
              <a:t>www.moravskatrebova.cz</a:t>
            </a:r>
            <a:r>
              <a:rPr lang="cs-CZ" sz="1000" dirty="0">
                <a:hlinkClick r:id="rId2"/>
              </a:rPr>
              <a:t>/</a:t>
            </a:r>
            <a:r>
              <a:rPr lang="cs-CZ" sz="1000" dirty="0" err="1">
                <a:hlinkClick r:id="rId2"/>
              </a:rPr>
              <a:t>filemanager</a:t>
            </a:r>
            <a:r>
              <a:rPr lang="cs-CZ" sz="1000" dirty="0">
                <a:hlinkClick r:id="rId2"/>
              </a:rPr>
              <a:t>/</a:t>
            </a:r>
            <a:r>
              <a:rPr lang="cs-CZ" sz="1000" dirty="0" err="1">
                <a:hlinkClick r:id="rId2"/>
              </a:rPr>
              <a:t>files</a:t>
            </a:r>
            <a:r>
              <a:rPr lang="cs-CZ" sz="1000" dirty="0">
                <a:hlinkClick r:id="rId2"/>
              </a:rPr>
              <a:t>/</a:t>
            </a:r>
            <a:r>
              <a:rPr lang="cs-CZ" sz="1000" dirty="0" err="1">
                <a:hlinkClick r:id="rId2"/>
              </a:rPr>
              <a:t>199062.pdf</a:t>
            </a:r>
            <a:r>
              <a:rPr lang="cs-CZ" sz="1000" dirty="0"/>
              <a:t>   </a:t>
            </a:r>
          </a:p>
          <a:p>
            <a:r>
              <a:rPr lang="cs-CZ" sz="1000" dirty="0"/>
              <a:t>**</a:t>
            </a:r>
            <a:r>
              <a:rPr lang="cs-CZ" sz="1000" dirty="0">
                <a:solidFill>
                  <a:schemeClr val="tx2"/>
                </a:solidFill>
              </a:rPr>
              <a:t>   </a:t>
            </a:r>
            <a:r>
              <a:rPr lang="cs-CZ" sz="1000" dirty="0">
                <a:hlinkClick r:id="rId3"/>
              </a:rPr>
              <a:t>https://</a:t>
            </a:r>
            <a:r>
              <a:rPr lang="cs-CZ" sz="1000" dirty="0" err="1">
                <a:hlinkClick r:id="rId3"/>
              </a:rPr>
              <a:t>ec.europa.eu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regional_policy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sources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docgener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studies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pdf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urban</a:t>
            </a:r>
            <a:r>
              <a:rPr lang="cs-CZ" sz="1000" dirty="0">
                <a:hlinkClick r:id="rId3"/>
              </a:rPr>
              <a:t>/</a:t>
            </a:r>
            <a:r>
              <a:rPr lang="cs-CZ" sz="1000" dirty="0" err="1">
                <a:hlinkClick r:id="rId3"/>
              </a:rPr>
              <a:t>survey2013_en.pdf</a:t>
            </a:r>
            <a:r>
              <a:rPr lang="cs-CZ" sz="1000" dirty="0"/>
              <a:t>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89119"/>
            <a:ext cx="51698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7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Metodika šetření a reprezentativita souboru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251520" y="980728"/>
            <a:ext cx="5472608" cy="432048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cs-CZ" b="1" dirty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Metodika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šetření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64088" y="1268760"/>
            <a:ext cx="3528392" cy="480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Stejně tak je výsledný výběrový soubor reprezentativní k obecné populaci hl. m. Prahy i z hlediska distribuce obyvatel dle MČ. V žádném SO Prahy (1-22) není odchylka výběrového souboru větší než 1 procentní bod.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endParaRPr lang="cs-CZ" sz="14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Při pohledu na distribuci podle MČ (1-57) můžeme vidět, že se v některých malých městských částech nepodařilo sesbírat ani jednoho respondenta (Přední Kopanina, Křeslice, Královice, Nedvězí,…) – ovšem vzhledem k tomu, že v naprosté většině z nich se mělo jednat právě o max. 1 respondenta, to z hlediska bydliště respondentů nepovažujeme za překážku validity souboru.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41085"/>
              </p:ext>
            </p:extLst>
          </p:nvPr>
        </p:nvGraphicFramePr>
        <p:xfrm>
          <a:off x="251520" y="1268761"/>
          <a:ext cx="4896546" cy="5401928"/>
        </p:xfrm>
        <a:graphic>
          <a:graphicData uri="http://schemas.openxmlformats.org/drawingml/2006/table">
            <a:tbl>
              <a:tblPr/>
              <a:tblGrid>
                <a:gridCol w="110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0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</a:t>
                      </a:r>
                    </a:p>
                  </a:txBody>
                  <a:tcPr marL="2970" marR="2970" marT="297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ZÁKLADNÍ SOUBOR</a:t>
                      </a:r>
                    </a:p>
                  </a:txBody>
                  <a:tcPr marL="2970" marR="2970" marT="2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VÝBĚROVÝ SOUBOR</a:t>
                      </a:r>
                    </a:p>
                  </a:txBody>
                  <a:tcPr marL="2970" marR="2970" marT="2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</a:t>
                      </a:r>
                    </a:p>
                  </a:txBody>
                  <a:tcPr marL="2970" marR="2970" marT="29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ZÁKLADNÍ SOUBOR</a:t>
                      </a:r>
                    </a:p>
                  </a:txBody>
                  <a:tcPr marL="2970" marR="2970" marT="2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VÝBĚROVÝ SOUBOR</a:t>
                      </a:r>
                    </a:p>
                  </a:txBody>
                  <a:tcPr marL="2970" marR="2970" marT="2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14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2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D.Počernice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3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15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4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D.Měcholupy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Praha-Kunratice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Praha-Dubeč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5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Praha-Petrovice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Praha-Slivenec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Praha-Štěrboholy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6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16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Praha-Lysolaje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Praha-Lipence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Praha-Nebušice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Praha-Lochkov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Praha-P. Kopanina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Praha-V. Chuchle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Praha-Suchdol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Praha-Zbraslav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7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17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Praha-Troja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Praha-Zličín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8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18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Praha-Březiněves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Praha-Čakovice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Praha-Ďáblice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19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Praha-Dolní Chabry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Praha-Satalice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9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Praha-Vinoř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10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20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11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21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Praha-Křeslice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Praha-Běchovice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Praha-Šeberov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Praha-Klánovice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Praha-Újezd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Praha-Koloděje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12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22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Praha-Libuš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Praha-Benice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 13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Praha-Kolovraty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375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Praha-Řeporyje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Praha-Královice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4375">
                <a:tc gridSpan="3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70" marR="2970" marT="29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MČ Praha-Nedvězí</a:t>
                      </a:r>
                    </a:p>
                  </a:txBody>
                  <a:tcPr marL="2970" marR="2970" marT="29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2970" marR="2970" marT="29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01711" y="6525344"/>
            <a:ext cx="8418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cs-CZ" sz="1100" i="1" dirty="0"/>
              <a:t> údaje v %</a:t>
            </a:r>
          </a:p>
        </p:txBody>
      </p:sp>
    </p:spTree>
    <p:extLst>
      <p:ext uri="{BB962C8B-B14F-4D97-AF65-F5344CB8AC3E}">
        <p14:creationId xmlns:p14="http://schemas.microsoft.com/office/powerpoint/2010/main" val="176043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kvalitou života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F</a:t>
            </a:r>
            <a:r>
              <a:rPr lang="cs-CZ" sz="900" dirty="0"/>
              <a:t>1: Uveďte míru vaší spokojenosti s následujícími oblastmi: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1412775"/>
            <a:ext cx="3456384" cy="4176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Spokojenější jak se svým životem tak s životem v Praze jsou především lidé s nejvyššími příjmy – ti si v mnoha případech mohou dovolit „standard“, který považují za vhodný.</a:t>
            </a:r>
          </a:p>
          <a:p>
            <a:pPr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Naproti tomu lidé z domácností s nejnižšími příjmy častěji nejsou spokojeni ani se životem v Praze, ani se životem jaký vedou.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Spokojenost se životem v Praze je samozřejmě úzce provázána i s tím, kde by rezidenti chtěli nadále žít – ti spokojenější by chtěli žit v Praze, zatímco ti méně spokojení by se chtěli přestěhovat. 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9772" y="6239743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velmi spokojen – 5= velmi nespokojen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323528" y="1268760"/>
          <a:ext cx="4824000" cy="4830540"/>
        </p:xfrm>
        <a:graphic>
          <a:graphicData uri="http://schemas.openxmlformats.org/drawingml/2006/table">
            <a:tbl>
              <a:tblPr/>
              <a:tblGrid>
                <a:gridCol w="21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11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9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ŽIVOT V PRAZE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9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ŽIVOT JAKÝ VEDU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ROZDÍL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1,94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2,29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0,28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1,89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2,30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85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5194" marR="5194" marT="519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1,96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2,26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2,26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2,31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0,30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885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2,34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4"/>
                          </a:solidFill>
                          <a:latin typeface="+mn-lt"/>
                        </a:rPr>
                        <a:t>0,21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2,44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1,85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0,42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1,94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4"/>
                          </a:solidFill>
                          <a:latin typeface="+mn-lt"/>
                        </a:rPr>
                        <a:t>0,24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789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2,51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0,48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0,36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4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0,06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789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EKONOMICKÁ AKTIVITA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Zaměstnanec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0,31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Podnikatel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1,85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0,39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Student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1,81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Důchodce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1,96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2,31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0,35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domácnosti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2,14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4"/>
                          </a:solidFill>
                          <a:latin typeface="+mn-lt"/>
                        </a:rPr>
                        <a:t>0,22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Ostatní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2,52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0,45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4789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PREFEROVANÉ BYDLIŠTĚ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místě bydliště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2,12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Jinde v Praze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1,82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2,40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0,58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jiném kraji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2,40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4"/>
                          </a:solidFill>
                          <a:latin typeface="+mn-lt"/>
                        </a:rPr>
                        <a:t>-0,01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jiném státě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2,30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2,62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3885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TYP BYDLIŠTĚ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4" marR="5194" marT="5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Vlastní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1,93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2,18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accent4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Družstevní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1,94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2,27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0,33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388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Nájemní</a:t>
                      </a:r>
                    </a:p>
                  </a:txBody>
                  <a:tcPr marL="5194" marR="5194" marT="5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2,39</a:t>
                      </a:r>
                    </a:p>
                  </a:txBody>
                  <a:tcPr marL="5194" marR="5194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5194" marR="5194" marT="51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244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Volnočasové aktivity</a:t>
            </a:r>
          </a:p>
        </p:txBody>
      </p:sp>
    </p:spTree>
    <p:extLst>
      <p:ext uri="{BB962C8B-B14F-4D97-AF65-F5344CB8AC3E}">
        <p14:creationId xmlns:p14="http://schemas.microsoft.com/office/powerpoint/2010/main" val="126301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Zájem  o volnočasové aktivity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G1</a:t>
            </a:r>
            <a:r>
              <a:rPr lang="cs-CZ" sz="900" dirty="0"/>
              <a:t>: Jak často jste se ve svém volném čase věnoval/a následujícím aktivitám v průběhu posledních 12 měsíců?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49856" y="1484784"/>
            <a:ext cx="3614632" cy="5256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Není překvapením, že surfování na internetu je nejvíce populární u mladé generace (18-29 let), a denně se mu věnuje téměř 4/5 mladších Pražanů. Této činnosti se také více věnují Pražané, kteří mají vyšší příjmy (30 – 150 tisíc)  a mají tedy lépe dostupný internet než občané s nižším příjmem.</a:t>
            </a:r>
          </a:p>
          <a:p>
            <a:pPr marL="182563" indent="-182563"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Nejstarší generace pak výrazně častěji sleduje televizi, filmy a seriály, pravděpodobně proto, že nejsou tolik aktivní na internetu a jsou více zvyklí na tento typ médií.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Téměř pětina Pražanů pak téměř vůbec nečte tištěná média.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75" y="1484784"/>
            <a:ext cx="516985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02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Zájem  o volnočasové aktivity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G2: </a:t>
            </a:r>
            <a:r>
              <a:rPr lang="cs-CZ" sz="900" dirty="0"/>
              <a:t>Jak často jste se ve svém volném čase věnoval/a následujícím aktivitám v průběhu posledních 12 měsíců?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580112" y="1302156"/>
            <a:ext cx="3384376" cy="5439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Pražané se v tomto roce velice zřídka věnují návštěvě kulturních událostí, nicméně toto je dáno faktem, že vzhledem k situaci s COVID 19, byly tyto instituce větší část roku zavřené (kina, divadla, koncerty, party a podobně).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Ženy věnují v této době více času aktivní společenské činnosti, tedy častěji se setkávají s přáteli doma</a:t>
            </a:r>
          </a:p>
          <a:p>
            <a:pPr marL="182563" indent="-182563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i mimo domov, ale také tráví více času na procházkách, kde lze předpokládat také potkávání se svými známými.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Starší generace (50+) pak tráví více času na chatě/chalupě a prací na zahradě (tou tráví více času také vlastníci RD).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Obecně častěji se volnočasovým aktivitám věnují ti, kteří svou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životn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í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situaci považují za dobrou.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986"/>
            <a:ext cx="5169856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1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Zájem  o volnočasové aktivity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G2: </a:t>
            </a:r>
            <a:r>
              <a:rPr lang="cs-CZ" sz="900" dirty="0"/>
              <a:t>Jak často jste se ve svém volném čase věnoval/a následujícím aktivitám v průběhu posledních 12 měsíců?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90852" y="1437854"/>
            <a:ext cx="5473635" cy="2180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Mladí lidé jsou častěji v segmentu „Sport a vzdělávání“. Jsou to také častěji ženy.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Do segmentu „Restaurace a přátelé“ spadají častěji lidé s vyššími příjmy.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Segment „Hobby a chalupa“ je tvořen častěji rodinami s dětmi 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seniory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Segment „pasivní“ je tvořen častěji lidmi ve vyšším věku a s menšími příjmy.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367568"/>
            <a:ext cx="3316511" cy="24934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757188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Lokalita volnočasových aktivit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G3: </a:t>
            </a:r>
            <a:r>
              <a:rPr lang="es-ES" sz="900" dirty="0"/>
              <a:t>Uveďte prosím, kde se nejčastěji věnuje</a:t>
            </a:r>
            <a:r>
              <a:rPr lang="cs-CZ" sz="900" dirty="0" err="1"/>
              <a:t>te</a:t>
            </a:r>
            <a:r>
              <a:rPr lang="es-ES" sz="900" dirty="0"/>
              <a:t> daným aktivitám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1484784"/>
            <a:ext cx="3528392" cy="5256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Převážná část volnočasových aktivit, kterým se Pražané věnují, probíhá v místě bydliště a nebo jinde v Praze. Výjimkou je práce na zahradě a návštěva chat, ale je zajímavé, že 7% Pražanů jezdí na chatu/chalupu v lokalitě, kde bydlí.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Procházkám v lokalitě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kde bydlí, se častěji věnují důchodci a osoby v domácnosti, tedy ti, kteří mají omezenější možnosti cestování.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Ti, kteří jsou spokojeni v lokalitě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kde bydlí, se zde také častěji setkávají s přáteli (doma i mimo domov), tj.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ají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zde vybudované silnější vazby/ lepší sousedské vztahy.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Návštěvy kulturních akcí a sportovních utkání pak probíhají také v Praze, ale nejčastěji mimo bydliště – záleží to tedy na tom, kde se akce koná.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4168" y="944760"/>
            <a:ext cx="3023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Na každou položku odpovídají jen ti, kteří ji provozují – viz </a:t>
            </a:r>
            <a:r>
              <a:rPr lang="cs-CZ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G2</a:t>
            </a:r>
            <a:endParaRPr lang="cs-CZ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3002"/>
            <a:ext cx="5169856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0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Veřejná prostranství</a:t>
            </a:r>
          </a:p>
        </p:txBody>
      </p:sp>
    </p:spTree>
    <p:extLst>
      <p:ext uri="{BB962C8B-B14F-4D97-AF65-F5344CB8AC3E}">
        <p14:creationId xmlns:p14="http://schemas.microsoft.com/office/powerpoint/2010/main" val="1152938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Veřejná prostranství – PARKY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H1: </a:t>
            </a:r>
            <a:r>
              <a:rPr lang="es-ES" sz="900" dirty="0"/>
              <a:t>Jaké činnosti nejčastěji provozujete v parcích?</a:t>
            </a:r>
            <a:endParaRPr lang="cs-CZ" sz="900" dirty="0"/>
          </a:p>
          <a:p>
            <a:r>
              <a:rPr lang="en-US" sz="900" dirty="0" err="1"/>
              <a:t>H3</a:t>
            </a:r>
            <a:r>
              <a:rPr lang="en-US" sz="900" dirty="0"/>
              <a:t>: </a:t>
            </a:r>
            <a:r>
              <a:rPr lang="es-ES" sz="900" dirty="0"/>
              <a:t>Pociťujete nějaké překážky, které vám brání trávit více času v parcích a dalších přírodních lokalitách ve městě?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4941168"/>
            <a:ext cx="8712968" cy="17281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Parky slouží nejčastěji k procházkám, posezení nebo setkávání s přáteli (pravděpodobně častěji než v minulosti vzhledem k situaci s COVID 19). Častěji je celkově navštěvují ženy a lidé střední generace (30-49 let), i proto, že více času zde tráví s dětmi, tj. pobytem na dětských hřištích a podobně.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Oblíbené jsou také u mladší generace, zejména studentů, kteří se zde i častěji věnují sportu.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Více než čtvrtina Pražanů (26 %) je se současným stavem spokojená-nedeklarují žádné překážky.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Nedostatek vybavení pak nejvíce vadí lidem s vysokoškolským vzděláním a lidem ve věku 30-39.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583" y="1449008"/>
            <a:ext cx="7949873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4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Veřejná prostranství – PARKY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H1: </a:t>
            </a:r>
            <a:r>
              <a:rPr lang="es-ES" sz="900" dirty="0"/>
              <a:t>Jaké činnosti nejčastěji provozujete v parcích?</a:t>
            </a:r>
            <a:endParaRPr lang="cs-CZ" sz="900" dirty="0"/>
          </a:p>
          <a:p>
            <a:r>
              <a:rPr lang="en-US" sz="900" dirty="0" err="1"/>
              <a:t>H3</a:t>
            </a:r>
            <a:r>
              <a:rPr lang="en-US" sz="900" dirty="0"/>
              <a:t>: </a:t>
            </a:r>
            <a:r>
              <a:rPr lang="es-ES" sz="900" dirty="0"/>
              <a:t>Pociťujete nějaké překážky, které vám brání trávit více času v parcích a dalších přírodních lokalitách ve městě?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51520" y="1412776"/>
          <a:ext cx="8622000" cy="3988973"/>
        </p:xfrm>
        <a:graphic>
          <a:graphicData uri="http://schemas.openxmlformats.org/drawingml/2006/table">
            <a:tbl>
              <a:tblPr/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0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144827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H1</a:t>
                      </a:r>
                      <a:r>
                        <a:rPr lang="cs-CZ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činnosti</a:t>
                      </a:r>
                    </a:p>
                  </a:txBody>
                  <a:tcPr marL="4740" marR="4740" marT="47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H3</a:t>
                      </a:r>
                      <a:r>
                        <a:rPr lang="cs-CZ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překážky</a:t>
                      </a:r>
                    </a:p>
                  </a:txBody>
                  <a:tcPr marL="4740" marR="4740" marT="47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l-PL" sz="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293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Procházky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Posezení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Sekávání s přáteli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Venčení psů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Rekreační sport (běh, kolo…)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Hry</a:t>
                      </a: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aktivity</a:t>
                      </a: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 </a:t>
                      </a:r>
                      <a:r>
                        <a:rPr lang="en-US" sz="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dětmi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Piknik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Četba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Kulturní akce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Komunitní akce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Kolektivní sporty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Žádné, do parků nechodím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Bývají znečištěné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Nemám dostatek volného času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Chybí vybavení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Chybí možnosti občerstvení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Chybí možnosti posezení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Jsou zanedbané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Necítím se tam bezpečně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Jsou příliš daleko od místa bydliště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Nemám zájem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Mám pocit, že tam nepatřím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Nejsou bezbariérové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NE, ŽÁDNÉ</a:t>
                      </a:r>
                    </a:p>
                  </a:txBody>
                  <a:tcPr marL="4740" marR="4740" marT="474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3898" marR="3898" marT="38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27">
                <a:tc gridSpan="26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  <a:endParaRPr lang="cs-CZ" sz="800" b="0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827">
                <a:tc gridSpan="26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  <a:endParaRPr lang="cs-CZ" sz="800" b="0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827">
                <a:tc gridSpan="26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  <a:endParaRPr lang="cs-CZ" sz="800" b="0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827">
                <a:tc gridSpan="26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82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3898" marR="3898" marT="3898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898" marR="3898" marT="38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3898" marR="3898" marT="3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97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Veřejná prostranství – NÁMĚSTÍ A ULICE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H2: </a:t>
            </a:r>
            <a:r>
              <a:rPr lang="es-ES" sz="900" dirty="0"/>
              <a:t>Jaké činnosti nejčastěji provozujete v ulicích a na náměstích?</a:t>
            </a:r>
            <a:endParaRPr lang="cs-CZ" sz="900" dirty="0"/>
          </a:p>
          <a:p>
            <a:r>
              <a:rPr lang="en-US" sz="900" dirty="0"/>
              <a:t>H4:  </a:t>
            </a:r>
            <a:r>
              <a:rPr lang="es-ES" sz="900" dirty="0"/>
              <a:t>Pociťujete nějaké překážky, které vám brání trávit v ulicích a na náměstích více času: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4864104"/>
            <a:ext cx="8712968" cy="1877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 náměstích a v ulicích tráví více času mladá generace (18-29 let), studenti a lidé bydlící v pronájmech.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Účelově pak tyto lokality navštěvují častěji ženy – ať již k chůzi za nákupy, tak za jiným účelem (zřejmě i proto, že méně žen jezdí do zaměstnání autem, vyzvedávají děti a podobně) i k setkávání s přáteli.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Největším limitem trávení času na náměstích jsou okolnosti spojené s dopravou (nebo parkováním vozidel), nicméně více než čtvrtina Pražanů žádný problém nevnímá.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70903"/>
            <a:ext cx="794987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5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Vysvětlení a analýzy</a:t>
            </a:r>
          </a:p>
        </p:txBody>
      </p:sp>
    </p:spTree>
    <p:extLst>
      <p:ext uri="{BB962C8B-B14F-4D97-AF65-F5344CB8AC3E}">
        <p14:creationId xmlns:p14="http://schemas.microsoft.com/office/powerpoint/2010/main" val="26805610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Veřejná prostranství – NÁMĚSTÍ A ULICE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H2: </a:t>
            </a:r>
            <a:r>
              <a:rPr lang="es-ES" sz="900" dirty="0"/>
              <a:t>Jaké činnosti nejčastěji provozujete v ulicích a na náměstích?</a:t>
            </a:r>
            <a:endParaRPr lang="cs-CZ" sz="900" dirty="0"/>
          </a:p>
          <a:p>
            <a:r>
              <a:rPr lang="en-US" sz="900" dirty="0" err="1"/>
              <a:t>H4</a:t>
            </a:r>
            <a:r>
              <a:rPr lang="en-US" sz="900" dirty="0"/>
              <a:t>: </a:t>
            </a:r>
            <a:r>
              <a:rPr lang="es-ES" sz="900" dirty="0"/>
              <a:t>Pociťujete nějaké překážky, které vám brání trávit v ulicích a na náměstích více času: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5301208"/>
            <a:ext cx="8712968" cy="1440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Mladší generaci pak (zejména ve srovnání s nejstarší generací 60+) vadí znečištění a stav ulic a náměstí.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Zajímavé je, že není výrazný rozdíl ve vnímání bezpečnosti mezi muži a ženami, za nejvíce nebezpečné považuje ulice generace od 30-39 let, což jsou pravděpodobně rodiče malých děti, pro které je bezpečnost klíčová.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06659"/>
              </p:ext>
            </p:extLst>
          </p:nvPr>
        </p:nvGraphicFramePr>
        <p:xfrm>
          <a:off x="251520" y="1412776"/>
          <a:ext cx="8658000" cy="3774641"/>
        </p:xfrm>
        <a:graphic>
          <a:graphicData uri="http://schemas.openxmlformats.org/drawingml/2006/table">
            <a:tbl>
              <a:tblPr/>
              <a:tblGrid>
                <a:gridCol w="8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H2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činnosti</a:t>
                      </a: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4-překážky</a:t>
                      </a: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Chůze - cesta za účelem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Procházky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Chození po nákupech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Sekávání s přáteli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Posezení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Kulturní akce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Venčení psů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Komunitní akce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Rekreační sport (běh, kolo...)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Četba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Jsou zatížené dopravou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Bývají znečištěné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Mnoho</a:t>
                      </a:r>
                      <a:r>
                        <a:rPr lang="cs-CZ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parkujících aut</a:t>
                      </a:r>
                      <a:endParaRPr lang="cs-CZ" sz="9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Chybí možnosti sezení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Chybí vybavení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Nemám dostatek volného času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Bez konání akce nemám důvod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Jsou zanedbané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Pohyb není komfortní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Necítím se tam bezpečně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Mám pocit, že tam nepatřím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Nejsou bezbariérové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NE, ŽÁDNÉ</a:t>
                      </a:r>
                    </a:p>
                  </a:txBody>
                  <a:tcPr marL="4610" marR="4610" marT="461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11">
                <a:tc gridSpan="25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508">
                <a:tc gridSpan="25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508">
                <a:tc gridSpan="25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869">
                <a:tc gridSpan="25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6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B5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187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508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4350" marR="4350" marT="43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350" marR="4350" marT="4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4350" marR="4350" marT="4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3659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108891" cy="48406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Atraktivita veřejných prostranství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H5: </a:t>
            </a:r>
            <a:r>
              <a:rPr lang="es-ES" sz="900" dirty="0"/>
              <a:t>Jaké vlastnosti (charakteristiky, kvality) parků, ulic a náměstí jsou pro vás nejdůležitější? 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1988840"/>
            <a:ext cx="3528392" cy="486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 parků a veřejných prostranství je nejzásadnějším bodem spokojenosti jejich čistota a dostatek zeleně.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Zatímco pro starší generaci je klíčový klid a veřejné toalety, mladší generace zejména oceňuje dobré osvětlení, jelikož se v oblastech pohybuj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ve večerních hodinách.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Ženy častěji ocení přítomnost hřišť, ale také veřejných toalet – lze předpokládat, že tráví v parcích čas s dětmi, tj. jsou pro ně tyto oblasti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zásadnější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 Z důvodu bezpečnosti je pro ně důležité i osvětlení.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</p:spTree>
    <p:extLst>
      <p:ext uri="{BB962C8B-B14F-4D97-AF65-F5344CB8AC3E}">
        <p14:creationId xmlns:p14="http://schemas.microsoft.com/office/powerpoint/2010/main" val="2649905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Atraktivita veřejných prostranství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H5: </a:t>
            </a:r>
            <a:r>
              <a:rPr lang="es-ES" sz="900" dirty="0"/>
              <a:t>Jaké vlastnosti (charakteristiky, kvality) parků, ulic a náměstí jsou pro vás nejdůležitější? 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19384" y="1438058"/>
            <a:ext cx="5544616" cy="239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Nejstarší Pražané preferují na veřejných prostranstvích spíše pasivní odpočinek s možností občerstvení, oproti mladší generaci, která tyto lokality vnímá jako místo konání veřejných akcí a možností setkání s přáteli.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Setkávání a akce s přáteli také více preferují lidé aktivní v komunitě a ti s nejvyššími příjmy.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76" y="1244843"/>
            <a:ext cx="3322608" cy="22922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7443861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41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Veřejná správa</a:t>
            </a:r>
          </a:p>
        </p:txBody>
      </p:sp>
    </p:spTree>
    <p:extLst>
      <p:ext uri="{BB962C8B-B14F-4D97-AF65-F5344CB8AC3E}">
        <p14:creationId xmlns:p14="http://schemas.microsoft.com/office/powerpoint/2010/main" val="7075475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Občanská angažovanost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120192" cy="138499"/>
          </a:xfrm>
        </p:spPr>
        <p:txBody>
          <a:bodyPr/>
          <a:lstStyle/>
          <a:p>
            <a:r>
              <a:rPr lang="en-US" sz="900" dirty="0"/>
              <a:t>I1: </a:t>
            </a:r>
            <a:r>
              <a:rPr lang="es-ES" sz="900" dirty="0"/>
              <a:t>Uveďte, jak souhlasíte s daným tvrzeními.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1700808"/>
            <a:ext cx="4320480" cy="4464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Ačkoliv se téměř tři čtvrtiny (71 %) Pražanů zajímají o dění v městské části, kde bydlí, a považují volby do zastupitelstev Prahy a MČ za důležité, pravidelně volit chodí jen necelých </a:t>
            </a:r>
            <a:b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40 % obyvatel.</a:t>
            </a:r>
          </a:p>
          <a:p>
            <a:pPr algn="just"/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Výrazná část lidí do 29 let odpověděla, že se jich účast ve volbách netýká: 30 % v případě voleb do zastupitelstva Hl. m. Praha a 28 % v případě voleb do zastupitelstva MČ. Vliv na tento názor může mít, že se jedná sice o lidi bydlící v Praze, avšak zde nemají trvalé bydliště, ani volební právo na území hl. města. Jedná se zejména o studenty, lidi bydlící v nájmu/podnájmu a také lidi, kteří chtějí ideálně bydlet jinde než v Praze.</a:t>
            </a:r>
          </a:p>
          <a:p>
            <a:pPr algn="just"/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r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56" y="1538483"/>
            <a:ext cx="4340728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20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Občanská angažovanost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120192" cy="138499"/>
          </a:xfrm>
        </p:spPr>
        <p:txBody>
          <a:bodyPr/>
          <a:lstStyle/>
          <a:p>
            <a:r>
              <a:rPr lang="en-US" sz="900" dirty="0"/>
              <a:t>I1: </a:t>
            </a:r>
            <a:r>
              <a:rPr lang="es-ES" sz="900" dirty="0"/>
              <a:t>Uveďte, jak souhlasíte s daným tvrzeními.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1290401"/>
            <a:ext cx="3888432" cy="5380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Intenzita zájmu Pražanů o dění i volby úzce souvisí s jejich současným bydlištěm. Lidé, kteří za ideální považují svoje současné bydliště, častěji se zajímají o dění ve své MČ a častěji chodí také pravidelně volit.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Výraznější zájem o účast ve volbách a dění v MČ, kde bydlí, začínají mít obyvatelé Prahy s přibývajícím věkem. Volit chodí pravidelně cca 50 % Pražanů starších 60 let. Zatímco ve věkové kategorii do 29 let to není ani třetina (28%). 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Vliv na míru angažovanosti má také vzdělání Pražanů, větší je u lidí s vysokoškolským vzděláním a s příjmy vyššími, než 70 tis. Kč.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Vnímaná důležitost voleb i samotná účast ve volbách do zastupitelstev MČ a Prahy je mezi pražskými voliči stejná.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6581712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určitě souhlasím – 5= určitě nesouhlasím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</p:spTree>
    <p:extLst>
      <p:ext uri="{BB962C8B-B14F-4D97-AF65-F5344CB8AC3E}">
        <p14:creationId xmlns:p14="http://schemas.microsoft.com/office/powerpoint/2010/main" val="26179073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Občanská angažovanost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120192" cy="138499"/>
          </a:xfrm>
        </p:spPr>
        <p:txBody>
          <a:bodyPr/>
          <a:lstStyle/>
          <a:p>
            <a:r>
              <a:rPr lang="en-US" sz="900" dirty="0"/>
              <a:t>I1: </a:t>
            </a:r>
            <a:r>
              <a:rPr lang="es-ES" sz="900" dirty="0"/>
              <a:t>Uveďte, jak souhlasíte s daným tvrzeními.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1290401"/>
            <a:ext cx="3888432" cy="5380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Intenzita zájmu Pražanů o dění i volby úzce souvisí s jejich současným bydlištěm. Lidé, kteří za ideální považují svoje současné bydliště,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častěji zajímají o dění ve své MČ a častěji chodí také pravidelně volit.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Výraznější zájem o účast ve volbách a dění v MČ, kde bydlí, začínají mít obyvatelé Prahy s přibývajícím věkem. Volit chodí pravidelně cca 50 % Pražanů starších 60 let. Zatímco ve věkové kategorii do 29 let to není ani třetina (28%). 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Vliv na míru angažovanosti má také vzdělání Pražanů, větší je u lidí s vysokoškolským vzděláním a s příjmy vyššími než 70 tis. Kč.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Vnímaná důležitost voleb i samotná účast ve volbách do zastupitelstev MČ a Prahy je mezi pražskými voliči stejná.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6581712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určitě souhlasím – 5= určitě nesouhlasím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79512" y="1340768"/>
          <a:ext cx="4730400" cy="4809248"/>
        </p:xfrm>
        <a:graphic>
          <a:graphicData uri="http://schemas.openxmlformats.org/drawingml/2006/table">
            <a:tbl>
              <a:tblPr/>
              <a:tblGrid>
                <a:gridCol w="78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720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Volí do zastupitelstva Prahy</a:t>
                      </a:r>
                    </a:p>
                  </a:txBody>
                  <a:tcPr marL="4728" marR="4728" marT="472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Volí do zastupitelstva MČ</a:t>
                      </a:r>
                    </a:p>
                  </a:txBody>
                  <a:tcPr marL="4728" marR="4728" marT="472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Volby do zastupitelstva Prahy jsou důležité</a:t>
                      </a:r>
                    </a:p>
                  </a:txBody>
                  <a:tcPr marL="4728" marR="4728" marT="472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Volby do zastupitelstva  MČ jsou důležité</a:t>
                      </a:r>
                    </a:p>
                  </a:txBody>
                  <a:tcPr marL="4728" marR="4728" marT="472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Zajímá se o dění v MČ, kde bydlí</a:t>
                      </a:r>
                    </a:p>
                  </a:txBody>
                  <a:tcPr marL="4728" marR="4728" marT="472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89"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89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5644" marR="5644" marT="5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889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2889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2889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EKONOMICKÁ AKTIVITA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Zaměstnanec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Podnikatel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Student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Důchodce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domácnosti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Ostatní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2889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PREFEROVANÉ BYDLIŠTĚ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místě bydliště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Jinde v Praze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2,08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jiném kraji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1,72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1,73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1,97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2889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jiném státě</a:t>
                      </a:r>
                    </a:p>
                  </a:txBody>
                  <a:tcPr marL="5644" marR="5644" marT="564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2,01</a:t>
                      </a:r>
                    </a:p>
                  </a:txBody>
                  <a:tcPr marL="5644" marR="5644" marT="56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073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fungováním veřejné správy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I4: </a:t>
            </a:r>
            <a:r>
              <a:rPr lang="es-ES" sz="900" dirty="0"/>
              <a:t>Uveďte, jak jste spokojen/a s následujícími oblastmi v městské části, kde bydlíte:</a:t>
            </a:r>
            <a:endParaRPr lang="cs-CZ" sz="900" dirty="0"/>
          </a:p>
          <a:p>
            <a:r>
              <a:rPr lang="en-US" sz="900" dirty="0" err="1"/>
              <a:t>I5</a:t>
            </a:r>
            <a:r>
              <a:rPr lang="en-US" sz="900" dirty="0"/>
              <a:t>: </a:t>
            </a:r>
            <a:r>
              <a:rPr lang="es-ES" sz="900" dirty="0"/>
              <a:t>Uveďte, jak jste spokojen/a s následujícími oblastmi na úrovni celé Prahy: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516141"/>
            <a:ext cx="3959952" cy="4630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 místní samosprávou jsou Pražané dosti spokojeni.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Největší spokojenost je s fungováním úřadu MČ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(44 %). Naopak nejméně spokojeni jsou Pražané s možností účastnit se místního plánování a s kvalitou služeb stavebního úřadu – ovšem značná část Pražanů na to odpovědět nedokáže, nemá zřejmě s komunitním plánováním a se stavebním úřadem žádné zkušenosti.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 úrovni hlavního města hodnotili obyvatelé Prahy, stejně jako u MČ, nejlépe fungování úřadu magistrátu, prakticky stejně i fungování samosprávy (30 % spokojených).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Nejméně kritičtí k práci samosprávy na úrovni hlavního města jsou Pražané ve věku do 29 let, studenti a lidé s dobrou životní úrovní; kritičtější jsou starší lidé, důchodci.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98164"/>
            <a:ext cx="4761389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17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fungováním veřejné správy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I4: </a:t>
            </a:r>
            <a:r>
              <a:rPr lang="es-ES" sz="900" dirty="0"/>
              <a:t>Uveďte, jak jste spokojen/a s následujícími oblastmi v městské části, kde bydlíte:</a:t>
            </a:r>
            <a:endParaRPr lang="cs-CZ" sz="900" dirty="0"/>
          </a:p>
          <a:p>
            <a:r>
              <a:rPr lang="en-US" sz="900" dirty="0" err="1"/>
              <a:t>I5</a:t>
            </a:r>
            <a:r>
              <a:rPr lang="en-US" sz="900" dirty="0"/>
              <a:t>: </a:t>
            </a:r>
            <a:r>
              <a:rPr lang="es-ES" sz="900" dirty="0"/>
              <a:t>Uveďte, jak jste spokojen/a s následujícími oblastmi na úrovni celé Prahy: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412776"/>
            <a:ext cx="3960440" cy="5328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Obyvatelé Prahy jsou celkově více  spokojeni s fungováním veřejné správy v rámci jejich MČ než na úrovni hl. města.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Největší rozdíl (14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p.b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ve spokojenosti s fungováním úřadu MČ (45 %) a magistrátu (31 %).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Nejvíce spokojeni s fungováním samosprávy na úrovni městské části i celé Prahy, vč. možnosti účastnit se plánování a informovanosti o nových projektech, jsou oproti ostatním lidé do 29 let. Spokojenost výrazně klesá s přibývajícím věkem. </a:t>
            </a:r>
          </a:p>
          <a:p>
            <a:pPr algn="just"/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36" y="1449008"/>
            <a:ext cx="474919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850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340768"/>
            <a:ext cx="3322608" cy="22922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Občanská angažovanost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120192" cy="138499"/>
          </a:xfrm>
        </p:spPr>
        <p:txBody>
          <a:bodyPr/>
          <a:lstStyle/>
          <a:p>
            <a:r>
              <a:rPr lang="cs-CZ" sz="900" dirty="0" err="1"/>
              <a:t>I1</a:t>
            </a:r>
            <a:r>
              <a:rPr lang="cs-CZ" sz="900" dirty="0"/>
              <a:t>-I</a:t>
            </a:r>
            <a:r>
              <a:rPr lang="en-US" sz="900" dirty="0"/>
              <a:t>6: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347864" y="1412777"/>
            <a:ext cx="5616624" cy="2304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Aktivních je podle segmentace téměř polovina (47 %). Větší část z nich jsou pak aktivní spokojení.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Občanská aktivita úzce souvisí s celkovou spokojeností Pražanů, zejména s rodinnou situací, začleněním v místní komunitě a momentální životní úrovní. Aktivní a spokojení Pražané jsou výrazně častěji lidé z rodin s dětmi a s lepší životní úrovní. Jsou to nejčastější aktivní organizátoři i účastníci komunitního života.  Nespokojených je nejvíce mezi lidmi ve věku 60+.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77305"/>
            <a:ext cx="7334124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Analýzy - vysvětlivky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0000" y="1052735"/>
            <a:ext cx="8568952" cy="9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 tomto místě je vysvětlen princip použitých segmentací a analýz. V hlavním textu dále jsou již tyto analýzy použity bez dalšího vysvětlení. Důvodem je především snaha nenarušovat analytický text technickými podrobnostmi. Domníváme se, že zápis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syntaxu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SPSS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dostatečně průkazný a dobře ukazuje, jak byly jednotlivé segmenty konstruovány.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5839" y="2030988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spokojenosti s bydlištěm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380164" y="2596920"/>
            <a:ext cx="6763836" cy="123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B3_A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B3_c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(1,2).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B4_A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B4_e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(1,2).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B4,3,4,5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SPOKOJENI S BYTEM I OKOLÍM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B4,0,1,2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SPOKOJENI S BYTEM, S OKOLÍM NE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B3,0,1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B4,3,4,5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NESPOKOJENI S BYTEM, S OKOLÍM ANO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B3,0,1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B4,0,1,2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NESPOKOJENI S BYTEM ANI S OKOLÍM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5948" y="2274468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B3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B4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2085" y="4442707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postojů ke komunitě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473845" y="4992081"/>
            <a:ext cx="6336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D2_a,1,2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 KOMUNITY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D2_b,1,2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ÚČASTNÍK AKCÍ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D2_c,1,2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ORGANIZÁTOR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sys(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PASIVNÍ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6513" y="4697079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108855" cy="15826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954072"/>
            <a:ext cx="2256966" cy="16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1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Občanská angažovanost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488344" cy="276999"/>
          </a:xfrm>
        </p:spPr>
        <p:txBody>
          <a:bodyPr/>
          <a:lstStyle/>
          <a:p>
            <a:r>
              <a:rPr lang="en-US" sz="900" dirty="0"/>
              <a:t>I6: </a:t>
            </a:r>
            <a:r>
              <a:rPr lang="es-ES" sz="900" dirty="0"/>
              <a:t>Podílel/a jste se v uplynulém roce nějakým způsobem (přímým rozhodnutím, veřejnými vystoupeními, dopisem, mailem, peticí) na řešení problémů Vašeho bydliště</a:t>
            </a:r>
            <a:r>
              <a:rPr lang="cs-CZ" sz="900" dirty="0"/>
              <a:t>?</a:t>
            </a:r>
            <a:r>
              <a:rPr lang="es-ES" sz="900" dirty="0"/>
              <a:t>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1628800"/>
            <a:ext cx="5616624" cy="51188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Výsledky výše uvedené segmentace potvrzuje i tato otázka, kdy se ukazuje, že téměř polovina (skoro 48 %) Pražanů alespoň občas či výjimečně řeší nějakým způsobem (přímým rozhodnutím, veřejnými vystoupeními, dopisem, e-mailem, peticí) nějaké problémy v místě bydliště.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Tito aktivní jsou častěji z domácností s vyšším příjmem, jsou to také o něco častěji muži než ženy. Je zajímavé, že věk ani vzdělání v tomto směru roli příliš nehrají.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Jsou to také lidé se zájmem o komunitu (čím vyšší zájem, tím vyšší participace). Aktivnější jsou také lidé využívající  k dopravě kolo.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2999492" cy="2493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88991"/>
            <a:ext cx="2554445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53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Práce</a:t>
            </a:r>
          </a:p>
        </p:txBody>
      </p:sp>
    </p:spTree>
    <p:extLst>
      <p:ext uri="{BB962C8B-B14F-4D97-AF65-F5344CB8AC3E}">
        <p14:creationId xmlns:p14="http://schemas.microsoft.com/office/powerpoint/2010/main" val="19468908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6511092" cy="38651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Aktuální zaměstnání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K1: </a:t>
            </a:r>
            <a:r>
              <a:rPr lang="es-ES" sz="900" dirty="0"/>
              <a:t>Jaké je Vaše současné ekonomické postavení, hlavní zdroj obživy?</a:t>
            </a:r>
            <a:endParaRPr lang="cs-CZ" sz="900" dirty="0"/>
          </a:p>
          <a:p>
            <a:r>
              <a:rPr lang="en-US" sz="900" dirty="0"/>
              <a:t>K2: </a:t>
            </a:r>
            <a:r>
              <a:rPr lang="es-ES" sz="900" dirty="0"/>
              <a:t>Kolik hodin týdně nyní strávíte prací?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843808" y="3429000"/>
            <a:ext cx="6120680" cy="3312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Nejčastější ekonomické postavení je zaměstnanecké, zastává ho polovina Pražanů (5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%). Jak již bylo zmíněno v rámci metodiky, v tomto směru je výzkumný vzorek trochu vychýlen oproti skutečnosti – podle ČSÚ je v hl. městě cca 40 % osob s ekonomickou aktivitou „zaměstnanec“.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Polovina (48 %) lidí tráví prací v průměru 31-40 hodin týdně. Pro Pražany je tedy stále typický klasický 40 hodinový pracovní týden, nicméně je vidět, že 1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 Pražanů tráví v práci méně hodin a 2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 dokonce více než průměr 8 hodin denně. Více hodin tráví v práci především podnikatelé, méně pak pracující studenti. 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07504" y="1556792"/>
            <a:ext cx="3024336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131840" y="1556792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812360" y="944760"/>
            <a:ext cx="129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n=1.389 (jen pracující)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253952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</p:spTree>
    <p:extLst>
      <p:ext uri="{BB962C8B-B14F-4D97-AF65-F5344CB8AC3E}">
        <p14:creationId xmlns:p14="http://schemas.microsoft.com/office/powerpoint/2010/main" val="22953514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se současným zaměstnáním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K3: </a:t>
            </a:r>
            <a:r>
              <a:rPr lang="es-ES" sz="900" dirty="0"/>
              <a:t>Nakolik jste spokojená/ý se svou současnou prací?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707904" y="1558985"/>
            <a:ext cx="5040560" cy="4749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Tři čtvrtiny lidí </a:t>
            </a:r>
            <a:r>
              <a:rPr lang="cs-CZ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(74 %)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jsou se svým současným zaměstnáním spokojeni. Spokojenost v zaměstnání jednoznačně koreluje s platovým ohodnocením – nejvíce spokojeni jsou ti, kteří mají nejvyšší příjem a vice versa.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Pouze desetina Pražanů deklaruje nespokojenost s prací. Častěji se jedná o lidi z domácností s nízkým příjmem do 30 tisíc Kč/měsíc a také ty, kteří by rádi bydleli někde jinde v Praze nebo dokonce v zahraničí.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96336" y="944760"/>
            <a:ext cx="1511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n=1.389 (jen pracující)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268760"/>
            <a:ext cx="2999492" cy="24873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88991"/>
            <a:ext cx="2554445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8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Ochota změnit zaměstnání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en-US" sz="900" dirty="0"/>
              <a:t>K4: </a:t>
            </a:r>
            <a:r>
              <a:rPr lang="es-ES" sz="900" dirty="0"/>
              <a:t>Chtěl/a byste změnit práci, ale nemůžete najít jiné vhodné zaměstnání?</a:t>
            </a:r>
            <a:r>
              <a:rPr lang="cs-CZ" sz="900" dirty="0"/>
              <a:t> </a:t>
            </a:r>
            <a:r>
              <a:rPr lang="en-US" sz="900" dirty="0"/>
              <a:t> </a:t>
            </a:r>
            <a:r>
              <a:rPr lang="en-US" sz="900" dirty="0" err="1"/>
              <a:t>K5</a:t>
            </a:r>
            <a:r>
              <a:rPr lang="en-US" sz="900" dirty="0"/>
              <a:t>: </a:t>
            </a:r>
            <a:r>
              <a:rPr lang="es-ES" sz="900" dirty="0"/>
              <a:t>Chtěl/a byste pracovat, ale nemůžete najít vhodné zaměstnání?</a:t>
            </a:r>
          </a:p>
          <a:p>
            <a:r>
              <a:rPr lang="es-ES" sz="900" dirty="0"/>
              <a:t>K6: Vyberte výroky, které vystihují Vaši situaci ohledně vhodného zaměstnání. 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4149080"/>
            <a:ext cx="8712968" cy="2592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Ti, kteří nejsou spokojeni se současnou prací, by ve většině případů (7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chtěli změnit práci, ale z nějakého důvodu to nejde. Jako hlavní důvody jsou uváděny nedostatečná kvalifikace (častěji ženy a mladí do 29 let), nedostatečné finanční ohodnocení v preferovaném zaměstnání (lidé ve středním věku 30-39 let), věk (starší lidé nad 50 let) a chybějící odvaha ke změně (zaměstnanci).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 druhou stranu necelá polovina lidí, kteří jsou nyní v kategorii nepracujících, by chtěla začít pracovat, ale nemohou nebo to nejde. Tito lidé jako hlavní důvod nejčastěji uvádějí potřebu flexibilního úvazku (častěji mladí lidé do 29 let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lidé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v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současné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době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v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domácnosti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 a s odstupem vlastní věk (častěji lidé ve věkové kategorii nad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0 let). 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944760"/>
            <a:ext cx="230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n=53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 (jen ti co by chtěli najít/změnit práci)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28384" y="1253952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7298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5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Preferovaná forma zaměstnání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K7: </a:t>
            </a:r>
            <a:r>
              <a:rPr lang="es-ES" sz="900" dirty="0"/>
              <a:t>Uveďte, jak souhlasíte s daným tvrzením: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1340768"/>
            <a:ext cx="4176464" cy="41044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Polovina Pražanů, kteří v současné chvíli nepodnikají, nemá zájem samostatně podnikat ani vést vlastní firmu se zaměstnanci.</a:t>
            </a:r>
          </a:p>
          <a:p>
            <a:pPr algn="just"/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Samostatně podnikat by chtěla třetina obyvatel Prahy (3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%). Častěji zájem o podnikání deklarují mladí lidé do 39 let, studenti, ale i lidé v domácnosti, ti, kteří mají vysoké příjmy a také ti, kteří by v ideálním případě chtěli žít v jiném kraji nebo dokonce v jiném státě. </a:t>
            </a:r>
          </a:p>
          <a:p>
            <a:pPr algn="just"/>
            <a:endParaRPr lang="cs-CZ" sz="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Vlastní firmu se zaměstnanci by chtěla čtvrtina Pražanů (25 %). Zde se opět častěji jedná o mladé lidi, studenty a častěji zájem o vlastní firmu deklarují muži.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n=1.7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 (jen ti co nepodnikají)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5580856"/>
            <a:ext cx="8793360" cy="1160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tedy vidět, že podnikání je pro část Pražanů zajímavou formou finančního zajištění. Pro mladé lidi a studenty se nejspíše jedná o zaměstnání, ve kterém si budou „sami sobě odpovídat“ a nebudou tedy nuceni být součástí velkých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korporátů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U nejbohatších osob se může spíše jednat o jakési doplňkové zaměstnání, koníček. 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65" y="1340768"/>
            <a:ext cx="4462659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582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Preferovaná forma zaměstnání – typ úvazku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416336" cy="369332"/>
          </a:xfrm>
        </p:spPr>
        <p:txBody>
          <a:bodyPr/>
          <a:lstStyle/>
          <a:p>
            <a:r>
              <a:rPr lang="cs-CZ" sz="900" dirty="0"/>
              <a:t>K8: Jak by Vám vyhovovalo rozložení práce z hlediska celkového odpracovaného času? Rozdělte mezi jednotlivé možnosti 100 bodů – čím více bodů, tím vyšší preference.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1422141"/>
            <a:ext cx="4320480" cy="5031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Nejčastěji by chtěli lidé dělit práci mezi čas strávený v místě zaměstnání (kanceláři) a prací z domova.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Práci z domova nejvíce preferují ženy a lidé v nejstarší věkové kategorii (60 a více let).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Naopak nejméně preferovanou variantou je možnost práce v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coworkingovém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centru. Průměrně by vyhovovala jen 5 % lidí.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tedy vidět, že k míst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pracovního výkonu má většina Pražanů velmi konzervativní přístup – práce v neformálních prostorech je vnímána jako spíše doplňková.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Coworkingová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centra nebo neformální prostor nejsou nijak preferovány ani nejmladšími věkovými skupinami, což je trochu v rozporu s tím, že těchto center je v Praze dosti velké množství.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n=1.3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97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 (jen pracující)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109060" cy="2627604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18595"/>
            <a:ext cx="40290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6987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Současné pracovní zařazení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276999"/>
          </a:xfrm>
        </p:spPr>
        <p:txBody>
          <a:bodyPr/>
          <a:lstStyle/>
          <a:p>
            <a:r>
              <a:rPr lang="cs-CZ" sz="900" dirty="0"/>
              <a:t>K</a:t>
            </a:r>
            <a:r>
              <a:rPr lang="en-US" sz="900" dirty="0"/>
              <a:t>9</a:t>
            </a:r>
            <a:r>
              <a:rPr lang="cs-CZ" sz="900" dirty="0"/>
              <a:t>: Do které skupiny zaměstnání patří vaše současná práce? Pokud v současnosti nepracujete, uvažujte vaše poslední zaměstnání.</a:t>
            </a:r>
            <a:endParaRPr lang="en-US" sz="900" dirty="0"/>
          </a:p>
          <a:p>
            <a:r>
              <a:rPr lang="cs-CZ" sz="900" dirty="0"/>
              <a:t>K13: Do jakého odvětví spadá vaše současné (případně poslední nebo budoucí) zaměstnání? Případně do jakého odvětví spadá Váš zaměstnavatel nebo firma.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69500" y="3861048"/>
            <a:ext cx="4394988" cy="2880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Rozdíl mezi výsledky z ČSÚ a výběrovým vzorkem může být způsoben faktem, že lidé přesně neví, kam mají své zaměstnání zařadit, a proto volí častěji odpověď „ostatní činnosti“. Případně může být důvodem i současná společenská situace, která má dopady na určité ekonomické oblasti.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12360" y="944760"/>
            <a:ext cx="1295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2764"/>
            <a:ext cx="3340898" cy="2164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59341"/>
            <a:ext cx="4389500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03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Ochota změny bydliště v souvislosti s nalezením vhodné pracovní příležitosti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cs-CZ" sz="900" dirty="0" err="1"/>
              <a:t>K16</a:t>
            </a:r>
            <a:r>
              <a:rPr lang="cs-CZ" sz="900" dirty="0"/>
              <a:t>: Jak souhlasíte s výrokem: Z důvodu dobré pracovní nabídky bych byl/a ochotný/á přestěhovat se mimo Prahu: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03848" y="1496602"/>
            <a:ext cx="5688632" cy="3744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 když se o Češích často říká, že nejsou prakticky ochotni se za prací stěhovat, současné výzkumy již hovoří jinak*. Tento fakt potvrzuje i současné šetření, kdy se ukazuje, že celkem 4 z 10 Pražanů by byli ochotni se za prací přestěhovat mimo Prahu.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Častěji by se za prací mimo Prahu stěhovali mladí lidé (studenti) a také ti, kteří se obecně chtějí z Prahy odstěhovat. Tito lidé buď v Praze nemají zaměstnání žádné, nebo s ním nejsou spokojeni a to, že by nadále v Praze nežili, pro ně není velká překážka.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zajímavé, že ochota stěhovat se za prací není nijak diferenciována příjmem domácnosti – nemůžeme tedy říct, že ti kdo mají v Praze špatně placenou práci by se chtěli odstěhovat více než ostatní.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75856" y="6424454"/>
            <a:ext cx="5292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* https://</a:t>
            </a:r>
            <a:r>
              <a:rPr lang="cs-CZ" sz="1000" dirty="0" err="1"/>
              <a:t>cesky.radio.cz</a:t>
            </a:r>
            <a:r>
              <a:rPr lang="cs-CZ" sz="1000" dirty="0"/>
              <a:t>/</a:t>
            </a:r>
            <a:r>
              <a:rPr lang="cs-CZ" sz="1000" dirty="0" err="1"/>
              <a:t>stehovani</a:t>
            </a:r>
            <a:r>
              <a:rPr lang="cs-CZ" sz="1000" dirty="0"/>
              <a:t>-za-</a:t>
            </a:r>
            <a:r>
              <a:rPr lang="cs-CZ" sz="1000" dirty="0" err="1"/>
              <a:t>praci</a:t>
            </a:r>
            <a:r>
              <a:rPr lang="cs-CZ" sz="1000" dirty="0"/>
              <a:t>-</a:t>
            </a:r>
            <a:r>
              <a:rPr lang="cs-CZ" sz="1000" dirty="0" err="1"/>
              <a:t>brani</a:t>
            </a:r>
            <a:r>
              <a:rPr lang="cs-CZ" sz="1000" dirty="0"/>
              <a:t>-nedostatek-</a:t>
            </a:r>
            <a:r>
              <a:rPr lang="cs-CZ" sz="1000" dirty="0" err="1"/>
              <a:t>dostupneho</a:t>
            </a:r>
            <a:r>
              <a:rPr lang="cs-CZ" sz="1000" dirty="0"/>
              <a:t>-bydleni-8116770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268760"/>
            <a:ext cx="2993395" cy="249348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056" y="3861048"/>
            <a:ext cx="2554445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01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Doprava</a:t>
            </a:r>
          </a:p>
        </p:txBody>
      </p:sp>
    </p:spTree>
    <p:extLst>
      <p:ext uri="{BB962C8B-B14F-4D97-AF65-F5344CB8AC3E}">
        <p14:creationId xmlns:p14="http://schemas.microsoft.com/office/powerpoint/2010/main" val="294162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Analýzy - vysvětlivky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5839" y="980728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preferovaného bydliště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198194" y="1533027"/>
            <a:ext cx="676383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=4 or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=5 or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=6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PREFERUJE SAMOTU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e3,3,4,5,6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MĚSTĚ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e4,1,2,3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BYDLENÍ V BYTOVÉM DOMĚ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e3,3,4,5,6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OKRAJI MĚSTA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5948" y="1224208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0000" y="3573016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přestěhování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5918385"/>
            <a:ext cx="48412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RODILÝ PRAŽAN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e8,2,4,5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PŘISTĚHOVALÍ – VELKÉ MĚSTO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e8,1,3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PŘISTĚHOVALÍ – MALÉ MĚSTO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 and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e8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=6 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PŘISTĚHOVALÍ – ZAHRANIČÍ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84428" y="3861048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E8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076056" y="3573016"/>
            <a:ext cx="2880320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stěhování II.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699961" y="5846377"/>
            <a:ext cx="419251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e10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e16,1,2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STABILNÍ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e10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e16,3,4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PLÁNUJÍ SE STĚHOVAT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e10,2,3,4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e16,1,2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STĚHOVALI SE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e10,2,3,4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any(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e16,3,4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STĚHOVALI SE A PLÁNUJÍ SE STĚHOVAT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151664" y="3829264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E10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E16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927" y="1438262"/>
            <a:ext cx="2125484" cy="15911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4101246"/>
            <a:ext cx="2213917" cy="16645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9" y="4101246"/>
            <a:ext cx="2217987" cy="16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63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Užívání automobilu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L</a:t>
            </a:r>
            <a:r>
              <a:rPr lang="cs-CZ" sz="900" dirty="0"/>
              <a:t>1: Kolik dní V MĚSÍCI používáte automobil k následujícím účelům? Uvažujte prosím průměr za poslední rok.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032" y="3872334"/>
            <a:ext cx="8712968" cy="2952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Poměrně velká část Pražanů nepoužívá k vyjmenovaným účelům </a:t>
            </a:r>
            <a:r>
              <a:rPr lang="cs-CZ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automobil vůbec. Častěji se jedná o ženy, lidi z nejmladší (do 29 let) a nejstarší kategorie (nad 60 let) a také ty s nejnižšími příjmy. Důvodem je tedy pravděpodobně to, že auto vůbec nevlastní.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rgbClr val="333333">
                  <a:lumMod val="50000"/>
                </a:srgbClr>
              </a:solidFill>
              <a:latin typeface="Calibri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Nejčastěji lidé využívají auto pro cestu do práce (častěji muži, aktivní věk (30-59 let), vyšší příjmy (zaměstnanec a podnikatel), na nákupy (mladší střední věk 30-39 let, podnikatel a v domácnosti) a pro cesty mimo Prahu (lidé ve středním věku </a:t>
            </a:r>
            <a:r>
              <a:rPr lang="en-US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3</a:t>
            </a:r>
            <a:r>
              <a:rPr lang="cs-CZ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0-</a:t>
            </a:r>
            <a:r>
              <a:rPr lang="en-US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4</a:t>
            </a:r>
            <a:r>
              <a:rPr lang="cs-CZ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9 let, podnikatel, vyšší příjmy).</a:t>
            </a:r>
          </a:p>
          <a:p>
            <a:pPr marL="182563" indent="-182563" algn="just"/>
            <a:endParaRPr lang="cs-CZ" sz="1600" dirty="0">
              <a:solidFill>
                <a:srgbClr val="333333">
                  <a:lumMod val="50000"/>
                </a:srgbClr>
              </a:solidFill>
              <a:latin typeface="Calibri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rgbClr val="333333">
                    <a:lumMod val="50000"/>
                  </a:srgbClr>
                </a:solidFill>
                <a:latin typeface="Calibri"/>
              </a:rPr>
              <a:t>Vysoký podíl nevyužívání automobilu v případě vožení dětí do školy je dán faktem, že velká část lidí nemá děti vůbec nebo ne ve věku, kdy by je museli vozit do školy nebo na kroužky.  </a:t>
            </a: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39541"/>
            <a:ext cx="560880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63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Frekvence dopravy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L2</a:t>
            </a:r>
            <a:r>
              <a:rPr lang="cs-CZ" sz="900" dirty="0"/>
              <a:t>: Jak často jezdíte/chodíte do práce či školy?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81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03848" y="1297913"/>
            <a:ext cx="5328592" cy="50338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zajímavé, že Pražané do práce či školy zdaleka nechodí každý pracovní den. Svojí roli v tom hraje určitě i pandemie COVID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19, která jednak ovlivnila školní i pracovní docházku již od jara, ale současně také vrcholila v době sběru dat.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Denně chodí do práce jen polovina (5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pracujících či studujících Pražanů.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ve skupině „zaměstnanci“, u kterých se předpokládá větší pravidelnost pracovního nasazení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registrujeme jen 62 % těch, kteří do práce chodí každý všední den. U studentů či podnikatelů je to dokonce pouhých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40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resp. 38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%.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Celkem 6 % Pražanů (zvl. podnikatelů) do práce dokonce nejezdí vůbec – podniká v místě bydliště.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Pokud odhlédneme od analýzy pracovních návyků a počtu hodin denně v práci (kde se také ukazuje, že jen polovina Pražanů má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40h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pracovní týden), je zřejmé, že cca polovina Pražanů do práce necestuje každý všední den a z hlediska dopravy tak výrazně přispívá k nárůstu kapacit dopravních prostředků.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20272" y="944760"/>
            <a:ext cx="2087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 (jen pracující nebo studující)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99949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4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Preferovaný způsob dopravy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L3</a:t>
            </a:r>
            <a:r>
              <a:rPr lang="cs-CZ" sz="900" dirty="0"/>
              <a:t>: Uveďte, jak často se obecně po městě dopravujete následujícími způsoby: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82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56792"/>
            <a:ext cx="3528392" cy="3312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Celkem 6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 obyvatel Prahy alespoň občas po městě řídí automobil. Několikrát do týdne to je pak třetina (34 %). Typickým řidičem je muž, ve středním věku a s vyššími příjmy – tedy potvrzení vžitého stereotypu.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MHD pak využívají prakticky všichni obyvatele Prahy. Jen 3 % (senioři) deklarují, že MHD nevyužívají vůbec. Typickým uživatelem MHD je pak student či zaměstnanec.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0000" y="4982655"/>
            <a:ext cx="8784000" cy="1614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Kolo nebo koloběžka nejsou Pražany využívány jako např. v Amsterodamu nebo v Pardubicích, nicméně několikrát do měsíce se na kole po městě pohybuje 18 % obyvatel. Jsou to častěji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muži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podnikatelé.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846"/>
            <a:ext cx="5229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2021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Preferovaný způsob dopravy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L3</a:t>
            </a:r>
            <a:r>
              <a:rPr lang="cs-CZ" sz="900" dirty="0"/>
              <a:t>: Uveďte, jak často se obecně po městě dopravujete následujícími způsoby: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91880" y="1283640"/>
            <a:ext cx="5472120" cy="2632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Jízda na kole po Praze není rozhodně výhradně doménou mladých lidí. Ve skupině 60+ let jezdí několikrát měsíčně na kole 1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 osob, zatímco u nejmladších to je 20 %.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Ani přesvědčení o hrozbě změny klimatu není dostatečnou motivací k vyššímu využívání kola.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Zajímavé je, že jako determinující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ukazuje pohlaví – muži jezdí po Praze na kole 2x častěji než ženy.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3322608" cy="229229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6965"/>
            <a:ext cx="7547502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8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Spokojenost s dopravními možnostmi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L4</a:t>
            </a:r>
            <a:r>
              <a:rPr lang="cs-CZ" sz="900" dirty="0"/>
              <a:t>: Uveďte míru vaší spokojenosti s následujícími způsoby dopravy v Praze</a:t>
            </a:r>
            <a:r>
              <a:rPr lang="en-US" sz="900" dirty="0"/>
              <a:t>:</a:t>
            </a:r>
            <a:endParaRPr lang="cs-CZ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4005064"/>
            <a:ext cx="8712968" cy="2736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 uvedených způsobů dopravy jsou Pražané nejvíce spokojeni s možností pohybu pěšky a s využitím MHD, což jsou taky dva nejčastější způsoby dopravy po Praze vůbec ( viz předchozí otázka).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Spokojeno s dopravou na kole a koloběžce je přibližně polovina z těch, kteří tento způsob dopravy využívají.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Nejnižší spokojenost deklarují lidé využívající pro dopravu po Praze automobil. Nespokojena je s tímto typem dopravy celá čtvrtina Pražanů. Častěji vyjadřují nespokojenost lidé ve starším středním věku (50-59 let) a lidé s VŠ vzděláním.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12160" y="944760"/>
            <a:ext cx="3095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Na položky odpovídají jen ti, kteří typ dopravy využívají viz </a:t>
            </a:r>
            <a:r>
              <a:rPr lang="cs-CZ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L3</a:t>
            </a:r>
            <a:endParaRPr lang="cs-CZ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81944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32846"/>
            <a:ext cx="5163760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3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Preferovaný způsob dopravy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L3</a:t>
            </a:r>
            <a:r>
              <a:rPr lang="cs-CZ" sz="900" dirty="0"/>
              <a:t>: Uveďte, jak často se obecně po městě dopravujete následujícími způsoby: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63888" y="1283641"/>
            <a:ext cx="5400600" cy="2570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 hlediska typologie využívání dopravy jsou největší skupinou Pražanů „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využívači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MHD“. Jsou to daleko častěji ženy než muži a také lidé s nejnižšími příjmy (studenti).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16 % obyvatel Prahy spadá do segmentu „využívá hlavně auto“. Jsou to častěji muži a také lidé z nejvyššími příjmy (podnikatelé).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Pětina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19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%) Pražanů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pak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spadá do segmentu „MHD+auto“ – tedy lidé, kteří sice MHD jezdí, ale často také využívají automobil.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83641"/>
            <a:ext cx="3322608" cy="22922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002" y="4107135"/>
            <a:ext cx="7372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4591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Ekologie a změna chování</a:t>
            </a:r>
          </a:p>
        </p:txBody>
      </p:sp>
    </p:spTree>
    <p:extLst>
      <p:ext uri="{BB962C8B-B14F-4D97-AF65-F5344CB8AC3E}">
        <p14:creationId xmlns:p14="http://schemas.microsoft.com/office/powerpoint/2010/main" val="20187886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Změna chování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264208" cy="276999"/>
          </a:xfrm>
        </p:spPr>
        <p:txBody>
          <a:bodyPr/>
          <a:lstStyle/>
          <a:p>
            <a:r>
              <a:rPr lang="en-US" sz="900" dirty="0"/>
              <a:t>X1</a:t>
            </a:r>
            <a:r>
              <a:rPr lang="cs-CZ" sz="900" dirty="0"/>
              <a:t>: V důsledku celosvětové pandemie COVID 19 jsou lidé nuceni měnit své chování. Myslíte si, že budete muset trvale změnit své chování v následujících oblastech i v případě, že pandemie odezní?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87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38530" y="1484784"/>
            <a:ext cx="4425958" cy="4536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Přibližně polovina Pražanů si myslí, že své chování bude muset trvale změnit i po odeznění pandemie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COVIDu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Nejvyšší podíl je u regulace rozsahu kontaktů a pohybu (49 %), relativně nejnižší u změny dopravního chování (44 %).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zajímavé, že neexistují větší rozdíly podle sociodemografických ukazatelů – nelze říct, že existuje nějaké skupina, která se nutné změny chování obává více než jiná.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Kde se však rozdíly jasně ukazují, je postoj ke klimatické změně – ti, kteří ji registrují jako reálnou hrozbu, deklarují, že své chování budou muset změnit daleko více než ostatní.  Se změnou chování častěji počítají i lidé, kteří jsou aktivními organizátory a spadají do skupiny aktivních spokojených.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6" y="1516530"/>
            <a:ext cx="435901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46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Změna chování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264208" cy="276999"/>
          </a:xfrm>
        </p:spPr>
        <p:txBody>
          <a:bodyPr/>
          <a:lstStyle/>
          <a:p>
            <a:r>
              <a:rPr lang="en-US" sz="900" dirty="0"/>
              <a:t>X1</a:t>
            </a:r>
            <a:r>
              <a:rPr lang="cs-CZ" sz="900" dirty="0"/>
              <a:t>: V důsledku celosvětové pandemie COVID 19 jsou lidé nuceni měnit své chování. Myslíte si, že budete muset trvale změnit své chování v následujících oblastech i v případě, že pandemie odezní?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88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5797111"/>
            <a:ext cx="465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 1 = určitě souhlasím – 5= určitě nesouhlasím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Průměry na škále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251520" y="1412776"/>
          <a:ext cx="7560000" cy="4343979"/>
        </p:xfrm>
        <a:graphic>
          <a:graphicData uri="http://schemas.openxmlformats.org/drawingml/2006/table">
            <a:tbl>
              <a:tblPr/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257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Omezení některých aktivit (volnočasové aktivity, cestování)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Regulace rozsahu kontaktů  a pohybu v zalidněných místech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Změna dopravního chování (méně MHD, více kolo, automobil, pěšky)</a:t>
                      </a:r>
                    </a:p>
                  </a:txBody>
                  <a:tcPr marL="5583" marR="5583" marT="5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2,86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2,88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3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POHLAVÍ</a:t>
                      </a: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2,97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2,65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30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VĚK</a:t>
                      </a:r>
                    </a:p>
                  </a:txBody>
                  <a:tcPr marL="5942" marR="5942" marT="594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18 - 29 let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2,66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30 - 39 let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2,97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40 - 49 let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2,85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50 - 59 let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2,80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830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VZDĚLÁNÍ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ZŠ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2,68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bez mat.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2,87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  s mat.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2,70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2,86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2,77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830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PŘÍJEM DOMÁCNOSTI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30tis. Kč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2,85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30-70 tis Kč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2,86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2,90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70-150tis Kč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2,85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150+tis Kč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830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EKONOMICKÁ AKTIVITA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Zaměstnanec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2,85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Podnikatel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2,76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Student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2,90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Důchodce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2,57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2,88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domácnosti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2,88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2,68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Ostatní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8830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POSTOJE KE ZMĚNĚ KLIMATU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Ano je to hrozba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2,59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2,76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Ani tak ani tak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3,08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2,94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3,00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883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Ne, není to hrozba</a:t>
                      </a:r>
                    </a:p>
                  </a:txBody>
                  <a:tcPr marL="5942" marR="5942" marT="59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3,21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3,43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6467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Obavy v souvislosti se změnou klimatu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X2</a:t>
            </a:r>
            <a:r>
              <a:rPr lang="cs-CZ" sz="900" dirty="0"/>
              <a:t>: Považujete změnu klimatu za reálnou hrozbu?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63888" y="1412777"/>
            <a:ext cx="5328592" cy="3096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 populaci Prahy je dosti silné přesvědčení, že změna klimatu je reálná hrozba. Myslí si to téměř tři čtvrtiny (72 %) Pražanů.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to o cca 20 p. b. více než je celorepublikový průměr  zjištěný v jiných výzkumech (např.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CVVM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2019*) – Pražané jsou tedy ke změně klimatu citlivější než je průměr za celou ČR.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Jako hrozbu vidí změny klimatu více ženy a mladí lidé (a studenti).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Naopak jako menší hrozbu vnímají změny klimatu muži, osoby 50+ a také lidé s nejvyššími příjmy.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9" name="Obdélník 8"/>
          <p:cNvSpPr/>
          <p:nvPr/>
        </p:nvSpPr>
        <p:spPr>
          <a:xfrm>
            <a:off x="3742079" y="6314919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</a:schemeClr>
                </a:solidFill>
              </a:rPr>
              <a:t>* 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https://cvvm.soc.cas.cz/media/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com_form2content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documents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c2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a5055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f9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oe191202.pdf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999492" cy="249348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55654"/>
            <a:ext cx="2554445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Analýzy - vysvětlivky</a:t>
            </a: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</a:t>
            </a:r>
            <a:fld id="{4CFAC9CE-D0B9-4980-BA70-A38C6B6255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5839" y="980728"/>
            <a:ext cx="8568952" cy="2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4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Typologie podle volnočasových aktivit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627784" y="1533027"/>
            <a:ext cx="6334246" cy="397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FACTOR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/VARIABLES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G2_A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G2_B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G2_C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G2_D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G2_E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G2_F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G2_G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G2_H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G2_I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G2_J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G2_K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G2_L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G2_M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G2_N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G2_O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G2_P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G2_Q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G2_S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/MISSING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LISTWISE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/ANALYSIS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G2_B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G2_C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G2_F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G2_H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G2_J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G2_K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G2_N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G2_P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G2_Q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G2_S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/PRINT INITIAL EXTRACTION ROTATION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/FORMAT SORT BLANK(0.4)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/CRITERIA FACTORS(4) ITERATE(25)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/EXTRACTION PC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/CRITERIA ITERATE(25)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/ROTATION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VARIMAX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/SAVE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/METHOD=CORRELATION.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TWOSTEP CLUSTER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/CONTINUOUS VARIABLES=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FAC1_1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FAC2_1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FAC3_1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FAC4_1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/DISTANCE LIKELIHOOD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NUMCLUSTERS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FIXED=5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HANDLENOISE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MEMALLOCATE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64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/CRITERIA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INITHRESHOLD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MXBRANCH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MXLEVEL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VIEWMODEL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DISPLAY=YES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/SAVE VARIABLE=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segG2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5948" y="1224208"/>
            <a:ext cx="287540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 OTÁZKY: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G1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G2</a:t>
            </a:r>
            <a:endParaRPr lang="cs-CZ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249017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995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Motivace k nákupu elektronického automobilu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X3</a:t>
            </a:r>
            <a:r>
              <a:rPr lang="cs-CZ" sz="900" dirty="0"/>
              <a:t>: Zvažoval/a byste v budoucnu nákup elektrického automobilu, pokud by ve městě byla dostatečná síť dostupných nabíjecích stanic?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707904" y="1372083"/>
            <a:ext cx="5184576" cy="4217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Téměř polovina (46 %) Pražanů uvažuje v budoucnu o koupi elektromobilu. Nemáme přímé porovnání s jinými výzkumy, ale některé studie* (realizované ovšem na jiné cílové skupině) ukazují, že to je překvapivě vysoké číslo. Je nutné mít na paměti, že otázka neřešila cenu případného vozu, ale jen deklarovaný zájem.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Nijak překvapivě jsou to lidé s vyššími příjmy a podnikatelé. Jedná se ale také o mladé lidi, o studenty a ty, kteří vidí změnu klimatu jako reálnou hrozbu. Motivace je tedy zřetelná (ekologické chování), nicméně roli zde určitě bude hrát i cena – to je vidět ze závislosti ochoty koupit elektromobil na ekonomické situaci domácnosti.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Mezi nejstaršími a nejchudšími domácnostmi o elektromobil prakticky zájem není.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779912" y="5839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tx1">
                    <a:lumMod val="75000"/>
                  </a:schemeClr>
                </a:solidFill>
              </a:rPr>
              <a:t>*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https://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www.novinky.cz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/auto/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clanek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/porizeni-elektromobilu-zvazuje-desetina-cechu-zbytek-vidi-spis-nevyhody-40339377 </a:t>
            </a:r>
          </a:p>
          <a:p>
            <a:endParaRPr lang="cs-CZ" sz="900" u="sng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https://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autoroad.cz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cs-CZ" sz="900" u="sng" dirty="0" err="1">
                <a:solidFill>
                  <a:schemeClr val="tx1">
                    <a:lumMod val="75000"/>
                  </a:schemeClr>
                </a:solidFill>
              </a:rPr>
              <a:t>eko</a:t>
            </a:r>
            <a:r>
              <a:rPr lang="cs-CZ" sz="900" u="sng" dirty="0">
                <a:solidFill>
                  <a:schemeClr val="tx1">
                    <a:lumMod val="75000"/>
                  </a:schemeClr>
                </a:solidFill>
              </a:rPr>
              <a:t>/99942-nazor-ceskych-podnikatelu-a-ridicu-v-rozsahlem-pruzkumu-elektromobilita-v-cele-sve-krase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69" y="3855654"/>
            <a:ext cx="2554445" cy="29690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2993395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927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13734"/>
            <a:ext cx="6267231" cy="36274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Motivace ke změnám v životě v souvislosti se změnou klimatu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X4</a:t>
            </a:r>
            <a:r>
              <a:rPr lang="cs-CZ" sz="900" dirty="0"/>
              <a:t>: Co jste ochotný/á změnit ve  vlastním životě, abyste zmírnil/a dopady klimatických změn?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91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19584" y="2891126"/>
            <a:ext cx="3744416" cy="2102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Jen velmi malá část populace Prahy (7 %) nedeklaruje ochotu nějak měnit své chování k omezení dopadu klimatických změn.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Jako nejčastější opatření Pražané uvádějí recyklace a opravy věcí (73 %), následované výchovou dětí k ekologickému chování (55 %).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4387" y="5028764"/>
            <a:ext cx="8415225" cy="1303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Politicky zaměřené aktivity (demonstrace, podpora „zelených politik“, podpora ekologických organizací) nejsou Pražany tak široce preferovány.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Pražané se také v naprosté většině nehlásí k tomu, že by omezili cestování (létání) a že by využívali zelenou energii.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</p:spTree>
    <p:extLst>
      <p:ext uri="{BB962C8B-B14F-4D97-AF65-F5344CB8AC3E}">
        <p14:creationId xmlns:p14="http://schemas.microsoft.com/office/powerpoint/2010/main" val="21182944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Motivace ke změnám v životě v souvislosti se změnou klimatu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38499"/>
          </a:xfrm>
        </p:spPr>
        <p:txBody>
          <a:bodyPr/>
          <a:lstStyle/>
          <a:p>
            <a:r>
              <a:rPr lang="en-US" sz="900" dirty="0"/>
              <a:t>X4</a:t>
            </a:r>
            <a:r>
              <a:rPr lang="cs-CZ" sz="900" dirty="0"/>
              <a:t>: Co jste ochotný/á změnit ve  vlastním životě, abyste zmírnil/a dopady klimatických změn?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92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944760"/>
            <a:ext cx="2303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n=1.977 (celý vzorek)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129427"/>
            <a:ext cx="107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Calibri" panose="020F0502020204030204" pitchFamily="34" charset="0"/>
                <a:cs typeface="Calibri" panose="020F0502020204030204" pitchFamily="34" charset="0"/>
              </a:rPr>
              <a:t>údaje v %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58104" y="1355648"/>
            <a:ext cx="5678392" cy="2721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Ukazuje se, že největší podíl osob, které nejsou příliš ochotny měnit své návyky, je mezi muži, osobami ve vyšším věku a také u těch s vyššími příjmy. U poslední skupiny můžeme spekulovat o tom, že tito nejbohatší Pražané již v současnosti některá opatření realizují a „změna“ u nich vlastně postrádá smysl.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Je zajímavé, že vysoký podíl je i u aktivních organizátorů komunitních akcí a uživatelů kola, tedy osob, u kterých bychom předpokládali vysokou míru zájmu o ekologii a trvale udržitelný rozvoj. I zde se můžeme domnívat, že jejich chování už do jisté míry změně návyků odpovídá.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24737"/>
            <a:ext cx="3322608" cy="22922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4134513"/>
            <a:ext cx="727925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35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Dotazník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005632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57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000" y="1124743"/>
            <a:ext cx="3802835" cy="5370625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06" y="1052737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929" y="1052737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91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24744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24744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88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052736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835" y="980728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628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Dotazník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69" y="1052736"/>
            <a:ext cx="3802835" cy="53706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3802835" cy="53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6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NABÍDKA_KOMPILÁT_2016_01_26">
  <a:themeElements>
    <a:clrScheme name="ppm factum">
      <a:dk1>
        <a:srgbClr val="595959"/>
      </a:dk1>
      <a:lt1>
        <a:srgbClr val="FFFFFF"/>
      </a:lt1>
      <a:dk2>
        <a:srgbClr val="333333"/>
      </a:dk2>
      <a:lt2>
        <a:srgbClr val="EAEAEA"/>
      </a:lt2>
      <a:accent1>
        <a:srgbClr val="5BB531"/>
      </a:accent1>
      <a:accent2>
        <a:srgbClr val="FFDC00"/>
      </a:accent2>
      <a:accent3>
        <a:srgbClr val="E9693C"/>
      </a:accent3>
      <a:accent4>
        <a:srgbClr val="B82928"/>
      </a:accent4>
      <a:accent5>
        <a:srgbClr val="623A3D"/>
      </a:accent5>
      <a:accent6>
        <a:srgbClr val="8B4A66"/>
      </a:accent6>
      <a:hlink>
        <a:srgbClr val="0000F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NABÍDKA_KOMPILÁT_2016_01_26</Template>
  <TotalTime>17557</TotalTime>
  <Words>15280</Words>
  <Application>Microsoft Office PowerPoint</Application>
  <PresentationFormat>Předvádění na obrazovce (4:3)</PresentationFormat>
  <Paragraphs>3661</Paragraphs>
  <Slides>106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1" baseType="lpstr">
      <vt:lpstr>Arial</vt:lpstr>
      <vt:lpstr>Calibri</vt:lpstr>
      <vt:lpstr>Times New Roman</vt:lpstr>
      <vt:lpstr>Wingdings</vt:lpstr>
      <vt:lpstr>NABÍDKA_KOMPILÁT_2016_01_26</vt:lpstr>
      <vt:lpstr>Prezentace aplikace PowerPoint</vt:lpstr>
      <vt:lpstr>Prezentace aplikace PowerPoint</vt:lpstr>
      <vt:lpstr>Východiska a metodika</vt:lpstr>
      <vt:lpstr>Metodika šetření a reprezentativita souboru</vt:lpstr>
      <vt:lpstr>Metodika šetření a reprezentativita souboru</vt:lpstr>
      <vt:lpstr>Prezentace aplikace PowerPoint</vt:lpstr>
      <vt:lpstr>Analýzy - vysvětlivky</vt:lpstr>
      <vt:lpstr>Analýzy - vysvětlivky</vt:lpstr>
      <vt:lpstr>Analýzy - vysvětlivky</vt:lpstr>
      <vt:lpstr>Analýzy - vysvětlivky</vt:lpstr>
      <vt:lpstr>Analýzy - vysvětlivky</vt:lpstr>
      <vt:lpstr>Jak číst čísla ve zprávě</vt:lpstr>
      <vt:lpstr>Prezentace aplikace PowerPoint</vt:lpstr>
      <vt:lpstr>Shrnutí – život v lokalitě</vt:lpstr>
      <vt:lpstr>Shrnutí - stěhování</vt:lpstr>
      <vt:lpstr>Shrnutí – veřejný prostor a občanská aktivita</vt:lpstr>
      <vt:lpstr>Shrnutí – práce </vt:lpstr>
      <vt:lpstr>Shrnutí – doprava</vt:lpstr>
      <vt:lpstr>Shrnutí – ekologie</vt:lpstr>
      <vt:lpstr>Prezentace aplikace PowerPoint</vt:lpstr>
      <vt:lpstr>Prezentace aplikace PowerPoint</vt:lpstr>
      <vt:lpstr>Spokojenost s bydlením</vt:lpstr>
      <vt:lpstr>Spokojenost s bydlením</vt:lpstr>
      <vt:lpstr>Spokojenost s bydlením</vt:lpstr>
      <vt:lpstr>Bytová politika v Praze</vt:lpstr>
      <vt:lpstr>Bytová politika v Praze</vt:lpstr>
      <vt:lpstr>Prezentace aplikace PowerPoint</vt:lpstr>
      <vt:lpstr>Spokojenost s vybavením v lokalitě bydliště</vt:lpstr>
      <vt:lpstr>Spokojenost s vybavením v lokalitě bydliště</vt:lpstr>
      <vt:lpstr>Spokojenost s vybavením v lokalitě bydliště</vt:lpstr>
      <vt:lpstr>Spokojenost s dostupností v lokalitě bydliště</vt:lpstr>
      <vt:lpstr>Spokojenost s dostupností v lokalitě bydliště</vt:lpstr>
      <vt:lpstr>Prezentace aplikace PowerPoint</vt:lpstr>
      <vt:lpstr>Komunitní život</vt:lpstr>
      <vt:lpstr>Komunitní život</vt:lpstr>
      <vt:lpstr>Návštěvnost komunitních akcí</vt:lpstr>
      <vt:lpstr>Návštěvnost komunitních akcí</vt:lpstr>
      <vt:lpstr>Prezentace aplikace PowerPoint</vt:lpstr>
      <vt:lpstr>Ideální bydliště - místo</vt:lpstr>
      <vt:lpstr>Ideální bydliště - místo</vt:lpstr>
      <vt:lpstr>Ideální bydliště - lokalita</vt:lpstr>
      <vt:lpstr>Ideální bydliště - lokalita</vt:lpstr>
      <vt:lpstr>Doba života v Praze</vt:lpstr>
      <vt:lpstr>Doba života v Praze</vt:lpstr>
      <vt:lpstr>Doba života v Praze</vt:lpstr>
      <vt:lpstr>Změna bydliště – zkušenost a motivace</vt:lpstr>
      <vt:lpstr>Změna bydliště – budoucí vývoj</vt:lpstr>
      <vt:lpstr>Změna bydliště – budoucí vývoj</vt:lpstr>
      <vt:lpstr>Spokojenost s kvalitou života v Praze</vt:lpstr>
      <vt:lpstr>Spokojenost s kvalitou života v Praze</vt:lpstr>
      <vt:lpstr>Prezentace aplikace PowerPoint</vt:lpstr>
      <vt:lpstr>Zájem  o volnočasové aktivity</vt:lpstr>
      <vt:lpstr>Zájem  o volnočasové aktivity</vt:lpstr>
      <vt:lpstr>Zájem  o volnočasové aktivity</vt:lpstr>
      <vt:lpstr>Lokalita volnočasových aktivit</vt:lpstr>
      <vt:lpstr>Prezentace aplikace PowerPoint</vt:lpstr>
      <vt:lpstr>Veřejná prostranství – PARKY</vt:lpstr>
      <vt:lpstr>Veřejná prostranství – PARKY</vt:lpstr>
      <vt:lpstr>Veřejná prostranství – NÁMĚSTÍ A ULICE</vt:lpstr>
      <vt:lpstr>Veřejná prostranství – NÁMĚSTÍ A ULICE</vt:lpstr>
      <vt:lpstr>Atraktivita veřejných prostranství</vt:lpstr>
      <vt:lpstr>Atraktivita veřejných prostranství</vt:lpstr>
      <vt:lpstr>Prezentace aplikace PowerPoint</vt:lpstr>
      <vt:lpstr>Občanská angažovanost</vt:lpstr>
      <vt:lpstr>Občanská angažovanost</vt:lpstr>
      <vt:lpstr>Občanská angažovanost</vt:lpstr>
      <vt:lpstr>Spokojenost s fungováním veřejné správy</vt:lpstr>
      <vt:lpstr>Spokojenost s fungováním veřejné správy</vt:lpstr>
      <vt:lpstr>Občanská angažovanost</vt:lpstr>
      <vt:lpstr>Občanská angažovanost</vt:lpstr>
      <vt:lpstr>Prezentace aplikace PowerPoint</vt:lpstr>
      <vt:lpstr>Aktuální zaměstnání</vt:lpstr>
      <vt:lpstr>Spokojenost se současným zaměstnáním</vt:lpstr>
      <vt:lpstr>Ochota změnit zaměstnání</vt:lpstr>
      <vt:lpstr>Preferovaná forma zaměstnání</vt:lpstr>
      <vt:lpstr>Preferovaná forma zaměstnání – typ úvazku</vt:lpstr>
      <vt:lpstr>Současné pracovní zařazení</vt:lpstr>
      <vt:lpstr>Ochota změny bydliště v souvislosti s nalezením vhodné pracovní příležitosti</vt:lpstr>
      <vt:lpstr>Prezentace aplikace PowerPoint</vt:lpstr>
      <vt:lpstr>Užívání automobilu</vt:lpstr>
      <vt:lpstr>Frekvence dopravy</vt:lpstr>
      <vt:lpstr>Preferovaný způsob dopravy</vt:lpstr>
      <vt:lpstr>Preferovaný způsob dopravy</vt:lpstr>
      <vt:lpstr>Spokojenost s dopravními možnostmi v Praze</vt:lpstr>
      <vt:lpstr>Preferovaný způsob dopravy</vt:lpstr>
      <vt:lpstr>Prezentace aplikace PowerPoint</vt:lpstr>
      <vt:lpstr>Změna chování</vt:lpstr>
      <vt:lpstr>Změna chování</vt:lpstr>
      <vt:lpstr>Obavy v souvislosti se změnou klimatu</vt:lpstr>
      <vt:lpstr>Motivace k nákupu elektronického automobilu</vt:lpstr>
      <vt:lpstr>Motivace ke změnám v životě v souvislosti se změnou klimatu</vt:lpstr>
      <vt:lpstr>Motivace ke změnám v životě v souvislosti se změnou klimatu</vt:lpstr>
      <vt:lpstr>Prezentace aplikace PowerPoint</vt:lpstr>
      <vt:lpstr>Dotazník</vt:lpstr>
      <vt:lpstr>Dotazník</vt:lpstr>
      <vt:lpstr>Dotazník</vt:lpstr>
      <vt:lpstr>Dotazník</vt:lpstr>
      <vt:lpstr>Dotazník</vt:lpstr>
      <vt:lpstr>Dotazník</vt:lpstr>
      <vt:lpstr>Dotazník</vt:lpstr>
      <vt:lpstr>Dotazník</vt:lpstr>
      <vt:lpstr>Dotazník</vt:lpstr>
      <vt:lpstr>Dotazník</vt:lpstr>
      <vt:lpstr>Dotazník</vt:lpstr>
      <vt:lpstr>Dotazník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Spravce</dc:creator>
  <cp:lastModifiedBy>Marianovská Veronika Mgr. (SRM/KAM)</cp:lastModifiedBy>
  <cp:revision>977</cp:revision>
  <dcterms:created xsi:type="dcterms:W3CDTF">2016-02-16T10:39:30Z</dcterms:created>
  <dcterms:modified xsi:type="dcterms:W3CDTF">2022-01-03T15:36:42Z</dcterms:modified>
</cp:coreProperties>
</file>