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5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2.xml" ContentType="application/vnd.openxmlformats-officedocument.drawingml.chartshapes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6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5" r:id="rId2"/>
    <p:sldMasterId id="2147483662" r:id="rId3"/>
    <p:sldMasterId id="2147483665" r:id="rId4"/>
    <p:sldMasterId id="2147483668" r:id="rId5"/>
    <p:sldMasterId id="2147483671" r:id="rId6"/>
    <p:sldMasterId id="2147483674" r:id="rId7"/>
    <p:sldMasterId id="2147483681" r:id="rId8"/>
    <p:sldMasterId id="2147483688" r:id="rId9"/>
    <p:sldMasterId id="2147483695" r:id="rId10"/>
  </p:sldMasterIdLst>
  <p:notesMasterIdLst>
    <p:notesMasterId r:id="rId88"/>
  </p:notesMasterIdLst>
  <p:handoutMasterIdLst>
    <p:handoutMasterId r:id="rId89"/>
  </p:handoutMasterIdLst>
  <p:sldIdLst>
    <p:sldId id="257" r:id="rId11"/>
    <p:sldId id="562" r:id="rId12"/>
    <p:sldId id="304" r:id="rId13"/>
    <p:sldId id="564" r:id="rId14"/>
    <p:sldId id="705" r:id="rId15"/>
    <p:sldId id="567" r:id="rId16"/>
    <p:sldId id="756" r:id="rId17"/>
    <p:sldId id="766" r:id="rId18"/>
    <p:sldId id="767" r:id="rId19"/>
    <p:sldId id="754" r:id="rId20"/>
    <p:sldId id="570" r:id="rId21"/>
    <p:sldId id="730" r:id="rId22"/>
    <p:sldId id="731" r:id="rId23"/>
    <p:sldId id="732" r:id="rId24"/>
    <p:sldId id="733" r:id="rId25"/>
    <p:sldId id="734" r:id="rId26"/>
    <p:sldId id="303" r:id="rId27"/>
    <p:sldId id="759" r:id="rId28"/>
    <p:sldId id="735" r:id="rId29"/>
    <p:sldId id="736" r:id="rId30"/>
    <p:sldId id="737" r:id="rId31"/>
    <p:sldId id="738" r:id="rId32"/>
    <p:sldId id="739" r:id="rId33"/>
    <p:sldId id="744" r:id="rId34"/>
    <p:sldId id="740" r:id="rId35"/>
    <p:sldId id="745" r:id="rId36"/>
    <p:sldId id="741" r:id="rId37"/>
    <p:sldId id="768" r:id="rId38"/>
    <p:sldId id="571" r:id="rId39"/>
    <p:sldId id="726" r:id="rId40"/>
    <p:sldId id="723" r:id="rId41"/>
    <p:sldId id="765" r:id="rId42"/>
    <p:sldId id="715" r:id="rId43"/>
    <p:sldId id="582" r:id="rId44"/>
    <p:sldId id="760" r:id="rId45"/>
    <p:sldId id="581" r:id="rId46"/>
    <p:sldId id="584" r:id="rId47"/>
    <p:sldId id="747" r:id="rId48"/>
    <p:sldId id="585" r:id="rId49"/>
    <p:sldId id="572" r:id="rId50"/>
    <p:sldId id="724" r:id="rId51"/>
    <p:sldId id="691" r:id="rId52"/>
    <p:sldId id="588" r:id="rId53"/>
    <p:sldId id="761" r:id="rId54"/>
    <p:sldId id="692" r:id="rId55"/>
    <p:sldId id="694" r:id="rId56"/>
    <p:sldId id="748" r:id="rId57"/>
    <p:sldId id="679" r:id="rId58"/>
    <p:sldId id="681" r:id="rId59"/>
    <p:sldId id="680" r:id="rId60"/>
    <p:sldId id="769" r:id="rId61"/>
    <p:sldId id="700" r:id="rId62"/>
    <p:sldId id="573" r:id="rId63"/>
    <p:sldId id="725" r:id="rId64"/>
    <p:sldId id="728" r:id="rId65"/>
    <p:sldId id="749" r:id="rId66"/>
    <p:sldId id="770" r:id="rId67"/>
    <p:sldId id="750" r:id="rId68"/>
    <p:sldId id="772" r:id="rId69"/>
    <p:sldId id="682" r:id="rId70"/>
    <p:sldId id="696" r:id="rId71"/>
    <p:sldId id="684" r:id="rId72"/>
    <p:sldId id="697" r:id="rId73"/>
    <p:sldId id="720" r:id="rId74"/>
    <p:sldId id="698" r:id="rId75"/>
    <p:sldId id="751" r:id="rId76"/>
    <p:sldId id="752" r:id="rId77"/>
    <p:sldId id="762" r:id="rId78"/>
    <p:sldId id="753" r:id="rId79"/>
    <p:sldId id="764" r:id="rId80"/>
    <p:sldId id="701" r:id="rId81"/>
    <p:sldId id="702" r:id="rId82"/>
    <p:sldId id="568" r:id="rId83"/>
    <p:sldId id="563" r:id="rId84"/>
    <p:sldId id="717" r:id="rId85"/>
    <p:sldId id="743" r:id="rId86"/>
    <p:sldId id="569" r:id="rId8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C8E0F7"/>
    <a:srgbClr val="C5E6FF"/>
    <a:srgbClr val="B9E1FF"/>
    <a:srgbClr val="A7D9FF"/>
    <a:srgbClr val="A3D8FF"/>
    <a:srgbClr val="6DC0FF"/>
    <a:srgbClr val="8FCFFF"/>
    <a:srgbClr val="43AEFF"/>
    <a:srgbClr val="AB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5" autoAdjust="0"/>
    <p:restoredTop sz="91892" autoAdjust="0"/>
  </p:normalViewPr>
  <p:slideViewPr>
    <p:cSldViewPr snapToGrid="0">
      <p:cViewPr varScale="1">
        <p:scale>
          <a:sx n="105" d="100"/>
          <a:sy n="105" d="100"/>
        </p:scale>
        <p:origin x="3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slide" Target="slides/slide7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presProps" Target="pres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image" Target="../media/image25.pn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image" Target="../media/image25.pn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image" Target="../media/image25.pn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16433317632464"/>
          <c:y val="0.1001727115716753"/>
          <c:w val="0.729993077601512"/>
          <c:h val="0.854922279792746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bar_chart!$B$65</c:f>
              <c:strCache>
                <c:ptCount val="1"/>
                <c:pt idx="0">
                  <c:v>2019 (N=1400)</c:v>
                </c:pt>
              </c:strCache>
            </c:strRef>
          </c:tx>
          <c:spPr>
            <a:solidFill>
              <a:srgbClr val="1964AA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bar_chart!$A$66:$A$78</c:f>
              <c:strCache>
                <c:ptCount val="13"/>
                <c:pt idx="0">
                  <c:v>IPR Praha</c:v>
                </c:pt>
                <c:pt idx="1">
                  <c:v>Magistrát</c:v>
                </c:pt>
                <c:pt idx="2">
                  <c:v>Neziskovky, občanská sdružení apod.</c:v>
                </c:pt>
                <c:pt idx="3">
                  <c:v>Úřady MČ</c:v>
                </c:pt>
                <c:pt idx="4">
                  <c:v>ÚHA</c:v>
                </c:pt>
                <c:pt idx="5">
                  <c:v>Praha sobě</c:v>
                </c:pt>
                <c:pt idx="6">
                  <c:v>CAMP</c:v>
                </c:pt>
                <c:pt idx="7">
                  <c:v>Územní plán, rozvojový plán</c:v>
                </c:pt>
                <c:pt idx="8">
                  <c:v>IÚRP</c:v>
                </c:pt>
                <c:pt idx="9">
                  <c:v>Institut plánování (obecně)</c:v>
                </c:pt>
                <c:pt idx="10">
                  <c:v>TSK</c:v>
                </c:pt>
                <c:pt idx="11">
                  <c:v>Různé odbory</c:v>
                </c:pt>
                <c:pt idx="12">
                  <c:v>Ministerstva</c:v>
                </c:pt>
              </c:strCache>
            </c:strRef>
          </c:cat>
          <c:val>
            <c:numRef>
              <c:f>bar_chart!$B$66:$B$78</c:f>
              <c:numCache>
                <c:formatCode>0%</c:formatCode>
                <c:ptCount val="13"/>
                <c:pt idx="0">
                  <c:v>0.12142857142857143</c:v>
                </c:pt>
                <c:pt idx="1">
                  <c:v>7.0000000000000007E-2</c:v>
                </c:pt>
                <c:pt idx="2">
                  <c:v>3.8571428571428569E-2</c:v>
                </c:pt>
                <c:pt idx="3">
                  <c:v>3.5000000000000003E-2</c:v>
                </c:pt>
                <c:pt idx="4">
                  <c:v>1.5714285714285715E-2</c:v>
                </c:pt>
                <c:pt idx="5">
                  <c:v>1.4999999999999999E-2</c:v>
                </c:pt>
                <c:pt idx="6">
                  <c:v>1.2857142857142857E-2</c:v>
                </c:pt>
                <c:pt idx="7">
                  <c:v>8.5714285714285719E-3</c:v>
                </c:pt>
                <c:pt idx="8">
                  <c:v>7.1428571428571426E-3</c:v>
                </c:pt>
                <c:pt idx="9">
                  <c:v>7.1428571428571426E-3</c:v>
                </c:pt>
                <c:pt idx="10">
                  <c:v>5.7142857142857143E-3</c:v>
                </c:pt>
                <c:pt idx="11">
                  <c:v>5.7142857142857143E-3</c:v>
                </c:pt>
                <c:pt idx="12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0-4324-BD7D-05FEBDBA33E1}"/>
            </c:ext>
          </c:extLst>
        </c:ser>
        <c:ser>
          <c:idx val="1"/>
          <c:order val="1"/>
          <c:tx>
            <c:strRef>
              <c:f>bar_chart!$C$65</c:f>
              <c:strCache>
                <c:ptCount val="1"/>
                <c:pt idx="0">
                  <c:v>2018 (N=1406)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bar_chart!$A$66:$A$78</c:f>
              <c:strCache>
                <c:ptCount val="13"/>
                <c:pt idx="0">
                  <c:v>IPR Praha</c:v>
                </c:pt>
                <c:pt idx="1">
                  <c:v>Magistrát</c:v>
                </c:pt>
                <c:pt idx="2">
                  <c:v>Neziskovky, občanská sdružení apod.</c:v>
                </c:pt>
                <c:pt idx="3">
                  <c:v>Úřady MČ</c:v>
                </c:pt>
                <c:pt idx="4">
                  <c:v>ÚHA</c:v>
                </c:pt>
                <c:pt idx="5">
                  <c:v>Praha sobě</c:v>
                </c:pt>
                <c:pt idx="6">
                  <c:v>CAMP</c:v>
                </c:pt>
                <c:pt idx="7">
                  <c:v>Územní plán, rozvojový plán</c:v>
                </c:pt>
                <c:pt idx="8">
                  <c:v>IÚRP</c:v>
                </c:pt>
                <c:pt idx="9">
                  <c:v>Institut plánování (obecně)</c:v>
                </c:pt>
                <c:pt idx="10">
                  <c:v>TSK</c:v>
                </c:pt>
                <c:pt idx="11">
                  <c:v>Různé odbory</c:v>
                </c:pt>
                <c:pt idx="12">
                  <c:v>Ministerstva</c:v>
                </c:pt>
              </c:strCache>
            </c:strRef>
          </c:cat>
          <c:val>
            <c:numRef>
              <c:f>bar_chart!$C$66:$C$78</c:f>
              <c:numCache>
                <c:formatCode>0%</c:formatCode>
                <c:ptCount val="13"/>
                <c:pt idx="0">
                  <c:v>0.1337126600284495</c:v>
                </c:pt>
                <c:pt idx="1">
                  <c:v>0.14509246088193456</c:v>
                </c:pt>
                <c:pt idx="2">
                  <c:v>5.476529160739687E-2</c:v>
                </c:pt>
                <c:pt idx="3">
                  <c:v>2.9871977240398292E-2</c:v>
                </c:pt>
                <c:pt idx="4">
                  <c:v>3.1294452347083924E-2</c:v>
                </c:pt>
                <c:pt idx="6">
                  <c:v>1.2091038406827881E-2</c:v>
                </c:pt>
                <c:pt idx="7">
                  <c:v>1.2091038406827881E-2</c:v>
                </c:pt>
                <c:pt idx="8">
                  <c:v>3.5561877667140826E-3</c:v>
                </c:pt>
                <c:pt idx="11">
                  <c:v>1.5647226173541962E-2</c:v>
                </c:pt>
                <c:pt idx="12">
                  <c:v>1.422475106685633E-2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40-4324-BD7D-05FEBDBA33E1}"/>
            </c:ext>
          </c:extLst>
        </c:ser>
        <c:ser>
          <c:idx val="2"/>
          <c:order val="2"/>
          <c:tx>
            <c:strRef>
              <c:f>bar_chart!$D$65</c:f>
              <c:strCache>
                <c:ptCount val="1"/>
                <c:pt idx="0">
                  <c:v>2016 (N=1054)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accent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bar_chart!$A$66:$A$78</c:f>
              <c:strCache>
                <c:ptCount val="13"/>
                <c:pt idx="0">
                  <c:v>IPR Praha</c:v>
                </c:pt>
                <c:pt idx="1">
                  <c:v>Magistrát</c:v>
                </c:pt>
                <c:pt idx="2">
                  <c:v>Neziskovky, občanská sdružení apod.</c:v>
                </c:pt>
                <c:pt idx="3">
                  <c:v>Úřady MČ</c:v>
                </c:pt>
                <c:pt idx="4">
                  <c:v>ÚHA</c:v>
                </c:pt>
                <c:pt idx="5">
                  <c:v>Praha sobě</c:v>
                </c:pt>
                <c:pt idx="6">
                  <c:v>CAMP</c:v>
                </c:pt>
                <c:pt idx="7">
                  <c:v>Územní plán, rozvojový plán</c:v>
                </c:pt>
                <c:pt idx="8">
                  <c:v>IÚRP</c:v>
                </c:pt>
                <c:pt idx="9">
                  <c:v>Institut plánování (obecně)</c:v>
                </c:pt>
                <c:pt idx="10">
                  <c:v>TSK</c:v>
                </c:pt>
                <c:pt idx="11">
                  <c:v>Různé odbory</c:v>
                </c:pt>
                <c:pt idx="12">
                  <c:v>Ministerstva</c:v>
                </c:pt>
              </c:strCache>
            </c:strRef>
          </c:cat>
          <c:val>
            <c:numRef>
              <c:f>bar_chart!$D$66:$D$78</c:f>
              <c:numCache>
                <c:formatCode>0%</c:formatCode>
                <c:ptCount val="13"/>
                <c:pt idx="0">
                  <c:v>6.7362428842504748E-2</c:v>
                </c:pt>
                <c:pt idx="1">
                  <c:v>0.25901328273244784</c:v>
                </c:pt>
                <c:pt idx="2">
                  <c:v>2.8462998102466792E-2</c:v>
                </c:pt>
                <c:pt idx="3">
                  <c:v>9.5825426944971537E-2</c:v>
                </c:pt>
                <c:pt idx="4">
                  <c:v>5.3130929791271347E-2</c:v>
                </c:pt>
                <c:pt idx="6">
                  <c:v>0</c:v>
                </c:pt>
                <c:pt idx="7">
                  <c:v>2.2770398481973434E-2</c:v>
                </c:pt>
                <c:pt idx="8">
                  <c:v>2.8462998102466793E-3</c:v>
                </c:pt>
                <c:pt idx="11">
                  <c:v>4.0796963946869068E-2</c:v>
                </c:pt>
                <c:pt idx="12">
                  <c:v>2.0872865275142316E-2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6-48D7-8E7A-E2194DB4F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r"/>
      <c:layout>
        <c:manualLayout>
          <c:xMode val="edge"/>
          <c:yMode val="edge"/>
          <c:x val="0.6601617511525788"/>
          <c:y val="0.8093582850255121"/>
          <c:w val="0.11584430093889327"/>
          <c:h val="0.14986535455865513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317011455225983E-2"/>
          <c:y val="1.7944865636027346E-2"/>
          <c:w val="0.69117488088994672"/>
          <c:h val="0.96787370448060017"/>
        </c:manualLayout>
      </c:layout>
      <c:bubbleChart>
        <c:varyColors val="0"/>
        <c:ser>
          <c:idx val="0"/>
          <c:order val="0"/>
          <c:tx>
            <c:strRef>
              <c:f>'4pol'!$A$3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BC98-4E16-9E81-0123028F4824}"/>
            </c:ext>
          </c:extLst>
        </c:ser>
        <c:ser>
          <c:idx val="1"/>
          <c:order val="1"/>
          <c:tx>
            <c:strRef>
              <c:f>'4pol'!$A$4</c:f>
              <c:strCache>
                <c:ptCount val="1"/>
                <c:pt idx="0">
                  <c:v>#ODKAZ!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BC98-4E16-9E81-0123028F4824}"/>
            </c:ext>
          </c:extLst>
        </c:ser>
        <c:ser>
          <c:idx val="2"/>
          <c:order val="2"/>
          <c:tx>
            <c:strRef>
              <c:f>'4pol'!$A$5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BC98-4E16-9E81-0123028F4824}"/>
            </c:ext>
          </c:extLst>
        </c:ser>
        <c:ser>
          <c:idx val="3"/>
          <c:order val="3"/>
          <c:tx>
            <c:strRef>
              <c:f>'4pol'!$A$6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'[1]4pol'!$B$6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'[1]4pol'!$C$6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'[1]4pol'!$D$6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BC98-4E16-9E81-0123028F4824}"/>
            </c:ext>
          </c:extLst>
        </c:ser>
        <c:ser>
          <c:idx val="4"/>
          <c:order val="4"/>
          <c:tx>
            <c:strRef>
              <c:f>'4pol'!$A$7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'[1]4pol'!$B$7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'[1]4pol'!$C$7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'[1]4pol'!$D$7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BC98-4E16-9E81-0123028F4824}"/>
            </c:ext>
          </c:extLst>
        </c:ser>
        <c:ser>
          <c:idx val="5"/>
          <c:order val="5"/>
          <c:tx>
            <c:strRef>
              <c:f>'4pol'!$A$8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'[1]4pol'!$B$8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'[1]4pol'!$C$8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'[1]4pol'!$D$8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BC98-4E16-9E81-0123028F4824}"/>
            </c:ext>
          </c:extLst>
        </c:ser>
        <c:ser>
          <c:idx val="6"/>
          <c:order val="6"/>
          <c:tx>
            <c:strRef>
              <c:f>'4pol'!$A$9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'[1]4pol'!$C$9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'[1]4pol'!$D$9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BC98-4E16-9E81-0123028F4824}"/>
            </c:ext>
          </c:extLst>
        </c:ser>
        <c:ser>
          <c:idx val="7"/>
          <c:order val="7"/>
          <c:tx>
            <c:strRef>
              <c:f>'4pol'!$A$10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'[1]4pol'!$B$10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'[1]4pol'!$C$10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'[1]4pol'!$D$10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BC98-4E16-9E81-0123028F4824}"/>
            </c:ext>
          </c:extLst>
        </c:ser>
        <c:ser>
          <c:idx val="8"/>
          <c:order val="8"/>
          <c:tx>
            <c:strRef>
              <c:f>'4pol'!$A$11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'[1]4pol'!$D$11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BC98-4E16-9E81-0123028F4824}"/>
            </c:ext>
          </c:extLst>
        </c:ser>
        <c:ser>
          <c:idx val="9"/>
          <c:order val="9"/>
          <c:tx>
            <c:strRef>
              <c:f>'4pol'!$A$12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'[1]4pol'!$B$12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'[1]4pol'!$D$12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BC98-4E16-9E81-0123028F4824}"/>
            </c:ext>
          </c:extLst>
        </c:ser>
        <c:ser>
          <c:idx val="10"/>
          <c:order val="10"/>
          <c:tx>
            <c:strRef>
              <c:f>'4pol'!$A$13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BC98-4E16-9E81-0123028F4824}"/>
            </c:ext>
          </c:extLst>
        </c:ser>
        <c:ser>
          <c:idx val="11"/>
          <c:order val="11"/>
          <c:tx>
            <c:strRef>
              <c:f>'4pol'!$A$14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BC98-4E16-9E81-0123028F4824}"/>
            </c:ext>
          </c:extLst>
        </c:ser>
        <c:ser>
          <c:idx val="12"/>
          <c:order val="12"/>
          <c:tx>
            <c:strRef>
              <c:f>'4pol'!$A$15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BC98-4E16-9E81-0123028F4824}"/>
            </c:ext>
          </c:extLst>
        </c:ser>
        <c:ser>
          <c:idx val="13"/>
          <c:order val="13"/>
          <c:tx>
            <c:strRef>
              <c:f>'4pol'!$A$16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'[1]4pol'!$B$16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'[1]4pol'!$C$16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'[1]4pol'!$D$16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BC98-4E16-9E81-0123028F4824}"/>
            </c:ext>
          </c:extLst>
        </c:ser>
        <c:ser>
          <c:idx val="14"/>
          <c:order val="14"/>
          <c:tx>
            <c:strRef>
              <c:f>'4pol'!$A$17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'[1]4pol'!$B$17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'[1]4pol'!$C$17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'[1]4pol'!$D$17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BC98-4E16-9E81-0123028F4824}"/>
            </c:ext>
          </c:extLst>
        </c:ser>
        <c:ser>
          <c:idx val="15"/>
          <c:order val="15"/>
          <c:tx>
            <c:strRef>
              <c:f>'4pol'!$A$18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'[1]4pol'!$B$18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'[1]4pol'!$C$18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'[1]4pol'!$D$18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BC98-4E16-9E81-0123028F4824}"/>
            </c:ext>
          </c:extLst>
        </c:ser>
        <c:ser>
          <c:idx val="16"/>
          <c:order val="16"/>
          <c:tx>
            <c:strRef>
              <c:f>'4pol'!$A$19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'[1]4pol'!$C$19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'[1]4pol'!$D$19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BC98-4E16-9E81-0123028F4824}"/>
            </c:ext>
          </c:extLst>
        </c:ser>
        <c:ser>
          <c:idx val="17"/>
          <c:order val="17"/>
          <c:tx>
            <c:strRef>
              <c:f>'4pol'!$A$20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'[1]4pol'!$B$20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'[1]4pol'!$C$20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'[1]4pol'!$D$20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BC98-4E16-9E81-0123028F4824}"/>
            </c:ext>
          </c:extLst>
        </c:ser>
        <c:ser>
          <c:idx val="18"/>
          <c:order val="18"/>
          <c:tx>
            <c:strRef>
              <c:f>'4pol'!$A$21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'[1]4pol'!$D$21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2-BC98-4E16-9E81-0123028F4824}"/>
            </c:ext>
          </c:extLst>
        </c:ser>
        <c:ser>
          <c:idx val="19"/>
          <c:order val="19"/>
          <c:tx>
            <c:strRef>
              <c:f>'4pol'!$A$22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'[1]4pol'!$B$22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'[1]4pol'!$D$22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3-BC98-4E16-9E81-0123028F4824}"/>
            </c:ext>
          </c:extLst>
        </c:ser>
        <c:ser>
          <c:idx val="20"/>
          <c:order val="20"/>
          <c:tx>
            <c:strRef>
              <c:f>'4pol'!$A$23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4-BC98-4E16-9E81-0123028F4824}"/>
            </c:ext>
          </c:extLst>
        </c:ser>
        <c:ser>
          <c:idx val="21"/>
          <c:order val="21"/>
          <c:tx>
            <c:strRef>
              <c:f>'4pol'!$A$24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5-BC98-4E16-9E81-0123028F4824}"/>
            </c:ext>
          </c:extLst>
        </c:ser>
        <c:ser>
          <c:idx val="22"/>
          <c:order val="22"/>
          <c:tx>
            <c:strRef>
              <c:f>'4pol'!$A$25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6-BC98-4E16-9E81-0123028F4824}"/>
            </c:ext>
          </c:extLst>
        </c:ser>
        <c:ser>
          <c:idx val="23"/>
          <c:order val="23"/>
          <c:tx>
            <c:strRef>
              <c:f>scatter_chart!$A$2</c:f>
              <c:strCache>
                <c:ptCount val="1"/>
                <c:pt idx="0">
                  <c:v>PoziceX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scatter_chart!$B$1:$AH$1</c:f>
              <c:numCache>
                <c:formatCode>0.00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xVal>
          <c:yVal>
            <c:numRef>
              <c:f>scatter_chart!$B$2:$AW$2</c:f>
              <c:numCache>
                <c:formatCode>0%</c:formatCode>
                <c:ptCount val="48"/>
                <c:pt idx="0">
                  <c:v>0.63636363636363635</c:v>
                </c:pt>
                <c:pt idx="1">
                  <c:v>0.50539291217257321</c:v>
                </c:pt>
                <c:pt idx="2">
                  <c:v>0.48690292758089371</c:v>
                </c:pt>
                <c:pt idx="3">
                  <c:v>0.47149460708782742</c:v>
                </c:pt>
                <c:pt idx="4">
                  <c:v>0.46533127889060094</c:v>
                </c:pt>
                <c:pt idx="5">
                  <c:v>0.44838212634822805</c:v>
                </c:pt>
                <c:pt idx="6">
                  <c:v>0.44067796610169491</c:v>
                </c:pt>
                <c:pt idx="7">
                  <c:v>0.42989214175654855</c:v>
                </c:pt>
                <c:pt idx="8">
                  <c:v>0.4206471494607088</c:v>
                </c:pt>
                <c:pt idx="9">
                  <c:v>0.39753466872110937</c:v>
                </c:pt>
                <c:pt idx="10">
                  <c:v>0.35130970724191063</c:v>
                </c:pt>
                <c:pt idx="11">
                  <c:v>0.33744221879815101</c:v>
                </c:pt>
                <c:pt idx="12">
                  <c:v>0.32973805855161786</c:v>
                </c:pt>
                <c:pt idx="13">
                  <c:v>0.2526964560862866</c:v>
                </c:pt>
                <c:pt idx="14">
                  <c:v>0.24499229583975346</c:v>
                </c:pt>
                <c:pt idx="15">
                  <c:v>9.3990755007704166E-2</c:v>
                </c:pt>
                <c:pt idx="16">
                  <c:v>0.54153354632587858</c:v>
                </c:pt>
                <c:pt idx="17">
                  <c:v>0.45686900958466453</c:v>
                </c:pt>
                <c:pt idx="18">
                  <c:v>0.46805111821086259</c:v>
                </c:pt>
                <c:pt idx="19">
                  <c:v>0.44249201277955269</c:v>
                </c:pt>
                <c:pt idx="20">
                  <c:v>0.44089456869009586</c:v>
                </c:pt>
                <c:pt idx="21">
                  <c:v>0.38338658146964855</c:v>
                </c:pt>
                <c:pt idx="22">
                  <c:v>0.38498402555910544</c:v>
                </c:pt>
                <c:pt idx="23">
                  <c:v>0.39456869009584666</c:v>
                </c:pt>
                <c:pt idx="24">
                  <c:v>0.41214057507987223</c:v>
                </c:pt>
                <c:pt idx="25">
                  <c:v>0.35303514376996803</c:v>
                </c:pt>
                <c:pt idx="26">
                  <c:v>0.31150159744408945</c:v>
                </c:pt>
                <c:pt idx="27">
                  <c:v>0.34824281150159747</c:v>
                </c:pt>
                <c:pt idx="28">
                  <c:v>0.30670926517571884</c:v>
                </c:pt>
                <c:pt idx="29">
                  <c:v>0.29073482428115016</c:v>
                </c:pt>
                <c:pt idx="30">
                  <c:v>0.29073482428115016</c:v>
                </c:pt>
                <c:pt idx="31">
                  <c:v>0.12779552715654952</c:v>
                </c:pt>
                <c:pt idx="32">
                  <c:v>0.56230031948881787</c:v>
                </c:pt>
                <c:pt idx="33">
                  <c:v>0.45686900958466453</c:v>
                </c:pt>
                <c:pt idx="34">
                  <c:v>0.47284345047923321</c:v>
                </c:pt>
                <c:pt idx="35">
                  <c:v>0.49520766773162939</c:v>
                </c:pt>
                <c:pt idx="36">
                  <c:v>0.41214057507987223</c:v>
                </c:pt>
                <c:pt idx="37">
                  <c:v>0.3961661341853035</c:v>
                </c:pt>
                <c:pt idx="38">
                  <c:v>0.3961661341853035</c:v>
                </c:pt>
                <c:pt idx="39">
                  <c:v>0.4217252396166134</c:v>
                </c:pt>
                <c:pt idx="40">
                  <c:v>0.43769968051118213</c:v>
                </c:pt>
                <c:pt idx="41">
                  <c:v>0.36102236421725242</c:v>
                </c:pt>
                <c:pt idx="42">
                  <c:v>0.32268370607028751</c:v>
                </c:pt>
                <c:pt idx="43">
                  <c:v>0.33546325878594252</c:v>
                </c:pt>
                <c:pt idx="44">
                  <c:v>0.31948881789137379</c:v>
                </c:pt>
                <c:pt idx="45">
                  <c:v>0.30351437699680511</c:v>
                </c:pt>
                <c:pt idx="46">
                  <c:v>0.34504792332268369</c:v>
                </c:pt>
                <c:pt idx="47">
                  <c:v>0.1853035143769968</c:v>
                </c:pt>
              </c:numCache>
            </c:numRef>
          </c:yVal>
          <c:bubble3D val="0"/>
          <c:extLst>
            <c:ext xmlns:c16="http://schemas.microsoft.com/office/drawing/2014/chart" uri="{C3380CC4-5D6E-409C-BE32-E72D297353CC}">
              <c16:uniqueId val="{00000017-BC98-4E16-9E81-0123028F4824}"/>
            </c:ext>
          </c:extLst>
        </c:ser>
        <c:ser>
          <c:idx val="24"/>
          <c:order val="24"/>
          <c:tx>
            <c:strRef>
              <c:f>scatter_chart!$A$3</c:f>
              <c:strCache>
                <c:ptCount val="1"/>
                <c:pt idx="0">
                  <c:v>PoziceY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9-BC98-4E16-9E81-0123028F4824}"/>
              </c:ext>
            </c:extLst>
          </c:dPt>
          <c:dPt>
            <c:idx val="1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B-BC98-4E16-9E81-0123028F4824}"/>
              </c:ext>
            </c:extLst>
          </c:dPt>
          <c:dPt>
            <c:idx val="2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D-BC98-4E16-9E81-0123028F4824}"/>
              </c:ext>
            </c:extLst>
          </c:dPt>
          <c:dPt>
            <c:idx val="3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F-BC98-4E16-9E81-0123028F4824}"/>
              </c:ext>
            </c:extLst>
          </c:dPt>
          <c:dPt>
            <c:idx val="4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1-BC98-4E16-9E81-0123028F4824}"/>
              </c:ext>
            </c:extLst>
          </c:dPt>
          <c:dPt>
            <c:idx val="5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3-BC98-4E16-9E81-0123028F4824}"/>
              </c:ext>
            </c:extLst>
          </c:dPt>
          <c:dPt>
            <c:idx val="6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5-BC98-4E16-9E81-0123028F4824}"/>
              </c:ext>
            </c:extLst>
          </c:dPt>
          <c:dPt>
            <c:idx val="7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7-BC98-4E16-9E81-0123028F4824}"/>
              </c:ext>
            </c:extLst>
          </c:dPt>
          <c:dPt>
            <c:idx val="8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9-BC98-4E16-9E81-0123028F4824}"/>
              </c:ext>
            </c:extLst>
          </c:dPt>
          <c:dPt>
            <c:idx val="9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B-BC98-4E16-9E81-0123028F4824}"/>
              </c:ext>
            </c:extLst>
          </c:dPt>
          <c:dPt>
            <c:idx val="10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D-BC98-4E16-9E81-0123028F4824}"/>
              </c:ext>
            </c:extLst>
          </c:dPt>
          <c:dPt>
            <c:idx val="11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F-BC98-4E16-9E81-0123028F4824}"/>
              </c:ext>
            </c:extLst>
          </c:dPt>
          <c:dPt>
            <c:idx val="12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1-BC98-4E16-9E81-0123028F4824}"/>
              </c:ext>
            </c:extLst>
          </c:dPt>
          <c:dPt>
            <c:idx val="13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3-BC98-4E16-9E81-0123028F4824}"/>
              </c:ext>
            </c:extLst>
          </c:dPt>
          <c:dPt>
            <c:idx val="14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5-BC98-4E16-9E81-0123028F4824}"/>
              </c:ext>
            </c:extLst>
          </c:dPt>
          <c:dPt>
            <c:idx val="15"/>
            <c:invertIfNegative val="0"/>
            <c:bubble3D val="0"/>
            <c:spPr>
              <a:solidFill>
                <a:srgbClr val="009FE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7-BC98-4E16-9E81-0123028F482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9-BC98-4E16-9E81-0123028F482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B-BC98-4E16-9E81-0123028F482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D-BC98-4E16-9E81-0123028F482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F-BC98-4E16-9E81-0123028F482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1-BC98-4E16-9E81-0123028F482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3-BC98-4E16-9E81-0123028F482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5-BC98-4E16-9E81-0123028F4824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0-5A0D-4B35-89EE-FF159EA44A14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5A0D-4B35-89EE-FF159EA44A14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2-5A0D-4B35-89EE-FF159EA44A14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3-5A0D-4B35-89EE-FF159EA44A1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4-5A0D-4B35-89EE-FF159EA44A14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5-5A0D-4B35-89EE-FF159EA44A14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6-5A0D-4B35-89EE-FF159EA44A14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7-5A0D-4B35-89EE-FF159EA44A14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E-B66E-4813-B1BA-7939DFB5C02D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F-B66E-4813-B1BA-7939DFB5C02D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0-B66E-4813-B1BA-7939DFB5C02D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1-B66E-4813-B1BA-7939DFB5C02D}"/>
              </c:ext>
            </c:extLst>
          </c:dPt>
          <c:dPt>
            <c:idx val="40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2-B66E-4813-B1BA-7939DFB5C02D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3-B66E-4813-B1BA-7939DFB5C02D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5-B66E-4813-B1BA-7939DFB5C02D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4-B66E-4813-B1BA-7939DFB5C02D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7-B66E-4813-B1BA-7939DFB5C02D}"/>
              </c:ext>
            </c:extLst>
          </c:dPt>
          <c:dPt>
            <c:idx val="45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6-B66E-4813-B1BA-7939DFB5C02D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8-B66E-4813-B1BA-7939DFB5C02D}"/>
              </c:ext>
            </c:extLst>
          </c:dPt>
          <c:dLbls>
            <c:dLbl>
              <c:idx val="0"/>
              <c:layout>
                <c:manualLayout>
                  <c:x val="-4.9459054134238845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C98-4E16-9E81-0123028F4824}"/>
                </c:ext>
              </c:extLst>
            </c:dLbl>
            <c:dLbl>
              <c:idx val="1"/>
              <c:layout>
                <c:manualLayout>
                  <c:x val="-5.0544061396730351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C98-4E16-9E81-0123028F4824}"/>
                </c:ext>
              </c:extLst>
            </c:dLbl>
            <c:dLbl>
              <c:idx val="2"/>
              <c:layout>
                <c:manualLayout>
                  <c:x val="-4.0466498837104521E-2"/>
                  <c:y val="2.3060408639569109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C98-4E16-9E81-0123028F4824}"/>
                </c:ext>
              </c:extLst>
            </c:dLbl>
            <c:dLbl>
              <c:idx val="3"/>
              <c:layout>
                <c:manualLayout>
                  <c:x val="-5.0130309443032699E-2"/>
                  <c:y val="-2.4559219164197949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076821440895312E-2"/>
                      <c:h val="4.33504352449066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BC98-4E16-9E81-0123028F4824}"/>
                </c:ext>
              </c:extLst>
            </c:dLbl>
            <c:dLbl>
              <c:idx val="6"/>
              <c:layout>
                <c:manualLayout>
                  <c:x val="-4.6181137914642949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C98-4E16-9E81-0123028F4824}"/>
                </c:ext>
              </c:extLst>
            </c:dLbl>
            <c:dLbl>
              <c:idx val="7"/>
              <c:layout>
                <c:manualLayout>
                  <c:x val="-5.5812849110586718E-3"/>
                  <c:y val="-2.45611531132615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C98-4E16-9E81-0123028F4824}"/>
                </c:ext>
              </c:extLst>
            </c:dLbl>
            <c:dLbl>
              <c:idx val="8"/>
              <c:layout>
                <c:manualLayout>
                  <c:x val="-4.413527257827659E-2"/>
                  <c:y val="4.91223062265221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C98-4E16-9E81-0123028F4824}"/>
                </c:ext>
              </c:extLst>
            </c:dLbl>
            <c:dLbl>
              <c:idx val="9"/>
              <c:layout>
                <c:manualLayout>
                  <c:x val="-5.0817614456818976E-2"/>
                  <c:y val="-2.6061897586953735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C98-4E16-9E81-0123028F4824}"/>
                </c:ext>
              </c:extLst>
            </c:dLbl>
            <c:dLbl>
              <c:idx val="10"/>
              <c:layout>
                <c:manualLayout>
                  <c:x val="-4.6047783748163137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C98-4E16-9E81-0123028F4824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BC98-4E16-9E81-0123028F4824}"/>
                </c:ext>
              </c:extLst>
            </c:dLbl>
            <c:dLbl>
              <c:idx val="12"/>
              <c:layout>
                <c:manualLayout>
                  <c:x val="-1.0351115619714513E-2"/>
                  <c:y val="2.45611531132615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C98-4E16-9E81-0123028F4824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6B6208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BC98-4E16-9E81-0123028F4824}"/>
                </c:ext>
              </c:extLst>
            </c:dLbl>
            <c:dLbl>
              <c:idx val="17"/>
              <c:layout>
                <c:manualLayout>
                  <c:x val="-3.405771001865070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BC98-4E16-9E81-0123028F4824}"/>
                </c:ext>
              </c:extLst>
            </c:dLbl>
            <c:dLbl>
              <c:idx val="18"/>
              <c:layout>
                <c:manualLayout>
                  <c:x val="-7.1526690423377115E-2"/>
                  <c:y val="-2.251413026866900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BC98-4E16-9E81-0123028F4824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F-BC98-4E16-9E81-0123028F4824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1-BC98-4E16-9E81-0123028F4824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3-BC98-4E16-9E81-0123028F4824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5-BC98-4E16-9E81-0123028F4824}"/>
                </c:ext>
              </c:extLst>
            </c:dLbl>
            <c:dLbl>
              <c:idx val="23"/>
              <c:layout>
                <c:manualLayout>
                  <c:x val="-5.054406139673029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0D-4B35-89EE-FF159EA44A14}"/>
                </c:ext>
              </c:extLst>
            </c:dLbl>
            <c:dLbl>
              <c:idx val="24"/>
              <c:layout>
                <c:manualLayout>
                  <c:x val="-7.629652113203290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0D-4B35-89EE-FF159EA44A14}"/>
                </c:ext>
              </c:extLst>
            </c:dLbl>
            <c:dLbl>
              <c:idx val="25"/>
              <c:layout>
                <c:manualLayout>
                  <c:x val="-6.8802725051087629E-2"/>
                  <c:y val="-2.60618975869537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0D-4B35-89EE-FF159EA44A14}"/>
                </c:ext>
              </c:extLst>
            </c:dLbl>
            <c:dLbl>
              <c:idx val="26"/>
              <c:layout>
                <c:manualLayout>
                  <c:x val="-6.553165355862083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0D-4B35-89EE-FF159EA44A14}"/>
                </c:ext>
              </c:extLst>
            </c:dLbl>
            <c:dLbl>
              <c:idx val="27"/>
              <c:layout>
                <c:manualLayout>
                  <c:x val="-1.3348634052092649E-2"/>
                  <c:y val="-2.60618975869537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0D-4B35-89EE-FF159EA44A14}"/>
                </c:ext>
              </c:extLst>
            </c:dLbl>
            <c:dLbl>
              <c:idx val="28"/>
              <c:layout>
                <c:manualLayout>
                  <c:x val="-8.801304180145665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0D-4B35-89EE-FF159EA44A14}"/>
                </c:ext>
              </c:extLst>
            </c:dLbl>
            <c:dLbl>
              <c:idx val="29"/>
              <c:layout>
                <c:manualLayout>
                  <c:x val="-6.103537591005366E-2"/>
                  <c:y val="-1.8011304214935202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0D-4B35-89EE-FF159EA44A14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A0D-4B35-89EE-FF159EA44A14}"/>
                </c:ext>
              </c:extLst>
            </c:dLbl>
            <c:dLbl>
              <c:idx val="33"/>
              <c:layout>
                <c:manualLayout>
                  <c:x val="-8.801304180145665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1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6678-4517-8B5B-CF9B47ACEF8A}"/>
                </c:ext>
              </c:extLst>
            </c:dLbl>
            <c:dLbl>
              <c:idx val="39"/>
              <c:layout>
                <c:manualLayout>
                  <c:x val="-4.9045302180541241E-2"/>
                  <c:y val="2.4561153113260635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B66E-4813-B1BA-7939DFB5C02D}"/>
                </c:ext>
              </c:extLst>
            </c:dLbl>
            <c:dLbl>
              <c:idx val="40"/>
              <c:layout>
                <c:manualLayout>
                  <c:x val="-1.3075080992003942E-2"/>
                  <c:y val="-2.45611531132615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1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B66E-4813-B1BA-7939DFB5C02D}"/>
                </c:ext>
              </c:extLst>
            </c:dLbl>
            <c:dLbl>
              <c:idx val="43"/>
              <c:layout>
                <c:manualLayout>
                  <c:x val="-8.351676415288948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1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B66E-4813-B1BA-7939DFB5C02D}"/>
                </c:ext>
              </c:extLst>
            </c:dLbl>
            <c:dLbl>
              <c:idx val="44"/>
              <c:layout>
                <c:manualLayout>
                  <c:x val="-4.6047783748163137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B66E-4813-B1BA-7939DFB5C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scatter_chart!$B$2:$AW$2</c:f>
              <c:numCache>
                <c:formatCode>0%</c:formatCode>
                <c:ptCount val="48"/>
                <c:pt idx="0">
                  <c:v>0.63636363636363635</c:v>
                </c:pt>
                <c:pt idx="1">
                  <c:v>0.50539291217257321</c:v>
                </c:pt>
                <c:pt idx="2">
                  <c:v>0.48690292758089371</c:v>
                </c:pt>
                <c:pt idx="3">
                  <c:v>0.47149460708782742</c:v>
                </c:pt>
                <c:pt idx="4">
                  <c:v>0.46533127889060094</c:v>
                </c:pt>
                <c:pt idx="5">
                  <c:v>0.44838212634822805</c:v>
                </c:pt>
                <c:pt idx="6">
                  <c:v>0.44067796610169491</c:v>
                </c:pt>
                <c:pt idx="7">
                  <c:v>0.42989214175654855</c:v>
                </c:pt>
                <c:pt idx="8">
                  <c:v>0.4206471494607088</c:v>
                </c:pt>
                <c:pt idx="9">
                  <c:v>0.39753466872110937</c:v>
                </c:pt>
                <c:pt idx="10">
                  <c:v>0.35130970724191063</c:v>
                </c:pt>
                <c:pt idx="11">
                  <c:v>0.33744221879815101</c:v>
                </c:pt>
                <c:pt idx="12">
                  <c:v>0.32973805855161786</c:v>
                </c:pt>
                <c:pt idx="13">
                  <c:v>0.2526964560862866</c:v>
                </c:pt>
                <c:pt idx="14">
                  <c:v>0.24499229583975346</c:v>
                </c:pt>
                <c:pt idx="15">
                  <c:v>9.3990755007704166E-2</c:v>
                </c:pt>
                <c:pt idx="16">
                  <c:v>0.54153354632587858</c:v>
                </c:pt>
                <c:pt idx="17">
                  <c:v>0.45686900958466453</c:v>
                </c:pt>
                <c:pt idx="18">
                  <c:v>0.46805111821086259</c:v>
                </c:pt>
                <c:pt idx="19">
                  <c:v>0.44249201277955269</c:v>
                </c:pt>
                <c:pt idx="20">
                  <c:v>0.44089456869009586</c:v>
                </c:pt>
                <c:pt idx="21">
                  <c:v>0.38338658146964855</c:v>
                </c:pt>
                <c:pt idx="22">
                  <c:v>0.38498402555910544</c:v>
                </c:pt>
                <c:pt idx="23">
                  <c:v>0.39456869009584666</c:v>
                </c:pt>
                <c:pt idx="24">
                  <c:v>0.41214057507987223</c:v>
                </c:pt>
                <c:pt idx="25">
                  <c:v>0.35303514376996803</c:v>
                </c:pt>
                <c:pt idx="26">
                  <c:v>0.31150159744408945</c:v>
                </c:pt>
                <c:pt idx="27">
                  <c:v>0.34824281150159747</c:v>
                </c:pt>
                <c:pt idx="28">
                  <c:v>0.30670926517571884</c:v>
                </c:pt>
                <c:pt idx="29">
                  <c:v>0.29073482428115016</c:v>
                </c:pt>
                <c:pt idx="30">
                  <c:v>0.29073482428115016</c:v>
                </c:pt>
                <c:pt idx="31">
                  <c:v>0.12779552715654952</c:v>
                </c:pt>
                <c:pt idx="32">
                  <c:v>0.56230031948881787</c:v>
                </c:pt>
                <c:pt idx="33">
                  <c:v>0.45686900958466453</c:v>
                </c:pt>
                <c:pt idx="34">
                  <c:v>0.47284345047923321</c:v>
                </c:pt>
                <c:pt idx="35">
                  <c:v>0.49520766773162939</c:v>
                </c:pt>
                <c:pt idx="36">
                  <c:v>0.41214057507987223</c:v>
                </c:pt>
                <c:pt idx="37">
                  <c:v>0.3961661341853035</c:v>
                </c:pt>
                <c:pt idx="38">
                  <c:v>0.3961661341853035</c:v>
                </c:pt>
                <c:pt idx="39">
                  <c:v>0.4217252396166134</c:v>
                </c:pt>
                <c:pt idx="40">
                  <c:v>0.43769968051118213</c:v>
                </c:pt>
                <c:pt idx="41">
                  <c:v>0.36102236421725242</c:v>
                </c:pt>
                <c:pt idx="42">
                  <c:v>0.32268370607028751</c:v>
                </c:pt>
                <c:pt idx="43">
                  <c:v>0.33546325878594252</c:v>
                </c:pt>
                <c:pt idx="44">
                  <c:v>0.31948881789137379</c:v>
                </c:pt>
                <c:pt idx="45">
                  <c:v>0.30351437699680511</c:v>
                </c:pt>
                <c:pt idx="46">
                  <c:v>0.34504792332268369</c:v>
                </c:pt>
                <c:pt idx="47">
                  <c:v>0.1853035143769968</c:v>
                </c:pt>
              </c:numCache>
            </c:numRef>
          </c:xVal>
          <c:yVal>
            <c:numRef>
              <c:f>scatter_chart!$B$3:$AW$3</c:f>
              <c:numCache>
                <c:formatCode>0%</c:formatCode>
                <c:ptCount val="48"/>
                <c:pt idx="0">
                  <c:v>0.16</c:v>
                </c:pt>
                <c:pt idx="1">
                  <c:v>0.15</c:v>
                </c:pt>
                <c:pt idx="2">
                  <c:v>0.14000000000000001</c:v>
                </c:pt>
                <c:pt idx="3">
                  <c:v>0.13</c:v>
                </c:pt>
                <c:pt idx="4">
                  <c:v>0.12</c:v>
                </c:pt>
                <c:pt idx="5">
                  <c:v>0.11</c:v>
                </c:pt>
                <c:pt idx="6">
                  <c:v>0.1</c:v>
                </c:pt>
                <c:pt idx="7">
                  <c:v>0.09</c:v>
                </c:pt>
                <c:pt idx="8">
                  <c:v>0.08</c:v>
                </c:pt>
                <c:pt idx="9">
                  <c:v>7.0000000000000007E-2</c:v>
                </c:pt>
                <c:pt idx="10">
                  <c:v>0.06</c:v>
                </c:pt>
                <c:pt idx="11">
                  <c:v>0.05</c:v>
                </c:pt>
                <c:pt idx="12">
                  <c:v>0.04</c:v>
                </c:pt>
                <c:pt idx="13">
                  <c:v>0.03</c:v>
                </c:pt>
                <c:pt idx="14">
                  <c:v>0.02</c:v>
                </c:pt>
                <c:pt idx="15">
                  <c:v>0.01</c:v>
                </c:pt>
                <c:pt idx="16">
                  <c:v>0.16</c:v>
                </c:pt>
                <c:pt idx="17">
                  <c:v>0.15</c:v>
                </c:pt>
                <c:pt idx="18">
                  <c:v>0.14000000000000001</c:v>
                </c:pt>
                <c:pt idx="19">
                  <c:v>0.13</c:v>
                </c:pt>
                <c:pt idx="20">
                  <c:v>0.12</c:v>
                </c:pt>
                <c:pt idx="21">
                  <c:v>0.11</c:v>
                </c:pt>
                <c:pt idx="22">
                  <c:v>0.1</c:v>
                </c:pt>
                <c:pt idx="23">
                  <c:v>0.09</c:v>
                </c:pt>
                <c:pt idx="24">
                  <c:v>0.08</c:v>
                </c:pt>
                <c:pt idx="25">
                  <c:v>7.0000000000000007E-2</c:v>
                </c:pt>
                <c:pt idx="26">
                  <c:v>0.06</c:v>
                </c:pt>
                <c:pt idx="27">
                  <c:v>0.05</c:v>
                </c:pt>
                <c:pt idx="28">
                  <c:v>0.04</c:v>
                </c:pt>
                <c:pt idx="29">
                  <c:v>0.03</c:v>
                </c:pt>
                <c:pt idx="30">
                  <c:v>0.02</c:v>
                </c:pt>
                <c:pt idx="31">
                  <c:v>0.01</c:v>
                </c:pt>
                <c:pt idx="32">
                  <c:v>0.16</c:v>
                </c:pt>
                <c:pt idx="33">
                  <c:v>0.15</c:v>
                </c:pt>
                <c:pt idx="34">
                  <c:v>0.14000000000000001</c:v>
                </c:pt>
                <c:pt idx="35">
                  <c:v>0.13</c:v>
                </c:pt>
                <c:pt idx="36">
                  <c:v>0.12</c:v>
                </c:pt>
                <c:pt idx="37">
                  <c:v>0.11</c:v>
                </c:pt>
                <c:pt idx="38">
                  <c:v>0.1</c:v>
                </c:pt>
                <c:pt idx="39">
                  <c:v>0.09</c:v>
                </c:pt>
                <c:pt idx="40">
                  <c:v>0.08</c:v>
                </c:pt>
                <c:pt idx="41">
                  <c:v>7.0000000000000007E-2</c:v>
                </c:pt>
                <c:pt idx="42">
                  <c:v>0.06</c:v>
                </c:pt>
                <c:pt idx="43">
                  <c:v>0.05</c:v>
                </c:pt>
                <c:pt idx="44">
                  <c:v>0.04</c:v>
                </c:pt>
                <c:pt idx="45">
                  <c:v>0.03</c:v>
                </c:pt>
                <c:pt idx="46">
                  <c:v>0.02</c:v>
                </c:pt>
                <c:pt idx="47">
                  <c:v>0.01</c:v>
                </c:pt>
              </c:numCache>
            </c:numRef>
          </c:yVal>
          <c:bubbleSize>
            <c:numRef>
              <c:f>scatter_chart!$B$4:$AW$4</c:f>
              <c:numCache>
                <c:formatCode>General</c:formatCode>
                <c:ptCount val="48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0.01</c:v>
                </c:pt>
                <c:pt idx="23">
                  <c:v>0.01</c:v>
                </c:pt>
                <c:pt idx="24">
                  <c:v>0.01</c:v>
                </c:pt>
                <c:pt idx="25">
                  <c:v>0.01</c:v>
                </c:pt>
                <c:pt idx="26">
                  <c:v>0.01</c:v>
                </c:pt>
                <c:pt idx="27">
                  <c:v>0.01</c:v>
                </c:pt>
                <c:pt idx="28">
                  <c:v>0.01</c:v>
                </c:pt>
                <c:pt idx="29">
                  <c:v>0.01</c:v>
                </c:pt>
                <c:pt idx="30">
                  <c:v>0.01</c:v>
                </c:pt>
                <c:pt idx="31">
                  <c:v>0.01</c:v>
                </c:pt>
                <c:pt idx="32">
                  <c:v>0.01</c:v>
                </c:pt>
                <c:pt idx="33">
                  <c:v>0.01</c:v>
                </c:pt>
                <c:pt idx="34">
                  <c:v>0.01</c:v>
                </c:pt>
                <c:pt idx="35">
                  <c:v>0.01</c:v>
                </c:pt>
                <c:pt idx="36">
                  <c:v>0.01</c:v>
                </c:pt>
                <c:pt idx="37">
                  <c:v>0.01</c:v>
                </c:pt>
                <c:pt idx="38">
                  <c:v>0.01</c:v>
                </c:pt>
                <c:pt idx="39">
                  <c:v>0.01</c:v>
                </c:pt>
                <c:pt idx="40">
                  <c:v>0.01</c:v>
                </c:pt>
                <c:pt idx="41">
                  <c:v>0.01</c:v>
                </c:pt>
                <c:pt idx="42">
                  <c:v>0.01</c:v>
                </c:pt>
                <c:pt idx="43">
                  <c:v>0.01</c:v>
                </c:pt>
                <c:pt idx="44">
                  <c:v>0.01</c:v>
                </c:pt>
                <c:pt idx="45">
                  <c:v>0.01</c:v>
                </c:pt>
                <c:pt idx="46">
                  <c:v>0.01</c:v>
                </c:pt>
                <c:pt idx="47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6-BC98-4E16-9E81-0123028F4824}"/>
            </c:ext>
          </c:extLst>
        </c:ser>
        <c:ser>
          <c:idx val="25"/>
          <c:order val="25"/>
          <c:tx>
            <c:strRef>
              <c:f>scatter_chart!$AI$1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scatter_chart!$AI$2</c:f>
              <c:numCache>
                <c:formatCode>0%</c:formatCode>
                <c:ptCount val="1"/>
                <c:pt idx="0">
                  <c:v>0.45686900958466453</c:v>
                </c:pt>
              </c:numCache>
            </c:numRef>
          </c:xVal>
          <c:yVal>
            <c:numRef>
              <c:f>scatter_chart!$AI$3</c:f>
              <c:numCache>
                <c:formatCode>0%</c:formatCode>
                <c:ptCount val="1"/>
                <c:pt idx="0">
                  <c:v>0.15</c:v>
                </c:pt>
              </c:numCache>
            </c:numRef>
          </c:yVal>
          <c:bubbleSize>
            <c:numRef>
              <c:f>scatter_chart!$AI$4</c:f>
              <c:numCache>
                <c:formatCode>General</c:formatCode>
                <c:ptCount val="1"/>
                <c:pt idx="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7-BC98-4E16-9E81-0123028F4824}"/>
            </c:ext>
          </c:extLst>
        </c:ser>
        <c:ser>
          <c:idx val="26"/>
          <c:order val="26"/>
          <c:tx>
            <c:strRef>
              <c:f>scatter_chart!$AJ$1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scatter_chart!$AJ$2</c:f>
              <c:numCache>
                <c:formatCode>0%</c:formatCode>
                <c:ptCount val="1"/>
                <c:pt idx="0">
                  <c:v>0.47284345047923321</c:v>
                </c:pt>
              </c:numCache>
            </c:numRef>
          </c:xVal>
          <c:yVal>
            <c:numRef>
              <c:f>scatter_chart!$AJ$3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yVal>
          <c:bubbleSize>
            <c:numRef>
              <c:f>scatter_chart!$AJ$4</c:f>
              <c:numCache>
                <c:formatCode>General</c:formatCode>
                <c:ptCount val="1"/>
                <c:pt idx="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8-BC98-4E16-9E81-0123028F4824}"/>
            </c:ext>
          </c:extLst>
        </c:ser>
        <c:ser>
          <c:idx val="27"/>
          <c:order val="27"/>
          <c:tx>
            <c:strRef>
              <c:f>scatter_chart!$AK$1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scatter_chart!$AK$2</c:f>
              <c:numCache>
                <c:formatCode>0%</c:formatCode>
                <c:ptCount val="1"/>
                <c:pt idx="0">
                  <c:v>0.49520766773162939</c:v>
                </c:pt>
              </c:numCache>
            </c:numRef>
          </c:xVal>
          <c:yVal>
            <c:numRef>
              <c:f>scatter_chart!$AK$3</c:f>
              <c:numCache>
                <c:formatCode>0%</c:formatCode>
                <c:ptCount val="1"/>
                <c:pt idx="0">
                  <c:v>0.13</c:v>
                </c:pt>
              </c:numCache>
            </c:numRef>
          </c:yVal>
          <c:bubbleSize>
            <c:numRef>
              <c:f>scatter_chart!$AK$4</c:f>
              <c:numCache>
                <c:formatCode>General</c:formatCode>
                <c:ptCount val="1"/>
                <c:pt idx="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9-BC98-4E16-9E81-0123028F4824}"/>
            </c:ext>
          </c:extLst>
        </c:ser>
        <c:ser>
          <c:idx val="28"/>
          <c:order val="28"/>
          <c:tx>
            <c:strRef>
              <c:f>scatter_chart!$AL$1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scatter_chart!$AL$2</c:f>
              <c:numCache>
                <c:formatCode>0%</c:formatCode>
                <c:ptCount val="1"/>
                <c:pt idx="0">
                  <c:v>0.41214057507987223</c:v>
                </c:pt>
              </c:numCache>
            </c:numRef>
          </c:xVal>
          <c:yVal>
            <c:numRef>
              <c:f>scatter_chart!$AL$3</c:f>
              <c:numCache>
                <c:formatCode>0%</c:formatCode>
                <c:ptCount val="1"/>
                <c:pt idx="0">
                  <c:v>0.12</c:v>
                </c:pt>
              </c:numCache>
            </c:numRef>
          </c:yVal>
          <c:bubbleSize>
            <c:numRef>
              <c:f>scatter_chart!$AL$4</c:f>
              <c:numCache>
                <c:formatCode>General</c:formatCode>
                <c:ptCount val="1"/>
                <c:pt idx="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A-BC98-4E16-9E81-0123028F48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25"/>
        <c:showNegBubbles val="0"/>
        <c:axId val="531137848"/>
        <c:axId val="531130792"/>
      </c:bubbleChart>
      <c:valAx>
        <c:axId val="531137848"/>
        <c:scaling>
          <c:orientation val="minMax"/>
          <c:max val="0.68000000000000016"/>
          <c:min val="0.2"/>
        </c:scaling>
        <c:delete val="1"/>
        <c:axPos val="b"/>
        <c:numFmt formatCode="0%" sourceLinked="0"/>
        <c:majorTickMark val="out"/>
        <c:minorTickMark val="none"/>
        <c:tickLblPos val="nextTo"/>
        <c:crossAx val="531130792"/>
        <c:crossesAt val="0.30000000000000004"/>
        <c:crossBetween val="midCat"/>
      </c:valAx>
      <c:valAx>
        <c:axId val="531130792"/>
        <c:scaling>
          <c:orientation val="minMax"/>
          <c:max val="0.17"/>
          <c:min val="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531137848"/>
        <c:crossesAt val="0.30000000000000004"/>
        <c:crossBetween val="midCat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97677037232204"/>
          <c:y val="7.9677029063100299E-2"/>
          <c:w val="0.898023229627678"/>
          <c:h val="0.895144025200289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T_chart!$A$48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T_chart!$B$47:$AB$47</c:f>
              <c:numCache>
                <c:formatCode>0</c:formatCode>
                <c:ptCount val="27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</c:numCache>
            </c:numRef>
          </c:cat>
          <c:val>
            <c:numRef>
              <c:f>T_chart!$B$48:$AB$48</c:f>
              <c:numCache>
                <c:formatCode>0%</c:formatCode>
                <c:ptCount val="27"/>
                <c:pt idx="0">
                  <c:v>0.23714285714285716</c:v>
                </c:pt>
                <c:pt idx="1">
                  <c:v>0.21550497866287341</c:v>
                </c:pt>
                <c:pt idx="2">
                  <c:v>0.22770398481973433</c:v>
                </c:pt>
                <c:pt idx="4">
                  <c:v>0.24785714285714286</c:v>
                </c:pt>
                <c:pt idx="5">
                  <c:v>0.22972972972972974</c:v>
                </c:pt>
                <c:pt idx="6">
                  <c:v>0.24003795066413663</c:v>
                </c:pt>
                <c:pt idx="8">
                  <c:v>0.1357142857142857</c:v>
                </c:pt>
                <c:pt idx="9">
                  <c:v>9.1038406827880516E-2</c:v>
                </c:pt>
                <c:pt idx="10">
                  <c:v>8.7286527514231493E-2</c:v>
                </c:pt>
                <c:pt idx="12">
                  <c:v>0.22428571428571428</c:v>
                </c:pt>
                <c:pt idx="13">
                  <c:v>0.18421052631578946</c:v>
                </c:pt>
                <c:pt idx="14">
                  <c:v>0.19734345351043645</c:v>
                </c:pt>
                <c:pt idx="16">
                  <c:v>8.6428571428571424E-2</c:v>
                </c:pt>
                <c:pt idx="17">
                  <c:v>7.4679943100995738E-2</c:v>
                </c:pt>
                <c:pt idx="18">
                  <c:v>9.0132827324478179E-2</c:v>
                </c:pt>
                <c:pt idx="20">
                  <c:v>0.17714285714285713</c:v>
                </c:pt>
                <c:pt idx="21">
                  <c:v>0.16358463726884778</c:v>
                </c:pt>
                <c:pt idx="22">
                  <c:v>0.18311195445920303</c:v>
                </c:pt>
                <c:pt idx="24">
                  <c:v>0.10785714285714286</c:v>
                </c:pt>
                <c:pt idx="25">
                  <c:v>9.1038406827880516E-2</c:v>
                </c:pt>
                <c:pt idx="26">
                  <c:v>9.0132827324478179E-2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0-4155-BB04-373248AB1367}"/>
            </c:ext>
          </c:extLst>
        </c:ser>
        <c:ser>
          <c:idx val="1"/>
          <c:order val="1"/>
          <c:tx>
            <c:strRef>
              <c:f>T_chart!$A$49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T_chart!$B$47:$AB$47</c:f>
              <c:numCache>
                <c:formatCode>0</c:formatCode>
                <c:ptCount val="27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</c:numCache>
            </c:numRef>
          </c:cat>
          <c:val>
            <c:numRef>
              <c:f>T_chart!$B$49:$AB$49</c:f>
              <c:numCache>
                <c:formatCode>0%</c:formatCode>
                <c:ptCount val="27"/>
                <c:pt idx="0">
                  <c:v>0.47857142857142859</c:v>
                </c:pt>
                <c:pt idx="1">
                  <c:v>0.49857752489331436</c:v>
                </c:pt>
                <c:pt idx="2">
                  <c:v>0.46584440227703983</c:v>
                </c:pt>
                <c:pt idx="4">
                  <c:v>0.435</c:v>
                </c:pt>
                <c:pt idx="5">
                  <c:v>0.43029871977240397</c:v>
                </c:pt>
                <c:pt idx="6">
                  <c:v>0.44212523719165087</c:v>
                </c:pt>
                <c:pt idx="8">
                  <c:v>0.435</c:v>
                </c:pt>
                <c:pt idx="9">
                  <c:v>0.40682788051209101</c:v>
                </c:pt>
                <c:pt idx="10">
                  <c:v>0.36148007590132825</c:v>
                </c:pt>
                <c:pt idx="12">
                  <c:v>0.32285714285714284</c:v>
                </c:pt>
                <c:pt idx="13">
                  <c:v>0.31009957325746801</c:v>
                </c:pt>
                <c:pt idx="14">
                  <c:v>0.31973434535104367</c:v>
                </c:pt>
                <c:pt idx="16">
                  <c:v>0.40500000000000003</c:v>
                </c:pt>
                <c:pt idx="17">
                  <c:v>0.39758179231863444</c:v>
                </c:pt>
                <c:pt idx="18">
                  <c:v>0.37096774193548387</c:v>
                </c:pt>
                <c:pt idx="20">
                  <c:v>0.30785714285714288</c:v>
                </c:pt>
                <c:pt idx="21">
                  <c:v>0.31650071123755336</c:v>
                </c:pt>
                <c:pt idx="22">
                  <c:v>0.27893738140417457</c:v>
                </c:pt>
                <c:pt idx="24">
                  <c:v>0.31357142857142856</c:v>
                </c:pt>
                <c:pt idx="25">
                  <c:v>0.30725462304409673</c:v>
                </c:pt>
                <c:pt idx="26">
                  <c:v>0.29222011385199242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0-4155-BB04-373248AB1367}"/>
            </c:ext>
          </c:extLst>
        </c:ser>
        <c:ser>
          <c:idx val="2"/>
          <c:order val="2"/>
          <c:tx>
            <c:strRef>
              <c:f>T_chart!$A$50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T_chart!$B$47:$AB$47</c:f>
              <c:numCache>
                <c:formatCode>0</c:formatCode>
                <c:ptCount val="27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</c:numCache>
            </c:numRef>
          </c:cat>
          <c:val>
            <c:numRef>
              <c:f>T_chart!$B$50:$AB$50</c:f>
              <c:numCache>
                <c:formatCode>0%</c:formatCode>
                <c:ptCount val="27"/>
                <c:pt idx="0">
                  <c:v>0.10428571428571429</c:v>
                </c:pt>
                <c:pt idx="1">
                  <c:v>0.10028449502133713</c:v>
                </c:pt>
                <c:pt idx="2">
                  <c:v>9.7722960151802651E-2</c:v>
                </c:pt>
                <c:pt idx="4">
                  <c:v>0.14499999999999999</c:v>
                </c:pt>
                <c:pt idx="5">
                  <c:v>0.1337126600284495</c:v>
                </c:pt>
                <c:pt idx="6">
                  <c:v>0.12713472485768501</c:v>
                </c:pt>
                <c:pt idx="8">
                  <c:v>0.20571428571428571</c:v>
                </c:pt>
                <c:pt idx="9">
                  <c:v>0.22190611664295876</c:v>
                </c:pt>
                <c:pt idx="10">
                  <c:v>0.25047438330170779</c:v>
                </c:pt>
                <c:pt idx="12">
                  <c:v>0.20785714285714285</c:v>
                </c:pt>
                <c:pt idx="13">
                  <c:v>0.21692745376955902</c:v>
                </c:pt>
                <c:pt idx="14">
                  <c:v>0.1793168880455408</c:v>
                </c:pt>
                <c:pt idx="16">
                  <c:v>0.27642857142857141</c:v>
                </c:pt>
                <c:pt idx="17">
                  <c:v>0.27880512091038406</c:v>
                </c:pt>
                <c:pt idx="18">
                  <c:v>0.27514231499051234</c:v>
                </c:pt>
                <c:pt idx="20">
                  <c:v>0.24928571428571428</c:v>
                </c:pt>
                <c:pt idx="21">
                  <c:v>0.20625889046941678</c:v>
                </c:pt>
                <c:pt idx="22">
                  <c:v>0.21252371916508539</c:v>
                </c:pt>
                <c:pt idx="24">
                  <c:v>0.28142857142857142</c:v>
                </c:pt>
                <c:pt idx="25">
                  <c:v>0.26386913229018494</c:v>
                </c:pt>
                <c:pt idx="26">
                  <c:v>0.29601518026565465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00-4155-BB04-373248AB1367}"/>
            </c:ext>
          </c:extLst>
        </c:ser>
        <c:ser>
          <c:idx val="3"/>
          <c:order val="3"/>
          <c:tx>
            <c:strRef>
              <c:f>T_chart!$A$51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T_chart!$B$47:$AB$47</c:f>
              <c:numCache>
                <c:formatCode>0</c:formatCode>
                <c:ptCount val="27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</c:numCache>
            </c:numRef>
          </c:cat>
          <c:val>
            <c:numRef>
              <c:f>T_chart!$B$51:$AB$51</c:f>
              <c:numCache>
                <c:formatCode>0%</c:formatCode>
                <c:ptCount val="27"/>
                <c:pt idx="0">
                  <c:v>1.8571428571428572E-2</c:v>
                </c:pt>
                <c:pt idx="1">
                  <c:v>1.2802275960170697E-2</c:v>
                </c:pt>
                <c:pt idx="2">
                  <c:v>2.1821631878557873E-2</c:v>
                </c:pt>
                <c:pt idx="4">
                  <c:v>3.2857142857142856E-2</c:v>
                </c:pt>
                <c:pt idx="5">
                  <c:v>3.7695590327169272E-2</c:v>
                </c:pt>
                <c:pt idx="6">
                  <c:v>4.0796963946869068E-2</c:v>
                </c:pt>
                <c:pt idx="8">
                  <c:v>3.6428571428571428E-2</c:v>
                </c:pt>
                <c:pt idx="9">
                  <c:v>5.5476529160739689E-2</c:v>
                </c:pt>
                <c:pt idx="10">
                  <c:v>6.546489563567362E-2</c:v>
                </c:pt>
                <c:pt idx="12">
                  <c:v>4.2857142857142858E-2</c:v>
                </c:pt>
                <c:pt idx="13">
                  <c:v>5.1920341394025606E-2</c:v>
                </c:pt>
                <c:pt idx="14">
                  <c:v>6.4516129032258063E-2</c:v>
                </c:pt>
                <c:pt idx="16">
                  <c:v>6.142857142857143E-2</c:v>
                </c:pt>
                <c:pt idx="17">
                  <c:v>5.9032716927453772E-2</c:v>
                </c:pt>
                <c:pt idx="18">
                  <c:v>4.9335863377609111E-2</c:v>
                </c:pt>
                <c:pt idx="20">
                  <c:v>0.06</c:v>
                </c:pt>
                <c:pt idx="21">
                  <c:v>7.9658605974395447E-2</c:v>
                </c:pt>
                <c:pt idx="22">
                  <c:v>8.9184060721062622E-2</c:v>
                </c:pt>
                <c:pt idx="24">
                  <c:v>0.14285714285714285</c:v>
                </c:pt>
                <c:pt idx="25">
                  <c:v>0.15860597439544807</c:v>
                </c:pt>
                <c:pt idx="26">
                  <c:v>0.13662239089184061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00-4155-BB04-373248AB1367}"/>
            </c:ext>
          </c:extLst>
        </c:ser>
        <c:ser>
          <c:idx val="4"/>
          <c:order val="4"/>
          <c:tx>
            <c:strRef>
              <c:f>T_chart!$A$52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T_chart!$B$47:$AB$47</c:f>
              <c:numCache>
                <c:formatCode>0</c:formatCode>
                <c:ptCount val="27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</c:numCache>
            </c:numRef>
          </c:cat>
          <c:val>
            <c:numRef>
              <c:f>T_chart!$B$52:$AB$52</c:f>
              <c:numCache>
                <c:formatCode>0%</c:formatCode>
                <c:ptCount val="27"/>
                <c:pt idx="0">
                  <c:v>0.16142857142857142</c:v>
                </c:pt>
                <c:pt idx="1">
                  <c:v>0.17283072546230441</c:v>
                </c:pt>
                <c:pt idx="2">
                  <c:v>0.18690702087286529</c:v>
                </c:pt>
                <c:pt idx="4">
                  <c:v>0.13928571428571429</c:v>
                </c:pt>
                <c:pt idx="5">
                  <c:v>0.16856330014224752</c:v>
                </c:pt>
                <c:pt idx="6">
                  <c:v>0.14990512333965844</c:v>
                </c:pt>
                <c:pt idx="8">
                  <c:v>0.18714285714285714</c:v>
                </c:pt>
                <c:pt idx="9">
                  <c:v>0.22475106685633001</c:v>
                </c:pt>
                <c:pt idx="10">
                  <c:v>0.23529411764705882</c:v>
                </c:pt>
                <c:pt idx="12">
                  <c:v>0.20214285714285715</c:v>
                </c:pt>
                <c:pt idx="13">
                  <c:v>0.23684210526315788</c:v>
                </c:pt>
                <c:pt idx="14">
                  <c:v>0.23908918406072105</c:v>
                </c:pt>
                <c:pt idx="16">
                  <c:v>0.17071428571428571</c:v>
                </c:pt>
                <c:pt idx="17">
                  <c:v>0.18990042674253202</c:v>
                </c:pt>
                <c:pt idx="18">
                  <c:v>0.2144212523719165</c:v>
                </c:pt>
                <c:pt idx="20">
                  <c:v>0.20571428571428571</c:v>
                </c:pt>
                <c:pt idx="21">
                  <c:v>0.23399715504978663</c:v>
                </c:pt>
                <c:pt idx="22">
                  <c:v>0.23624288425047438</c:v>
                </c:pt>
                <c:pt idx="24">
                  <c:v>0.15428571428571428</c:v>
                </c:pt>
                <c:pt idx="25">
                  <c:v>0.17923186344238975</c:v>
                </c:pt>
                <c:pt idx="26">
                  <c:v>0.18500948766603414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6-4D3B-9E76-C9D8F0ECE4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1124128"/>
        <c:axId val="531126872"/>
      </c:barChart>
      <c:catAx>
        <c:axId val="531124128"/>
        <c:scaling>
          <c:orientation val="maxMin"/>
        </c:scaling>
        <c:delete val="0"/>
        <c:axPos val="l"/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1126872"/>
        <c:crosses val="autoZero"/>
        <c:auto val="1"/>
        <c:lblAlgn val="ctr"/>
        <c:lblOffset val="100"/>
        <c:noMultiLvlLbl val="0"/>
      </c:catAx>
      <c:valAx>
        <c:axId val="531126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1124128"/>
        <c:crosses val="max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5991944115886564"/>
          <c:y val="1.2639183721960922E-2"/>
          <c:w val="0.83690766341513778"/>
          <c:h val="6.8563740339767046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317044928316824E-2"/>
          <c:y val="3.1045753939372197E-3"/>
          <c:w val="0.73763641659180734"/>
          <c:h val="0.98015420149467192"/>
        </c:manualLayout>
      </c:layout>
      <c:bubbleChart>
        <c:varyColors val="0"/>
        <c:ser>
          <c:idx val="0"/>
          <c:order val="0"/>
          <c:tx>
            <c:strRef>
              <c:f>'4pol'!$A$3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BC98-4E16-9E81-0123028F4824}"/>
            </c:ext>
          </c:extLst>
        </c:ser>
        <c:ser>
          <c:idx val="1"/>
          <c:order val="1"/>
          <c:tx>
            <c:strRef>
              <c:f>'4pol'!$A$4</c:f>
              <c:strCache>
                <c:ptCount val="1"/>
                <c:pt idx="0">
                  <c:v>#ODKAZ!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BC98-4E16-9E81-0123028F4824}"/>
            </c:ext>
          </c:extLst>
        </c:ser>
        <c:ser>
          <c:idx val="2"/>
          <c:order val="2"/>
          <c:tx>
            <c:strRef>
              <c:f>'4pol'!$A$5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BC98-4E16-9E81-0123028F4824}"/>
            </c:ext>
          </c:extLst>
        </c:ser>
        <c:ser>
          <c:idx val="3"/>
          <c:order val="3"/>
          <c:tx>
            <c:strRef>
              <c:f>'4pol'!$A$6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'[1]4pol'!$B$6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'[1]4pol'!$C$6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'[1]4pol'!$D$6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BC98-4E16-9E81-0123028F4824}"/>
            </c:ext>
          </c:extLst>
        </c:ser>
        <c:ser>
          <c:idx val="4"/>
          <c:order val="4"/>
          <c:tx>
            <c:strRef>
              <c:f>'4pol'!$A$7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'[1]4pol'!$B$7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'[1]4pol'!$C$7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'[1]4pol'!$D$7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BC98-4E16-9E81-0123028F4824}"/>
            </c:ext>
          </c:extLst>
        </c:ser>
        <c:ser>
          <c:idx val="5"/>
          <c:order val="5"/>
          <c:tx>
            <c:strRef>
              <c:f>'4pol'!$A$8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'[1]4pol'!$B$8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'[1]4pol'!$C$8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'[1]4pol'!$D$8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BC98-4E16-9E81-0123028F4824}"/>
            </c:ext>
          </c:extLst>
        </c:ser>
        <c:ser>
          <c:idx val="6"/>
          <c:order val="6"/>
          <c:tx>
            <c:strRef>
              <c:f>'4pol'!$A$9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'[1]4pol'!$C$9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'[1]4pol'!$D$9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BC98-4E16-9E81-0123028F4824}"/>
            </c:ext>
          </c:extLst>
        </c:ser>
        <c:ser>
          <c:idx val="7"/>
          <c:order val="7"/>
          <c:tx>
            <c:strRef>
              <c:f>'4pol'!$A$10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'[1]4pol'!$B$10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'[1]4pol'!$C$10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'[1]4pol'!$D$10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BC98-4E16-9E81-0123028F4824}"/>
            </c:ext>
          </c:extLst>
        </c:ser>
        <c:ser>
          <c:idx val="8"/>
          <c:order val="8"/>
          <c:tx>
            <c:strRef>
              <c:f>'4pol'!$A$11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'[1]4pol'!$D$11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BC98-4E16-9E81-0123028F4824}"/>
            </c:ext>
          </c:extLst>
        </c:ser>
        <c:ser>
          <c:idx val="9"/>
          <c:order val="9"/>
          <c:tx>
            <c:strRef>
              <c:f>'4pol'!$A$12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'[1]4pol'!$B$12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'[1]4pol'!$D$12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BC98-4E16-9E81-0123028F4824}"/>
            </c:ext>
          </c:extLst>
        </c:ser>
        <c:ser>
          <c:idx val="10"/>
          <c:order val="10"/>
          <c:tx>
            <c:strRef>
              <c:f>'4pol'!$A$13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BC98-4E16-9E81-0123028F4824}"/>
            </c:ext>
          </c:extLst>
        </c:ser>
        <c:ser>
          <c:idx val="11"/>
          <c:order val="11"/>
          <c:tx>
            <c:strRef>
              <c:f>'4pol'!$A$14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BC98-4E16-9E81-0123028F4824}"/>
            </c:ext>
          </c:extLst>
        </c:ser>
        <c:ser>
          <c:idx val="12"/>
          <c:order val="12"/>
          <c:tx>
            <c:strRef>
              <c:f>'4pol'!$A$15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BC98-4E16-9E81-0123028F4824}"/>
            </c:ext>
          </c:extLst>
        </c:ser>
        <c:ser>
          <c:idx val="13"/>
          <c:order val="13"/>
          <c:tx>
            <c:strRef>
              <c:f>'4pol'!$A$16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'[1]4pol'!$B$16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'[1]4pol'!$C$16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'[1]4pol'!$D$16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BC98-4E16-9E81-0123028F4824}"/>
            </c:ext>
          </c:extLst>
        </c:ser>
        <c:ser>
          <c:idx val="14"/>
          <c:order val="14"/>
          <c:tx>
            <c:strRef>
              <c:f>'4pol'!$A$17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'[1]4pol'!$B$17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'[1]4pol'!$C$17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'[1]4pol'!$D$17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BC98-4E16-9E81-0123028F4824}"/>
            </c:ext>
          </c:extLst>
        </c:ser>
        <c:ser>
          <c:idx val="15"/>
          <c:order val="15"/>
          <c:tx>
            <c:strRef>
              <c:f>'4pol'!$A$18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'[1]4pol'!$B$18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'[1]4pol'!$C$18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'[1]4pol'!$D$18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BC98-4E16-9E81-0123028F4824}"/>
            </c:ext>
          </c:extLst>
        </c:ser>
        <c:ser>
          <c:idx val="16"/>
          <c:order val="16"/>
          <c:tx>
            <c:strRef>
              <c:f>'4pol'!$A$19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'[1]4pol'!$C$19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'[1]4pol'!$D$19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BC98-4E16-9E81-0123028F4824}"/>
            </c:ext>
          </c:extLst>
        </c:ser>
        <c:ser>
          <c:idx val="17"/>
          <c:order val="17"/>
          <c:tx>
            <c:strRef>
              <c:f>'4pol'!$A$20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'[1]4pol'!$B$20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'[1]4pol'!$C$20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'[1]4pol'!$D$20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BC98-4E16-9E81-0123028F4824}"/>
            </c:ext>
          </c:extLst>
        </c:ser>
        <c:ser>
          <c:idx val="18"/>
          <c:order val="18"/>
          <c:tx>
            <c:strRef>
              <c:f>'4pol'!$A$21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'[1]4pol'!$D$21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2-BC98-4E16-9E81-0123028F4824}"/>
            </c:ext>
          </c:extLst>
        </c:ser>
        <c:ser>
          <c:idx val="19"/>
          <c:order val="19"/>
          <c:tx>
            <c:strRef>
              <c:f>'4pol'!$A$22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'[1]4pol'!$B$22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'[1]4pol'!$D$22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3-BC98-4E16-9E81-0123028F4824}"/>
            </c:ext>
          </c:extLst>
        </c:ser>
        <c:ser>
          <c:idx val="20"/>
          <c:order val="20"/>
          <c:tx>
            <c:strRef>
              <c:f>'4pol'!$A$23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4-BC98-4E16-9E81-0123028F4824}"/>
            </c:ext>
          </c:extLst>
        </c:ser>
        <c:ser>
          <c:idx val="21"/>
          <c:order val="21"/>
          <c:tx>
            <c:strRef>
              <c:f>'4pol'!$A$24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5-BC98-4E16-9E81-0123028F4824}"/>
            </c:ext>
          </c:extLst>
        </c:ser>
        <c:ser>
          <c:idx val="22"/>
          <c:order val="22"/>
          <c:tx>
            <c:strRef>
              <c:f>'4pol'!$A$25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6-BC98-4E16-9E81-0123028F4824}"/>
            </c:ext>
          </c:extLst>
        </c:ser>
        <c:ser>
          <c:idx val="23"/>
          <c:order val="23"/>
          <c:tx>
            <c:strRef>
              <c:f>scatter_chart!$A$2</c:f>
              <c:strCache>
                <c:ptCount val="1"/>
                <c:pt idx="0">
                  <c:v>PoziceX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scatter_chart!$B$1:$Y$1</c:f>
              <c:numCache>
                <c:formatCode>0.00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12">
                  <c:v>0</c:v>
                </c:pt>
                <c:pt idx="13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xVal>
          <c:yVal>
            <c:numRef>
              <c:f>scatter_chart!$B$2:$Y$2</c:f>
              <c:numCache>
                <c:formatCode>0%</c:formatCode>
                <c:ptCount val="24"/>
                <c:pt idx="0">
                  <c:v>0.71571428571428575</c:v>
                </c:pt>
                <c:pt idx="1">
                  <c:v>0.68285714285714283</c:v>
                </c:pt>
                <c:pt idx="2">
                  <c:v>0.57071428571428573</c:v>
                </c:pt>
                <c:pt idx="3">
                  <c:v>0.54714285714285715</c:v>
                </c:pt>
                <c:pt idx="4">
                  <c:v>0.49142857142857144</c:v>
                </c:pt>
                <c:pt idx="5">
                  <c:v>0.48499999999999999</c:v>
                </c:pt>
                <c:pt idx="6">
                  <c:v>0.42142857142857143</c:v>
                </c:pt>
                <c:pt idx="7">
                  <c:v>0.71408250355618774</c:v>
                </c:pt>
                <c:pt idx="8">
                  <c:v>0.66002844950213369</c:v>
                </c:pt>
                <c:pt idx="9">
                  <c:v>0.49786628733997157</c:v>
                </c:pt>
                <c:pt idx="10">
                  <c:v>0.49431009957325744</c:v>
                </c:pt>
                <c:pt idx="11">
                  <c:v>0.47226173541963018</c:v>
                </c:pt>
                <c:pt idx="12">
                  <c:v>0.48008534850640111</c:v>
                </c:pt>
                <c:pt idx="13">
                  <c:v>0.39829302987197723</c:v>
                </c:pt>
                <c:pt idx="14">
                  <c:v>0.69354838709677424</c:v>
                </c:pt>
                <c:pt idx="15">
                  <c:v>0.68216318785578745</c:v>
                </c:pt>
                <c:pt idx="16">
                  <c:v>0.44876660341555979</c:v>
                </c:pt>
                <c:pt idx="17">
                  <c:v>0.51707779886148009</c:v>
                </c:pt>
                <c:pt idx="18">
                  <c:v>0.46110056925996207</c:v>
                </c:pt>
                <c:pt idx="19">
                  <c:v>0.4620493358633776</c:v>
                </c:pt>
                <c:pt idx="20">
                  <c:v>0.38235294117647056</c:v>
                </c:pt>
              </c:numCache>
            </c:numRef>
          </c:yVal>
          <c:bubble3D val="0"/>
          <c:extLst>
            <c:ext xmlns:c16="http://schemas.microsoft.com/office/drawing/2014/chart" uri="{C3380CC4-5D6E-409C-BE32-E72D297353CC}">
              <c16:uniqueId val="{00000017-BC98-4E16-9E81-0123028F4824}"/>
            </c:ext>
          </c:extLst>
        </c:ser>
        <c:ser>
          <c:idx val="24"/>
          <c:order val="24"/>
          <c:tx>
            <c:strRef>
              <c:f>scatter_chart!$A$3</c:f>
              <c:strCache>
                <c:ptCount val="1"/>
                <c:pt idx="0">
                  <c:v>PoziceY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9-BC98-4E16-9E81-0123028F4824}"/>
              </c:ext>
            </c:extLst>
          </c:dPt>
          <c:dPt>
            <c:idx val="1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B-BC98-4E16-9E81-0123028F4824}"/>
              </c:ext>
            </c:extLst>
          </c:dPt>
          <c:dPt>
            <c:idx val="2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D-BC98-4E16-9E81-0123028F4824}"/>
              </c:ext>
            </c:extLst>
          </c:dPt>
          <c:dPt>
            <c:idx val="3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F-BC98-4E16-9E81-0123028F4824}"/>
              </c:ext>
            </c:extLst>
          </c:dPt>
          <c:dPt>
            <c:idx val="4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1-BC98-4E16-9E81-0123028F4824}"/>
              </c:ext>
            </c:extLst>
          </c:dPt>
          <c:dPt>
            <c:idx val="5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3-BC98-4E16-9E81-0123028F4824}"/>
              </c:ext>
            </c:extLst>
          </c:dPt>
          <c:dPt>
            <c:idx val="6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5-BC98-4E16-9E81-0123028F482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7-BC98-4E16-9E81-0123028F482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9-BC98-4E16-9E81-0123028F482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B-BC98-4E16-9E81-0123028F482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D-BC98-4E16-9E81-0123028F482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F-BC98-4E16-9E81-0123028F482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1-BC98-4E16-9E81-0123028F482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3-BC98-4E16-9E81-0123028F482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5-BC98-4E16-9E81-0123028F482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7-BC98-4E16-9E81-0123028F482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9-BC98-4E16-9E81-0123028F482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B-BC98-4E16-9E81-0123028F482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D-BC98-4E16-9E81-0123028F482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F-BC98-4E16-9E81-0123028F482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1-BC98-4E16-9E81-0123028F482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3-BC98-4E16-9E81-0123028F482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5-BC98-4E16-9E81-0123028F4824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0-5A0D-4B35-89EE-FF159EA44A14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5A0D-4B35-89EE-FF159EA44A14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2-5A0D-4B35-89EE-FF159EA44A14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3-5A0D-4B35-89EE-FF159EA44A1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4-5A0D-4B35-89EE-FF159EA44A14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5-5A0D-4B35-89EE-FF159EA44A14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6-5A0D-4B35-89EE-FF159EA44A14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7-5A0D-4B35-89EE-FF159EA44A14}"/>
              </c:ext>
            </c:extLst>
          </c:dPt>
          <c:dLbls>
            <c:dLbl>
              <c:idx val="0"/>
              <c:layout>
                <c:manualLayout>
                  <c:x val="-7.4937960809452709E-3"/>
                  <c:y val="-2.346426953328470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C98-4E16-9E81-0123028F4824}"/>
                </c:ext>
              </c:extLst>
            </c:dLbl>
            <c:dLbl>
              <c:idx val="2"/>
              <c:layout>
                <c:manualLayout>
                  <c:x val="-4.9459054134238789E-2"/>
                  <c:y val="-1.500744473692651E-4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C98-4E16-9E81-0123028F4824}"/>
                </c:ext>
              </c:extLst>
            </c:dLbl>
            <c:dLbl>
              <c:idx val="3"/>
              <c:layout>
                <c:manualLayout>
                  <c:x val="-5.0130309443032754E-2"/>
                  <c:y val="-9.385707813313883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C98-4E16-9E81-0123028F4824}"/>
                </c:ext>
              </c:extLst>
            </c:dLbl>
            <c:dLbl>
              <c:idx val="5"/>
              <c:layout>
                <c:manualLayout>
                  <c:x val="-1.3711876640079229E-2"/>
                  <c:y val="-9.385707813313883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C98-4E16-9E81-0123028F4824}"/>
                </c:ext>
              </c:extLst>
            </c:dLbl>
            <c:dLbl>
              <c:idx val="6"/>
              <c:layout>
                <c:manualLayout>
                  <c:x val="-5.06774155632101E-2"/>
                  <c:y val="-9.3857078133138832E-17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C98-4E16-9E81-0123028F4824}"/>
                </c:ext>
              </c:extLst>
            </c:dLbl>
            <c:dLbl>
              <c:idx val="7"/>
              <c:layout>
                <c:manualLayout>
                  <c:x val="-4.5185820180049366E-2"/>
                  <c:y val="-2.346426953328470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C98-4E16-9E81-0123028F4824}"/>
                </c:ext>
              </c:extLst>
            </c:dLbl>
            <c:dLbl>
              <c:idx val="8"/>
              <c:layout>
                <c:manualLayout>
                  <c:x val="-5.0130309443032754E-2"/>
                  <c:y val="-4.91223062265230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C98-4E16-9E81-0123028F4824}"/>
                </c:ext>
              </c:extLst>
            </c:dLbl>
            <c:dLbl>
              <c:idx val="9"/>
              <c:layout>
                <c:manualLayout>
                  <c:x val="-4.7820096024440893E-2"/>
                  <c:y val="-2.60612606918191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C98-4E16-9E81-0123028F482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BC98-4E16-9E81-0123028F4824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BC98-4E16-9E81-0123028F4824}"/>
                </c:ext>
              </c:extLst>
            </c:dLbl>
            <c:dLbl>
              <c:idx val="12"/>
              <c:layout>
                <c:manualLayout>
                  <c:x val="-4.6321336808251817E-2"/>
                  <c:y val="-9.385707813313883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C98-4E16-9E81-0123028F4824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BC98-4E16-9E81-0123028F4824}"/>
                </c:ext>
              </c:extLst>
            </c:dLbl>
            <c:dLbl>
              <c:idx val="15"/>
              <c:layout>
                <c:manualLayout>
                  <c:x val="-4.7193213429449037E-3"/>
                  <c:y val="2.55976806485762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BC98-4E16-9E81-0123028F4824}"/>
                </c:ext>
              </c:extLst>
            </c:dLbl>
            <c:dLbl>
              <c:idx val="18"/>
              <c:layout>
                <c:manualLayout>
                  <c:x val="-6.3170930774318013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BC98-4E16-9E81-0123028F4824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3-BC98-4E16-9E81-0123028F4824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5-BC98-4E16-9E81-0123028F4824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0D-4B35-89EE-FF159EA44A14}"/>
                </c:ext>
              </c:extLst>
            </c:dLbl>
            <c:dLbl>
              <c:idx val="24"/>
              <c:layout>
                <c:manualLayout>
                  <c:x val="-1.1849874835903568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0D-4B35-89EE-FF159EA44A14}"/>
                </c:ext>
              </c:extLst>
            </c:dLbl>
            <c:dLbl>
              <c:idx val="25"/>
              <c:layout>
                <c:manualLayout>
                  <c:x val="-4.7820096024440865E-2"/>
                  <c:y val="-2.60612147152699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0D-4B35-89EE-FF159EA44A14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0D-4B35-89EE-FF159EA44A14}"/>
                </c:ext>
              </c:extLst>
            </c:dLbl>
            <c:dLbl>
              <c:idx val="27"/>
              <c:layout>
                <c:manualLayout>
                  <c:x val="-3.4331263078739384E-2"/>
                  <c:y val="-2.60612147152689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0D-4B35-89EE-FF159EA44A14}"/>
                </c:ext>
              </c:extLst>
            </c:dLbl>
            <c:dLbl>
              <c:idx val="2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A0D-4B35-89EE-FF159EA44A14}"/>
                </c:ext>
              </c:extLst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A0D-4B35-89EE-FF159EA44A14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A0D-4B35-89EE-FF159EA44A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scatter_chart!$B$2:$Y$2</c:f>
              <c:numCache>
                <c:formatCode>0%</c:formatCode>
                <c:ptCount val="24"/>
                <c:pt idx="0">
                  <c:v>0.71571428571428575</c:v>
                </c:pt>
                <c:pt idx="1">
                  <c:v>0.68285714285714283</c:v>
                </c:pt>
                <c:pt idx="2">
                  <c:v>0.57071428571428573</c:v>
                </c:pt>
                <c:pt idx="3">
                  <c:v>0.54714285714285715</c:v>
                </c:pt>
                <c:pt idx="4">
                  <c:v>0.49142857142857144</c:v>
                </c:pt>
                <c:pt idx="5">
                  <c:v>0.48499999999999999</c:v>
                </c:pt>
                <c:pt idx="6">
                  <c:v>0.42142857142857143</c:v>
                </c:pt>
                <c:pt idx="7">
                  <c:v>0.71408250355618774</c:v>
                </c:pt>
                <c:pt idx="8">
                  <c:v>0.66002844950213369</c:v>
                </c:pt>
                <c:pt idx="9">
                  <c:v>0.49786628733997157</c:v>
                </c:pt>
                <c:pt idx="10">
                  <c:v>0.49431009957325744</c:v>
                </c:pt>
                <c:pt idx="11">
                  <c:v>0.47226173541963018</c:v>
                </c:pt>
                <c:pt idx="12">
                  <c:v>0.48008534850640111</c:v>
                </c:pt>
                <c:pt idx="13">
                  <c:v>0.39829302987197723</c:v>
                </c:pt>
                <c:pt idx="14">
                  <c:v>0.69354838709677424</c:v>
                </c:pt>
                <c:pt idx="15">
                  <c:v>0.68216318785578745</c:v>
                </c:pt>
                <c:pt idx="16">
                  <c:v>0.44876660341555979</c:v>
                </c:pt>
                <c:pt idx="17">
                  <c:v>0.51707779886148009</c:v>
                </c:pt>
                <c:pt idx="18">
                  <c:v>0.46110056925996207</c:v>
                </c:pt>
                <c:pt idx="19">
                  <c:v>0.4620493358633776</c:v>
                </c:pt>
                <c:pt idx="20">
                  <c:v>0.38235294117647056</c:v>
                </c:pt>
              </c:numCache>
            </c:numRef>
          </c:xVal>
          <c:yVal>
            <c:numRef>
              <c:f>scatter_chart!$B$3:$Y$3</c:f>
              <c:numCache>
                <c:formatCode>0%</c:formatCode>
                <c:ptCount val="24"/>
                <c:pt idx="0">
                  <c:v>7.0000000000000007E-2</c:v>
                </c:pt>
                <c:pt idx="1">
                  <c:v>0.06</c:v>
                </c:pt>
                <c:pt idx="2">
                  <c:v>0.05</c:v>
                </c:pt>
                <c:pt idx="3">
                  <c:v>0.04</c:v>
                </c:pt>
                <c:pt idx="4">
                  <c:v>0.03</c:v>
                </c:pt>
                <c:pt idx="5">
                  <c:v>0.02</c:v>
                </c:pt>
                <c:pt idx="6">
                  <c:v>0.01</c:v>
                </c:pt>
                <c:pt idx="7">
                  <c:v>7.0000000000000007E-2</c:v>
                </c:pt>
                <c:pt idx="8">
                  <c:v>0.06</c:v>
                </c:pt>
                <c:pt idx="9">
                  <c:v>0.05</c:v>
                </c:pt>
                <c:pt idx="10">
                  <c:v>0.04</c:v>
                </c:pt>
                <c:pt idx="11">
                  <c:v>0.03</c:v>
                </c:pt>
                <c:pt idx="12">
                  <c:v>0.02</c:v>
                </c:pt>
                <c:pt idx="13">
                  <c:v>0.01</c:v>
                </c:pt>
                <c:pt idx="14">
                  <c:v>7.0000000000000007E-2</c:v>
                </c:pt>
                <c:pt idx="15">
                  <c:v>0.06</c:v>
                </c:pt>
                <c:pt idx="16">
                  <c:v>0.05</c:v>
                </c:pt>
                <c:pt idx="17">
                  <c:v>0.04</c:v>
                </c:pt>
                <c:pt idx="18">
                  <c:v>0.03</c:v>
                </c:pt>
                <c:pt idx="19">
                  <c:v>0.02</c:v>
                </c:pt>
                <c:pt idx="20">
                  <c:v>0.01</c:v>
                </c:pt>
              </c:numCache>
            </c:numRef>
          </c:yVal>
          <c:bubbleSize>
            <c:numRef>
              <c:f>scatter_chart!$B$4:$Y$4</c:f>
              <c:numCache>
                <c:formatCode>General</c:formatCode>
                <c:ptCount val="24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6-BC98-4E16-9E81-0123028F4824}"/>
            </c:ext>
          </c:extLst>
        </c:ser>
        <c:ser>
          <c:idx val="25"/>
          <c:order val="25"/>
          <c:tx>
            <c:strRef>
              <c:f>scatter_chart!$Z$1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scatter_chart!$Z$2</c:f>
              <c:numCache>
                <c:formatCode>0%</c:formatCode>
                <c:ptCount val="1"/>
              </c:numCache>
            </c:numRef>
          </c:xVal>
          <c:yVal>
            <c:numRef>
              <c:f>scatter_chart!$Z$3</c:f>
              <c:numCache>
                <c:formatCode>0%</c:formatCode>
                <c:ptCount val="1"/>
              </c:numCache>
            </c:numRef>
          </c:yVal>
          <c:bubbleSize>
            <c:numRef>
              <c:f>scatter_chart!$Z$4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7-BC98-4E16-9E81-0123028F4824}"/>
            </c:ext>
          </c:extLst>
        </c:ser>
        <c:ser>
          <c:idx val="26"/>
          <c:order val="26"/>
          <c:tx>
            <c:strRef>
              <c:f>scatter_chart!$AA$1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scatter_chart!$AA$2</c:f>
              <c:numCache>
                <c:formatCode>0%</c:formatCode>
                <c:ptCount val="1"/>
              </c:numCache>
            </c:numRef>
          </c:xVal>
          <c:yVal>
            <c:numRef>
              <c:f>scatter_chart!$AA$3</c:f>
              <c:numCache>
                <c:formatCode>0%</c:formatCode>
                <c:ptCount val="1"/>
              </c:numCache>
            </c:numRef>
          </c:yVal>
          <c:bubbleSize>
            <c:numRef>
              <c:f>scatter_chart!$AA$4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8-BC98-4E16-9E81-0123028F4824}"/>
            </c:ext>
          </c:extLst>
        </c:ser>
        <c:ser>
          <c:idx val="27"/>
          <c:order val="27"/>
          <c:tx>
            <c:strRef>
              <c:f>scatter_chart!$AB$1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scatter_chart!$AB$2</c:f>
              <c:numCache>
                <c:formatCode>0%</c:formatCode>
                <c:ptCount val="1"/>
              </c:numCache>
            </c:numRef>
          </c:xVal>
          <c:yVal>
            <c:numRef>
              <c:f>scatter_chart!$AB$3</c:f>
              <c:numCache>
                <c:formatCode>0%</c:formatCode>
                <c:ptCount val="1"/>
              </c:numCache>
            </c:numRef>
          </c:yVal>
          <c:bubbleSize>
            <c:numRef>
              <c:f>scatter_chart!$AB$4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9-BC98-4E16-9E81-0123028F4824}"/>
            </c:ext>
          </c:extLst>
        </c:ser>
        <c:ser>
          <c:idx val="28"/>
          <c:order val="28"/>
          <c:tx>
            <c:strRef>
              <c:f>scatter_chart!$AC$1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scatter_chart!$AC$2</c:f>
              <c:numCache>
                <c:formatCode>0%</c:formatCode>
                <c:ptCount val="1"/>
              </c:numCache>
            </c:numRef>
          </c:xVal>
          <c:yVal>
            <c:numRef>
              <c:f>scatter_chart!$AC$3</c:f>
              <c:numCache>
                <c:formatCode>0%</c:formatCode>
                <c:ptCount val="1"/>
              </c:numCache>
            </c:numRef>
          </c:yVal>
          <c:bubbleSize>
            <c:numRef>
              <c:f>scatter_chart!$AC$4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A-BC98-4E16-9E81-0123028F48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25"/>
        <c:showNegBubbles val="0"/>
        <c:axId val="531137848"/>
        <c:axId val="531130792"/>
      </c:bubbleChart>
      <c:valAx>
        <c:axId val="531137848"/>
        <c:scaling>
          <c:orientation val="minMax"/>
          <c:max val="0.75000000000000011"/>
          <c:min val="0.35000000000000003"/>
        </c:scaling>
        <c:delete val="1"/>
        <c:axPos val="b"/>
        <c:numFmt formatCode="0%" sourceLinked="0"/>
        <c:majorTickMark val="out"/>
        <c:minorTickMark val="none"/>
        <c:tickLblPos val="nextTo"/>
        <c:crossAx val="531130792"/>
        <c:crossesAt val="0.30000000000000004"/>
        <c:crossBetween val="midCat"/>
      </c:valAx>
      <c:valAx>
        <c:axId val="531130792"/>
        <c:scaling>
          <c:orientation val="minMax"/>
          <c:max val="8.0000000000000016E-2"/>
          <c:min val="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531137848"/>
        <c:crossesAt val="0.30000000000000004"/>
        <c:crossBetween val="midCat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/>
      </a:pPr>
      <a:endParaRPr lang="cs-C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317044928316824E-2"/>
          <c:y val="3.1045753939372197E-3"/>
          <c:w val="0.73763641659180734"/>
          <c:h val="0.98015420149467192"/>
        </c:manualLayout>
      </c:layout>
      <c:bubbleChart>
        <c:varyColors val="0"/>
        <c:ser>
          <c:idx val="0"/>
          <c:order val="0"/>
          <c:tx>
            <c:strRef>
              <c:f>'4pol'!$A$3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BC98-4E16-9E81-0123028F4824}"/>
            </c:ext>
          </c:extLst>
        </c:ser>
        <c:ser>
          <c:idx val="1"/>
          <c:order val="1"/>
          <c:tx>
            <c:strRef>
              <c:f>'4pol'!$A$4</c:f>
              <c:strCache>
                <c:ptCount val="1"/>
                <c:pt idx="0">
                  <c:v>#ODKAZ!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BC98-4E16-9E81-0123028F4824}"/>
            </c:ext>
          </c:extLst>
        </c:ser>
        <c:ser>
          <c:idx val="2"/>
          <c:order val="2"/>
          <c:tx>
            <c:strRef>
              <c:f>'4pol'!$A$5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BC98-4E16-9E81-0123028F4824}"/>
            </c:ext>
          </c:extLst>
        </c:ser>
        <c:ser>
          <c:idx val="3"/>
          <c:order val="3"/>
          <c:tx>
            <c:strRef>
              <c:f>'4pol'!$A$6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'[1]4pol'!$B$6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'[1]4pol'!$C$6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'[1]4pol'!$D$6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BC98-4E16-9E81-0123028F4824}"/>
            </c:ext>
          </c:extLst>
        </c:ser>
        <c:ser>
          <c:idx val="4"/>
          <c:order val="4"/>
          <c:tx>
            <c:strRef>
              <c:f>'4pol'!$A$7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'[1]4pol'!$B$7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'[1]4pol'!$C$7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'[1]4pol'!$D$7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BC98-4E16-9E81-0123028F4824}"/>
            </c:ext>
          </c:extLst>
        </c:ser>
        <c:ser>
          <c:idx val="5"/>
          <c:order val="5"/>
          <c:tx>
            <c:strRef>
              <c:f>'4pol'!$A$8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'[1]4pol'!$B$8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'[1]4pol'!$C$8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'[1]4pol'!$D$8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BC98-4E16-9E81-0123028F4824}"/>
            </c:ext>
          </c:extLst>
        </c:ser>
        <c:ser>
          <c:idx val="6"/>
          <c:order val="6"/>
          <c:tx>
            <c:strRef>
              <c:f>'4pol'!$A$9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'[1]4pol'!$C$9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'[1]4pol'!$D$9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BC98-4E16-9E81-0123028F4824}"/>
            </c:ext>
          </c:extLst>
        </c:ser>
        <c:ser>
          <c:idx val="7"/>
          <c:order val="7"/>
          <c:tx>
            <c:strRef>
              <c:f>'4pol'!$A$10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'[1]4pol'!$B$10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'[1]4pol'!$C$10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'[1]4pol'!$D$10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BC98-4E16-9E81-0123028F4824}"/>
            </c:ext>
          </c:extLst>
        </c:ser>
        <c:ser>
          <c:idx val="8"/>
          <c:order val="8"/>
          <c:tx>
            <c:strRef>
              <c:f>'4pol'!$A$11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'[1]4pol'!$D$11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BC98-4E16-9E81-0123028F4824}"/>
            </c:ext>
          </c:extLst>
        </c:ser>
        <c:ser>
          <c:idx val="9"/>
          <c:order val="9"/>
          <c:tx>
            <c:strRef>
              <c:f>'4pol'!$A$12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'[1]4pol'!$B$12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'[1]4pol'!$D$12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BC98-4E16-9E81-0123028F4824}"/>
            </c:ext>
          </c:extLst>
        </c:ser>
        <c:ser>
          <c:idx val="10"/>
          <c:order val="10"/>
          <c:tx>
            <c:strRef>
              <c:f>'4pol'!$A$13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BC98-4E16-9E81-0123028F4824}"/>
            </c:ext>
          </c:extLst>
        </c:ser>
        <c:ser>
          <c:idx val="11"/>
          <c:order val="11"/>
          <c:tx>
            <c:strRef>
              <c:f>'4pol'!$A$14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BC98-4E16-9E81-0123028F4824}"/>
            </c:ext>
          </c:extLst>
        </c:ser>
        <c:ser>
          <c:idx val="12"/>
          <c:order val="12"/>
          <c:tx>
            <c:strRef>
              <c:f>'4pol'!$A$15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BC98-4E16-9E81-0123028F4824}"/>
            </c:ext>
          </c:extLst>
        </c:ser>
        <c:ser>
          <c:idx val="13"/>
          <c:order val="13"/>
          <c:tx>
            <c:strRef>
              <c:f>'4pol'!$A$16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'[1]4pol'!$B$16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'[1]4pol'!$C$16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'[1]4pol'!$D$16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BC98-4E16-9E81-0123028F4824}"/>
            </c:ext>
          </c:extLst>
        </c:ser>
        <c:ser>
          <c:idx val="14"/>
          <c:order val="14"/>
          <c:tx>
            <c:strRef>
              <c:f>'4pol'!$A$17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'[1]4pol'!$B$17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'[1]4pol'!$C$17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'[1]4pol'!$D$17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BC98-4E16-9E81-0123028F4824}"/>
            </c:ext>
          </c:extLst>
        </c:ser>
        <c:ser>
          <c:idx val="15"/>
          <c:order val="15"/>
          <c:tx>
            <c:strRef>
              <c:f>'4pol'!$A$18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'[1]4pol'!$B$18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'[1]4pol'!$C$18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'[1]4pol'!$D$18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BC98-4E16-9E81-0123028F4824}"/>
            </c:ext>
          </c:extLst>
        </c:ser>
        <c:ser>
          <c:idx val="16"/>
          <c:order val="16"/>
          <c:tx>
            <c:strRef>
              <c:f>'4pol'!$A$19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'[1]4pol'!$C$19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'[1]4pol'!$D$19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BC98-4E16-9E81-0123028F4824}"/>
            </c:ext>
          </c:extLst>
        </c:ser>
        <c:ser>
          <c:idx val="17"/>
          <c:order val="17"/>
          <c:tx>
            <c:strRef>
              <c:f>'4pol'!$A$20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'[1]4pol'!$B$20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'[1]4pol'!$C$20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'[1]4pol'!$D$20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BC98-4E16-9E81-0123028F4824}"/>
            </c:ext>
          </c:extLst>
        </c:ser>
        <c:ser>
          <c:idx val="18"/>
          <c:order val="18"/>
          <c:tx>
            <c:strRef>
              <c:f>'4pol'!$A$21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'[1]4pol'!$D$21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2-BC98-4E16-9E81-0123028F4824}"/>
            </c:ext>
          </c:extLst>
        </c:ser>
        <c:ser>
          <c:idx val="19"/>
          <c:order val="19"/>
          <c:tx>
            <c:strRef>
              <c:f>'4pol'!$A$22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'[1]4pol'!$B$22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'[1]4pol'!$D$22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3-BC98-4E16-9E81-0123028F4824}"/>
            </c:ext>
          </c:extLst>
        </c:ser>
        <c:ser>
          <c:idx val="20"/>
          <c:order val="20"/>
          <c:tx>
            <c:strRef>
              <c:f>'4pol'!$A$23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4-BC98-4E16-9E81-0123028F4824}"/>
            </c:ext>
          </c:extLst>
        </c:ser>
        <c:ser>
          <c:idx val="21"/>
          <c:order val="21"/>
          <c:tx>
            <c:strRef>
              <c:f>'4pol'!$A$24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5-BC98-4E16-9E81-0123028F4824}"/>
            </c:ext>
          </c:extLst>
        </c:ser>
        <c:ser>
          <c:idx val="22"/>
          <c:order val="22"/>
          <c:tx>
            <c:strRef>
              <c:f>'4pol'!$A$25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6-BC98-4E16-9E81-0123028F4824}"/>
            </c:ext>
          </c:extLst>
        </c:ser>
        <c:ser>
          <c:idx val="23"/>
          <c:order val="23"/>
          <c:tx>
            <c:strRef>
              <c:f>scatter_chart!$A$2</c:f>
              <c:strCache>
                <c:ptCount val="1"/>
                <c:pt idx="0">
                  <c:v>PoziceX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scatter_chart!$B$1:$Y$1</c:f>
              <c:numCache>
                <c:formatCode>0.00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12">
                  <c:v>0</c:v>
                </c:pt>
                <c:pt idx="13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xVal>
          <c:yVal>
            <c:numRef>
              <c:f>scatter_chart!$B$2:$Y$2</c:f>
              <c:numCache>
                <c:formatCode>0%</c:formatCode>
                <c:ptCount val="24"/>
                <c:pt idx="0">
                  <c:v>0.78890600924499232</c:v>
                </c:pt>
                <c:pt idx="1">
                  <c:v>0.73189522342064717</c:v>
                </c:pt>
                <c:pt idx="2">
                  <c:v>0.62095531587057007</c:v>
                </c:pt>
                <c:pt idx="3">
                  <c:v>0.59322033898305082</c:v>
                </c:pt>
                <c:pt idx="4">
                  <c:v>0.51155624036979974</c:v>
                </c:pt>
                <c:pt idx="5">
                  <c:v>0.49614791987673346</c:v>
                </c:pt>
                <c:pt idx="6">
                  <c:v>0.48228043143297383</c:v>
                </c:pt>
                <c:pt idx="7">
                  <c:v>0.77316293929712465</c:v>
                </c:pt>
                <c:pt idx="8">
                  <c:v>0.69009584664536738</c:v>
                </c:pt>
                <c:pt idx="9">
                  <c:v>0.54952076677316297</c:v>
                </c:pt>
                <c:pt idx="10">
                  <c:v>0.53194888178913735</c:v>
                </c:pt>
                <c:pt idx="11">
                  <c:v>0.54792332268370603</c:v>
                </c:pt>
                <c:pt idx="12">
                  <c:v>0.48722044728434505</c:v>
                </c:pt>
                <c:pt idx="13">
                  <c:v>0.40095846645367411</c:v>
                </c:pt>
                <c:pt idx="14">
                  <c:v>0.75718849840255587</c:v>
                </c:pt>
                <c:pt idx="15">
                  <c:v>0.68051118210862616</c:v>
                </c:pt>
                <c:pt idx="16">
                  <c:v>0.50159744408945683</c:v>
                </c:pt>
                <c:pt idx="17">
                  <c:v>0.59105431309904155</c:v>
                </c:pt>
                <c:pt idx="18">
                  <c:v>0.56549520766773165</c:v>
                </c:pt>
                <c:pt idx="19">
                  <c:v>0.4217252396166134</c:v>
                </c:pt>
                <c:pt idx="20">
                  <c:v>0.4281150159744409</c:v>
                </c:pt>
              </c:numCache>
            </c:numRef>
          </c:yVal>
          <c:bubble3D val="0"/>
          <c:extLst>
            <c:ext xmlns:c16="http://schemas.microsoft.com/office/drawing/2014/chart" uri="{C3380CC4-5D6E-409C-BE32-E72D297353CC}">
              <c16:uniqueId val="{00000017-BC98-4E16-9E81-0123028F4824}"/>
            </c:ext>
          </c:extLst>
        </c:ser>
        <c:ser>
          <c:idx val="24"/>
          <c:order val="24"/>
          <c:tx>
            <c:strRef>
              <c:f>scatter_chart!$A$3</c:f>
              <c:strCache>
                <c:ptCount val="1"/>
                <c:pt idx="0">
                  <c:v>PoziceY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9-BC98-4E16-9E81-0123028F4824}"/>
              </c:ext>
            </c:extLst>
          </c:dPt>
          <c:dPt>
            <c:idx val="1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B-BC98-4E16-9E81-0123028F4824}"/>
              </c:ext>
            </c:extLst>
          </c:dPt>
          <c:dPt>
            <c:idx val="2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D-BC98-4E16-9E81-0123028F4824}"/>
              </c:ext>
            </c:extLst>
          </c:dPt>
          <c:dPt>
            <c:idx val="3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F-BC98-4E16-9E81-0123028F4824}"/>
              </c:ext>
            </c:extLst>
          </c:dPt>
          <c:dPt>
            <c:idx val="4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1-BC98-4E16-9E81-0123028F4824}"/>
              </c:ext>
            </c:extLst>
          </c:dPt>
          <c:dPt>
            <c:idx val="5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3-BC98-4E16-9E81-0123028F4824}"/>
              </c:ext>
            </c:extLst>
          </c:dPt>
          <c:dPt>
            <c:idx val="6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5-BC98-4E16-9E81-0123028F482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7-BC98-4E16-9E81-0123028F482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9-BC98-4E16-9E81-0123028F482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B-BC98-4E16-9E81-0123028F482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D-BC98-4E16-9E81-0123028F482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F-BC98-4E16-9E81-0123028F482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1-BC98-4E16-9E81-0123028F482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3-BC98-4E16-9E81-0123028F482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5-BC98-4E16-9E81-0123028F482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7-BC98-4E16-9E81-0123028F482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9-BC98-4E16-9E81-0123028F482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B-BC98-4E16-9E81-0123028F482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D-BC98-4E16-9E81-0123028F482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F-BC98-4E16-9E81-0123028F482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1-BC98-4E16-9E81-0123028F482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3-BC98-4E16-9E81-0123028F482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5-BC98-4E16-9E81-0123028F4824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0-5A0D-4B35-89EE-FF159EA44A14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5A0D-4B35-89EE-FF159EA44A14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2-5A0D-4B35-89EE-FF159EA44A14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3-5A0D-4B35-89EE-FF159EA44A1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4-5A0D-4B35-89EE-FF159EA44A14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5-5A0D-4B35-89EE-FF159EA44A14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6-5A0D-4B35-89EE-FF159EA44A14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7-5A0D-4B35-89EE-FF159EA44A14}"/>
              </c:ext>
            </c:extLst>
          </c:dPt>
          <c:dLbls>
            <c:dLbl>
              <c:idx val="0"/>
              <c:layout>
                <c:manualLayout>
                  <c:x val="-4.1965258053293521E-2"/>
                  <c:y val="-2.3464269533284708E-17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C98-4E16-9E81-0123028F4824}"/>
                </c:ext>
              </c:extLst>
            </c:dLbl>
            <c:dLbl>
              <c:idx val="1"/>
              <c:layout>
                <c:manualLayout>
                  <c:x val="-4.8183338612427476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C98-4E16-9E81-0123028F4824}"/>
                </c:ext>
              </c:extLst>
            </c:dLbl>
            <c:dLbl>
              <c:idx val="2"/>
              <c:layout>
                <c:manualLayout>
                  <c:x val="-4.9459054134238789E-2"/>
                  <c:y val="-1.500744473692651E-4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C98-4E16-9E81-0123028F4824}"/>
                </c:ext>
              </c:extLst>
            </c:dLbl>
            <c:dLbl>
              <c:idx val="3"/>
              <c:layout>
                <c:manualLayout>
                  <c:x val="-8.1650513897392352E-3"/>
                  <c:y val="-9.385707813313883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C98-4E16-9E81-0123028F4824}"/>
                </c:ext>
              </c:extLst>
            </c:dLbl>
            <c:dLbl>
              <c:idx val="5"/>
              <c:layout>
                <c:manualLayout>
                  <c:x val="-1.3711876640079284E-2"/>
                  <c:y val="-9.385707813313883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C98-4E16-9E81-0123028F4824}"/>
                </c:ext>
              </c:extLst>
            </c:dLbl>
            <c:dLbl>
              <c:idx val="6"/>
              <c:layout>
                <c:manualLayout>
                  <c:x val="-4.6181137914642949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C98-4E16-9E81-0123028F482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BC98-4E16-9E81-0123028F4824}"/>
                </c:ext>
              </c:extLst>
            </c:dLbl>
            <c:dLbl>
              <c:idx val="8"/>
              <c:layout>
                <c:manualLayout>
                  <c:x val="-2.6150161984007884E-2"/>
                  <c:y val="2.76716974507330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C98-4E16-9E81-0123028F4824}"/>
                </c:ext>
              </c:extLst>
            </c:dLbl>
            <c:dLbl>
              <c:idx val="9"/>
              <c:layout>
                <c:manualLayout>
                  <c:x val="-4.7820096024440893E-2"/>
                  <c:y val="-2.60612606918191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C98-4E16-9E81-0123028F482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BC98-4E16-9E81-0123028F4824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BC98-4E16-9E81-0123028F4824}"/>
                </c:ext>
              </c:extLst>
            </c:dLbl>
            <c:dLbl>
              <c:idx val="12"/>
              <c:layout>
                <c:manualLayout>
                  <c:x val="-4.7820096024440865E-2"/>
                  <c:y val="-9.385707813313883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C98-4E16-9E81-0123028F4824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BC98-4E16-9E81-0123028F4824}"/>
                </c:ext>
              </c:extLst>
            </c:dLbl>
            <c:dLbl>
              <c:idx val="17"/>
              <c:layout>
                <c:manualLayout>
                  <c:x val="-4.9682097828616531E-2"/>
                  <c:y val="-9.3857078133138832E-17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BC98-4E16-9E81-0123028F4824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3-BC98-4E16-9E81-0123028F4824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5-BC98-4E16-9E81-0123028F4824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0D-4B35-89EE-FF159EA44A14}"/>
                </c:ext>
              </c:extLst>
            </c:dLbl>
            <c:dLbl>
              <c:idx val="24"/>
              <c:layout>
                <c:manualLayout>
                  <c:x val="-1.1849874835903568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0D-4B35-89EE-FF159EA44A14}"/>
                </c:ext>
              </c:extLst>
            </c:dLbl>
            <c:dLbl>
              <c:idx val="25"/>
              <c:layout>
                <c:manualLayout>
                  <c:x val="-4.7820096024440865E-2"/>
                  <c:y val="-2.60612147152699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0D-4B35-89EE-FF159EA44A14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0D-4B35-89EE-FF159EA44A14}"/>
                </c:ext>
              </c:extLst>
            </c:dLbl>
            <c:dLbl>
              <c:idx val="27"/>
              <c:layout>
                <c:manualLayout>
                  <c:x val="-3.4331263078739384E-2"/>
                  <c:y val="-2.60612147152689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0D-4B35-89EE-FF159EA44A14}"/>
                </c:ext>
              </c:extLst>
            </c:dLbl>
            <c:dLbl>
              <c:idx val="2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A0D-4B35-89EE-FF159EA44A14}"/>
                </c:ext>
              </c:extLst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A0D-4B35-89EE-FF159EA44A14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A0D-4B35-89EE-FF159EA44A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scatter_chart!$B$2:$Y$2</c:f>
              <c:numCache>
                <c:formatCode>0%</c:formatCode>
                <c:ptCount val="24"/>
                <c:pt idx="0">
                  <c:v>0.78890600924499232</c:v>
                </c:pt>
                <c:pt idx="1">
                  <c:v>0.73189522342064717</c:v>
                </c:pt>
                <c:pt idx="2">
                  <c:v>0.62095531587057007</c:v>
                </c:pt>
                <c:pt idx="3">
                  <c:v>0.59322033898305082</c:v>
                </c:pt>
                <c:pt idx="4">
                  <c:v>0.51155624036979974</c:v>
                </c:pt>
                <c:pt idx="5">
                  <c:v>0.49614791987673346</c:v>
                </c:pt>
                <c:pt idx="6">
                  <c:v>0.48228043143297383</c:v>
                </c:pt>
                <c:pt idx="7">
                  <c:v>0.77316293929712465</c:v>
                </c:pt>
                <c:pt idx="8">
                  <c:v>0.69009584664536738</c:v>
                </c:pt>
                <c:pt idx="9">
                  <c:v>0.54952076677316297</c:v>
                </c:pt>
                <c:pt idx="10">
                  <c:v>0.53194888178913735</c:v>
                </c:pt>
                <c:pt idx="11">
                  <c:v>0.54792332268370603</c:v>
                </c:pt>
                <c:pt idx="12">
                  <c:v>0.48722044728434505</c:v>
                </c:pt>
                <c:pt idx="13">
                  <c:v>0.40095846645367411</c:v>
                </c:pt>
                <c:pt idx="14">
                  <c:v>0.75718849840255587</c:v>
                </c:pt>
                <c:pt idx="15">
                  <c:v>0.68051118210862616</c:v>
                </c:pt>
                <c:pt idx="16">
                  <c:v>0.50159744408945683</c:v>
                </c:pt>
                <c:pt idx="17">
                  <c:v>0.59105431309904155</c:v>
                </c:pt>
                <c:pt idx="18">
                  <c:v>0.56549520766773165</c:v>
                </c:pt>
                <c:pt idx="19">
                  <c:v>0.4217252396166134</c:v>
                </c:pt>
                <c:pt idx="20">
                  <c:v>0.4281150159744409</c:v>
                </c:pt>
              </c:numCache>
            </c:numRef>
          </c:xVal>
          <c:yVal>
            <c:numRef>
              <c:f>scatter_chart!$B$3:$Y$3</c:f>
              <c:numCache>
                <c:formatCode>0%</c:formatCode>
                <c:ptCount val="24"/>
                <c:pt idx="0">
                  <c:v>7.0000000000000007E-2</c:v>
                </c:pt>
                <c:pt idx="1">
                  <c:v>0.06</c:v>
                </c:pt>
                <c:pt idx="2">
                  <c:v>0.05</c:v>
                </c:pt>
                <c:pt idx="3">
                  <c:v>0.04</c:v>
                </c:pt>
                <c:pt idx="4">
                  <c:v>0.03</c:v>
                </c:pt>
                <c:pt idx="5">
                  <c:v>0.02</c:v>
                </c:pt>
                <c:pt idx="6">
                  <c:v>0.01</c:v>
                </c:pt>
                <c:pt idx="7">
                  <c:v>7.0000000000000007E-2</c:v>
                </c:pt>
                <c:pt idx="8">
                  <c:v>0.06</c:v>
                </c:pt>
                <c:pt idx="9">
                  <c:v>0.05</c:v>
                </c:pt>
                <c:pt idx="10">
                  <c:v>0.04</c:v>
                </c:pt>
                <c:pt idx="11">
                  <c:v>0.03</c:v>
                </c:pt>
                <c:pt idx="12">
                  <c:v>0.02</c:v>
                </c:pt>
                <c:pt idx="13">
                  <c:v>0.01</c:v>
                </c:pt>
                <c:pt idx="14">
                  <c:v>7.0000000000000007E-2</c:v>
                </c:pt>
                <c:pt idx="15">
                  <c:v>0.06</c:v>
                </c:pt>
                <c:pt idx="16">
                  <c:v>0.05</c:v>
                </c:pt>
                <c:pt idx="17">
                  <c:v>0.04</c:v>
                </c:pt>
                <c:pt idx="18">
                  <c:v>0.03</c:v>
                </c:pt>
                <c:pt idx="19">
                  <c:v>0.02</c:v>
                </c:pt>
                <c:pt idx="20">
                  <c:v>0.01</c:v>
                </c:pt>
              </c:numCache>
            </c:numRef>
          </c:yVal>
          <c:bubbleSize>
            <c:numRef>
              <c:f>scatter_chart!$B$4:$Y$4</c:f>
              <c:numCache>
                <c:formatCode>General</c:formatCode>
                <c:ptCount val="24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6-BC98-4E16-9E81-0123028F4824}"/>
            </c:ext>
          </c:extLst>
        </c:ser>
        <c:ser>
          <c:idx val="25"/>
          <c:order val="25"/>
          <c:tx>
            <c:strRef>
              <c:f>scatter_chart!$Z$1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scatter_chart!$Z$2</c:f>
              <c:numCache>
                <c:formatCode>0%</c:formatCode>
                <c:ptCount val="1"/>
              </c:numCache>
            </c:numRef>
          </c:xVal>
          <c:yVal>
            <c:numRef>
              <c:f>scatter_chart!$Z$3</c:f>
              <c:numCache>
                <c:formatCode>0%</c:formatCode>
                <c:ptCount val="1"/>
              </c:numCache>
            </c:numRef>
          </c:yVal>
          <c:bubbleSize>
            <c:numRef>
              <c:f>scatter_chart!$Z$4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7-BC98-4E16-9E81-0123028F4824}"/>
            </c:ext>
          </c:extLst>
        </c:ser>
        <c:ser>
          <c:idx val="26"/>
          <c:order val="26"/>
          <c:tx>
            <c:strRef>
              <c:f>scatter_chart!$AA$1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scatter_chart!$AA$2</c:f>
              <c:numCache>
                <c:formatCode>0%</c:formatCode>
                <c:ptCount val="1"/>
              </c:numCache>
            </c:numRef>
          </c:xVal>
          <c:yVal>
            <c:numRef>
              <c:f>scatter_chart!$AA$3</c:f>
              <c:numCache>
                <c:formatCode>0%</c:formatCode>
                <c:ptCount val="1"/>
              </c:numCache>
            </c:numRef>
          </c:yVal>
          <c:bubbleSize>
            <c:numRef>
              <c:f>scatter_chart!$AA$4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8-BC98-4E16-9E81-0123028F4824}"/>
            </c:ext>
          </c:extLst>
        </c:ser>
        <c:ser>
          <c:idx val="27"/>
          <c:order val="27"/>
          <c:tx>
            <c:strRef>
              <c:f>scatter_chart!$AB$1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scatter_chart!$AB$2</c:f>
              <c:numCache>
                <c:formatCode>0%</c:formatCode>
                <c:ptCount val="1"/>
              </c:numCache>
            </c:numRef>
          </c:xVal>
          <c:yVal>
            <c:numRef>
              <c:f>scatter_chart!$AB$3</c:f>
              <c:numCache>
                <c:formatCode>0%</c:formatCode>
                <c:ptCount val="1"/>
              </c:numCache>
            </c:numRef>
          </c:yVal>
          <c:bubbleSize>
            <c:numRef>
              <c:f>scatter_chart!$AB$4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9-BC98-4E16-9E81-0123028F4824}"/>
            </c:ext>
          </c:extLst>
        </c:ser>
        <c:ser>
          <c:idx val="28"/>
          <c:order val="28"/>
          <c:tx>
            <c:strRef>
              <c:f>scatter_chart!$AC$1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scatter_chart!$AC$2</c:f>
              <c:numCache>
                <c:formatCode>0%</c:formatCode>
                <c:ptCount val="1"/>
              </c:numCache>
            </c:numRef>
          </c:xVal>
          <c:yVal>
            <c:numRef>
              <c:f>scatter_chart!$AC$3</c:f>
              <c:numCache>
                <c:formatCode>0%</c:formatCode>
                <c:ptCount val="1"/>
              </c:numCache>
            </c:numRef>
          </c:yVal>
          <c:bubbleSize>
            <c:numRef>
              <c:f>scatter_chart!$AC$4</c:f>
              <c:numCache>
                <c:formatCode>General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A-BC98-4E16-9E81-0123028F48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25"/>
        <c:showNegBubbles val="0"/>
        <c:axId val="531137848"/>
        <c:axId val="531130792"/>
      </c:bubbleChart>
      <c:valAx>
        <c:axId val="531137848"/>
        <c:scaling>
          <c:orientation val="minMax"/>
          <c:max val="0.8"/>
          <c:min val="0.35000000000000003"/>
        </c:scaling>
        <c:delete val="1"/>
        <c:axPos val="b"/>
        <c:numFmt formatCode="0%" sourceLinked="0"/>
        <c:majorTickMark val="out"/>
        <c:minorTickMark val="none"/>
        <c:tickLblPos val="nextTo"/>
        <c:crossAx val="531130792"/>
        <c:crossesAt val="0.30000000000000004"/>
        <c:crossBetween val="midCat"/>
      </c:valAx>
      <c:valAx>
        <c:axId val="531130792"/>
        <c:scaling>
          <c:orientation val="minMax"/>
          <c:max val="8.0000000000000016E-2"/>
          <c:min val="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531137848"/>
        <c:crossesAt val="0.30000000000000004"/>
        <c:crossBetween val="midCat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/>
      </a:pPr>
      <a:endParaRPr lang="cs-CZ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1871104018535"/>
          <c:y val="0.13749640695905044"/>
          <c:w val="0.79900345903106618"/>
          <c:h val="0.82469208112721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klara_chart!$A$26</c:f>
              <c:strCache>
                <c:ptCount val="1"/>
                <c:pt idx="0">
                  <c:v>Magistrátu hl. m. Prahy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klara_chart!$B$26:$N$26</c:f>
              <c:numCache>
                <c:formatCode>General</c:formatCode>
                <c:ptCount val="13"/>
                <c:pt idx="0" formatCode="0%">
                  <c:v>0.71571428571428575</c:v>
                </c:pt>
                <c:pt idx="2" formatCode="0%">
                  <c:v>0.73167155425219943</c:v>
                </c:pt>
                <c:pt idx="3" formatCode="0%">
                  <c:v>0.70055710306406682</c:v>
                </c:pt>
                <c:pt idx="5" formatCode="0%">
                  <c:v>0.68825910931174084</c:v>
                </c:pt>
                <c:pt idx="6" formatCode="0%">
                  <c:v>0.6901098901098901</c:v>
                </c:pt>
                <c:pt idx="7" formatCode="0%">
                  <c:v>0.69182389937106914</c:v>
                </c:pt>
                <c:pt idx="8" formatCode="0%">
                  <c:v>0.78421052631578947</c:v>
                </c:pt>
                <c:pt idx="10" formatCode="0%">
                  <c:v>0.64666666666666661</c:v>
                </c:pt>
                <c:pt idx="11" formatCode="0%">
                  <c:v>0.73920552677029361</c:v>
                </c:pt>
                <c:pt idx="12" formatCode="0%">
                  <c:v>0.72936660268714015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5-4C3D-9BE9-4F5132571888}"/>
            </c:ext>
          </c:extLst>
        </c:ser>
        <c:ser>
          <c:idx val="1"/>
          <c:order val="1"/>
          <c:tx>
            <c:strRef>
              <c:f>klara_chart!$A$27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klara_chart!$B$27:$N$27</c:f>
              <c:numCache>
                <c:formatCode>General</c:formatCode>
                <c:ptCount val="13"/>
                <c:pt idx="0" formatCode="0%">
                  <c:v>0.28428571428571425</c:v>
                </c:pt>
                <c:pt idx="2" formatCode="0%">
                  <c:v>0.26832844574780057</c:v>
                </c:pt>
                <c:pt idx="3" formatCode="0%">
                  <c:v>0.29944289693593318</c:v>
                </c:pt>
                <c:pt idx="5" formatCode="0%">
                  <c:v>0.31174089068825916</c:v>
                </c:pt>
                <c:pt idx="6" formatCode="0%">
                  <c:v>0.3098901098901099</c:v>
                </c:pt>
                <c:pt idx="7" formatCode="0%">
                  <c:v>0.30817610062893086</c:v>
                </c:pt>
                <c:pt idx="8" formatCode="0%">
                  <c:v>0.21578947368421053</c:v>
                </c:pt>
                <c:pt idx="10" formatCode="0%">
                  <c:v>0.35333333333333339</c:v>
                </c:pt>
                <c:pt idx="11" formatCode="0%">
                  <c:v>0.26079447322970639</c:v>
                </c:pt>
                <c:pt idx="12" formatCode="0%">
                  <c:v>0.27063339731285985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5-4C3D-9BE9-4F5132571888}"/>
            </c:ext>
          </c:extLst>
        </c:ser>
        <c:ser>
          <c:idx val="2"/>
          <c:order val="2"/>
          <c:tx>
            <c:strRef>
              <c:f>klara_chart!$A$28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klara_chart!$B$28:$N$28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5-4C3D-9BE9-4F5132571888}"/>
            </c:ext>
          </c:extLst>
        </c:ser>
        <c:ser>
          <c:idx val="3"/>
          <c:order val="3"/>
          <c:tx>
            <c:strRef>
              <c:f>klara_chart!$A$29</c:f>
              <c:strCache>
                <c:ptCount val="1"/>
                <c:pt idx="0">
                  <c:v>Prahy jako města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klara_chart!$B$29:$N$29</c:f>
              <c:numCache>
                <c:formatCode>General</c:formatCode>
                <c:ptCount val="13"/>
                <c:pt idx="0" formatCode="0%">
                  <c:v>0.68285714285714283</c:v>
                </c:pt>
                <c:pt idx="2" formatCode="0%">
                  <c:v>0.62609970674486803</c:v>
                </c:pt>
                <c:pt idx="3" formatCode="0%">
                  <c:v>0.73676880222841223</c:v>
                </c:pt>
                <c:pt idx="5" formatCode="0%">
                  <c:v>0.78947368421052633</c:v>
                </c:pt>
                <c:pt idx="6" formatCode="0%">
                  <c:v>0.69230769230769229</c:v>
                </c:pt>
                <c:pt idx="7" formatCode="0%">
                  <c:v>0.6132075471698113</c:v>
                </c:pt>
                <c:pt idx="8" formatCode="0%">
                  <c:v>0.66052631578947374</c:v>
                </c:pt>
                <c:pt idx="10" formatCode="0%">
                  <c:v>0.68</c:v>
                </c:pt>
                <c:pt idx="11" formatCode="0%">
                  <c:v>0.68911917098445596</c:v>
                </c:pt>
                <c:pt idx="12" formatCode="0%">
                  <c:v>0.67754318618042231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5-4C3D-9BE9-4F5132571888}"/>
            </c:ext>
          </c:extLst>
        </c:ser>
        <c:ser>
          <c:idx val="4"/>
          <c:order val="4"/>
          <c:tx>
            <c:strRef>
              <c:f>klara_chart!$A$30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klara_chart!$B$30:$N$30</c:f>
              <c:numCache>
                <c:formatCode>General</c:formatCode>
                <c:ptCount val="13"/>
                <c:pt idx="0" formatCode="0%">
                  <c:v>0.31714285714285717</c:v>
                </c:pt>
                <c:pt idx="2" formatCode="0%">
                  <c:v>0.37390029325513197</c:v>
                </c:pt>
                <c:pt idx="3" formatCode="0%">
                  <c:v>0.26323119777158777</c:v>
                </c:pt>
                <c:pt idx="5" formatCode="0%">
                  <c:v>0.21052631578947367</c:v>
                </c:pt>
                <c:pt idx="6" formatCode="0%">
                  <c:v>0.30769230769230771</c:v>
                </c:pt>
                <c:pt idx="7" formatCode="0%">
                  <c:v>0.3867924528301887</c:v>
                </c:pt>
                <c:pt idx="8" formatCode="0%">
                  <c:v>0.33947368421052626</c:v>
                </c:pt>
                <c:pt idx="10" formatCode="0%">
                  <c:v>0.31999999999999995</c:v>
                </c:pt>
                <c:pt idx="11" formatCode="0%">
                  <c:v>0.31088082901554404</c:v>
                </c:pt>
                <c:pt idx="12" formatCode="0%">
                  <c:v>0.32245681381957769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5-4C3D-9BE9-4F5132571888}"/>
            </c:ext>
          </c:extLst>
        </c:ser>
        <c:ser>
          <c:idx val="5"/>
          <c:order val="5"/>
          <c:tx>
            <c:strRef>
              <c:f>klara_chart!$A$31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klara_chart!$B$31:$N$31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75-4C3D-9BE9-4F5132571888}"/>
            </c:ext>
          </c:extLst>
        </c:ser>
        <c:ser>
          <c:idx val="6"/>
          <c:order val="6"/>
          <c:tx>
            <c:strRef>
              <c:f>klara_chart!$A$32</c:f>
              <c:strCache>
                <c:ptCount val="1"/>
                <c:pt idx="0">
                  <c:v>Odborné veřejnosti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4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klara_chart!$B$32:$N$32</c:f>
              <c:numCache>
                <c:formatCode>General</c:formatCode>
                <c:ptCount val="13"/>
                <c:pt idx="0" formatCode="0%">
                  <c:v>0.57071428571428573</c:v>
                </c:pt>
                <c:pt idx="2" formatCode="0%">
                  <c:v>0.55718475073313778</c:v>
                </c:pt>
                <c:pt idx="3" formatCode="0%">
                  <c:v>0.58356545961002781</c:v>
                </c:pt>
                <c:pt idx="5" formatCode="0%">
                  <c:v>0.66801619433198378</c:v>
                </c:pt>
                <c:pt idx="6" formatCode="0%">
                  <c:v>0.55384615384615388</c:v>
                </c:pt>
                <c:pt idx="7" formatCode="0%">
                  <c:v>0.51572327044025157</c:v>
                </c:pt>
                <c:pt idx="8" formatCode="0%">
                  <c:v>0.5736842105263158</c:v>
                </c:pt>
                <c:pt idx="10" formatCode="0%">
                  <c:v>0.57999999999999996</c:v>
                </c:pt>
                <c:pt idx="11" formatCode="0%">
                  <c:v>0.56649395509499134</c:v>
                </c:pt>
                <c:pt idx="12" formatCode="0%">
                  <c:v>0.5700575815738963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75-4C3D-9BE9-4F5132571888}"/>
            </c:ext>
          </c:extLst>
        </c:ser>
        <c:ser>
          <c:idx val="7"/>
          <c:order val="7"/>
          <c:tx>
            <c:strRef>
              <c:f>klara_chart!$A$33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klara_chart!$B$33:$N$33</c:f>
              <c:numCache>
                <c:formatCode>General</c:formatCode>
                <c:ptCount val="13"/>
                <c:pt idx="0" formatCode="0%">
                  <c:v>0.42928571428571427</c:v>
                </c:pt>
                <c:pt idx="2" formatCode="0%">
                  <c:v>0.44281524926686222</c:v>
                </c:pt>
                <c:pt idx="3" formatCode="0%">
                  <c:v>0.41643454038997219</c:v>
                </c:pt>
                <c:pt idx="5" formatCode="0%">
                  <c:v>0.33198380566801622</c:v>
                </c:pt>
                <c:pt idx="6" formatCode="0%">
                  <c:v>0.44615384615384612</c:v>
                </c:pt>
                <c:pt idx="7" formatCode="0%">
                  <c:v>0.48427672955974843</c:v>
                </c:pt>
                <c:pt idx="8" formatCode="0%">
                  <c:v>0.4263157894736842</c:v>
                </c:pt>
                <c:pt idx="10" formatCode="0%">
                  <c:v>0.42000000000000004</c:v>
                </c:pt>
                <c:pt idx="11" formatCode="0%">
                  <c:v>0.43350604490500866</c:v>
                </c:pt>
                <c:pt idx="12" formatCode="0%">
                  <c:v>0.4299424184261037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75-4C3D-9BE9-4F5132571888}"/>
            </c:ext>
          </c:extLst>
        </c:ser>
        <c:ser>
          <c:idx val="8"/>
          <c:order val="8"/>
          <c:tx>
            <c:strRef>
              <c:f>klara_chart!$A$34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klara_chart!$B$34:$N$34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75-4C3D-9BE9-4F5132571888}"/>
            </c:ext>
          </c:extLst>
        </c:ser>
        <c:ser>
          <c:idx val="9"/>
          <c:order val="9"/>
          <c:tx>
            <c:strRef>
              <c:f>klara_chart!$A$35</c:f>
              <c:strCache>
                <c:ptCount val="1"/>
                <c:pt idx="0">
                  <c:v>Developerů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klara_chart!$B$35:$N$35</c:f>
              <c:numCache>
                <c:formatCode>General</c:formatCode>
                <c:ptCount val="13"/>
                <c:pt idx="0" formatCode="0%">
                  <c:v>0.54714285714285715</c:v>
                </c:pt>
                <c:pt idx="2" formatCode="0%">
                  <c:v>0.5703812316715543</c:v>
                </c:pt>
                <c:pt idx="3" formatCode="0%">
                  <c:v>0.52506963788300831</c:v>
                </c:pt>
                <c:pt idx="5" formatCode="0%">
                  <c:v>0.48178137651821862</c:v>
                </c:pt>
                <c:pt idx="6" formatCode="0%">
                  <c:v>0.49890109890109891</c:v>
                </c:pt>
                <c:pt idx="7" formatCode="0%">
                  <c:v>0.51257861635220126</c:v>
                </c:pt>
                <c:pt idx="8" formatCode="0%">
                  <c:v>0.6763157894736842</c:v>
                </c:pt>
                <c:pt idx="10" formatCode="0%">
                  <c:v>0.52</c:v>
                </c:pt>
                <c:pt idx="11" formatCode="0%">
                  <c:v>0.56131260794473226</c:v>
                </c:pt>
                <c:pt idx="12" formatCode="0%">
                  <c:v>0.54702495201535506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75-4C3D-9BE9-4F5132571888}"/>
            </c:ext>
          </c:extLst>
        </c:ser>
        <c:ser>
          <c:idx val="10"/>
          <c:order val="10"/>
          <c:tx>
            <c:strRef>
              <c:f>klara_chart!$A$36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klara_chart!$B$36:$N$36</c:f>
              <c:numCache>
                <c:formatCode>General</c:formatCode>
                <c:ptCount val="13"/>
                <c:pt idx="0" formatCode="0%">
                  <c:v>0.45285714285714285</c:v>
                </c:pt>
                <c:pt idx="2" formatCode="0%">
                  <c:v>0.4296187683284457</c:v>
                </c:pt>
                <c:pt idx="3" formatCode="0%">
                  <c:v>0.47493036211699169</c:v>
                </c:pt>
                <c:pt idx="5" formatCode="0%">
                  <c:v>0.51821862348178138</c:v>
                </c:pt>
                <c:pt idx="6" formatCode="0%">
                  <c:v>0.50109890109890109</c:v>
                </c:pt>
                <c:pt idx="7" formatCode="0%">
                  <c:v>0.48742138364779874</c:v>
                </c:pt>
                <c:pt idx="8" formatCode="0%">
                  <c:v>0.3236842105263158</c:v>
                </c:pt>
                <c:pt idx="10" formatCode="0%">
                  <c:v>0.48</c:v>
                </c:pt>
                <c:pt idx="11" formatCode="0%">
                  <c:v>0.43868739205526774</c:v>
                </c:pt>
                <c:pt idx="12" formatCode="0%">
                  <c:v>0.45297504798464494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75-4C3D-9BE9-4F5132571888}"/>
            </c:ext>
          </c:extLst>
        </c:ser>
        <c:ser>
          <c:idx val="11"/>
          <c:order val="11"/>
          <c:tx>
            <c:strRef>
              <c:f>klara_chart!$A$37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klara_chart!$B$37:$N$37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875-4C3D-9BE9-4F5132571888}"/>
            </c:ext>
          </c:extLst>
        </c:ser>
        <c:ser>
          <c:idx val="12"/>
          <c:order val="12"/>
          <c:tx>
            <c:strRef>
              <c:f>klara_chart!$A$38</c:f>
              <c:strCache>
                <c:ptCount val="1"/>
                <c:pt idx="0">
                  <c:v>Jednotlivých městských částí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klara_chart!$B$38:$N$38</c:f>
              <c:numCache>
                <c:formatCode>General</c:formatCode>
                <c:ptCount val="13"/>
                <c:pt idx="0" formatCode="0%">
                  <c:v>0.49142857142857144</c:v>
                </c:pt>
                <c:pt idx="2" formatCode="0%">
                  <c:v>0.44134897360703812</c:v>
                </c:pt>
                <c:pt idx="3" formatCode="0%">
                  <c:v>0.53899721448467963</c:v>
                </c:pt>
                <c:pt idx="5" formatCode="0%">
                  <c:v>0.59109311740890691</c:v>
                </c:pt>
                <c:pt idx="6" formatCode="0%">
                  <c:v>0.50989010989010985</c:v>
                </c:pt>
                <c:pt idx="7" formatCode="0%">
                  <c:v>0.43396226415094341</c:v>
                </c:pt>
                <c:pt idx="8" formatCode="0%">
                  <c:v>0.45263157894736844</c:v>
                </c:pt>
                <c:pt idx="10" formatCode="0%">
                  <c:v>0.52666666666666662</c:v>
                </c:pt>
                <c:pt idx="11" formatCode="0%">
                  <c:v>0.51986183074265979</c:v>
                </c:pt>
                <c:pt idx="12" formatCode="0%">
                  <c:v>0.43953934740882916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75-4C3D-9BE9-4F5132571888}"/>
            </c:ext>
          </c:extLst>
        </c:ser>
        <c:ser>
          <c:idx val="13"/>
          <c:order val="13"/>
          <c:tx>
            <c:strRef>
              <c:f>klara_chart!$A$39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klara_chart!$B$39:$N$39</c:f>
              <c:numCache>
                <c:formatCode>General</c:formatCode>
                <c:ptCount val="13"/>
                <c:pt idx="0" formatCode="0%">
                  <c:v>0.50857142857142856</c:v>
                </c:pt>
                <c:pt idx="2" formatCode="0%">
                  <c:v>0.55865102639296182</c:v>
                </c:pt>
                <c:pt idx="3" formatCode="0%">
                  <c:v>0.46100278551532037</c:v>
                </c:pt>
                <c:pt idx="5" formatCode="0%">
                  <c:v>0.40890688259109309</c:v>
                </c:pt>
                <c:pt idx="6" formatCode="0%">
                  <c:v>0.49010989010989015</c:v>
                </c:pt>
                <c:pt idx="7" formatCode="0%">
                  <c:v>0.56603773584905659</c:v>
                </c:pt>
                <c:pt idx="8" formatCode="0%">
                  <c:v>0.5473684210526315</c:v>
                </c:pt>
                <c:pt idx="10" formatCode="0%">
                  <c:v>0.47333333333333338</c:v>
                </c:pt>
                <c:pt idx="11" formatCode="0%">
                  <c:v>0.48013816925734021</c:v>
                </c:pt>
                <c:pt idx="12" formatCode="0%">
                  <c:v>0.56046065259117084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875-4C3D-9BE9-4F5132571888}"/>
            </c:ext>
          </c:extLst>
        </c:ser>
        <c:ser>
          <c:idx val="14"/>
          <c:order val="14"/>
          <c:tx>
            <c:strRef>
              <c:f>klara_chart!$A$40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klara_chart!$B$40:$N$40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875-4C3D-9BE9-4F5132571888}"/>
            </c:ext>
          </c:extLst>
        </c:ser>
        <c:ser>
          <c:idx val="15"/>
          <c:order val="15"/>
          <c:tx>
            <c:strRef>
              <c:f>klara_chart!$A$41</c:f>
              <c:strCache>
                <c:ptCount val="1"/>
                <c:pt idx="0">
                  <c:v>Politiků a politických stran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klara_chart!$B$41:$N$41</c:f>
              <c:numCache>
                <c:formatCode>General</c:formatCode>
                <c:ptCount val="13"/>
                <c:pt idx="0" formatCode="0%">
                  <c:v>0.48499999999999999</c:v>
                </c:pt>
                <c:pt idx="2" formatCode="0%">
                  <c:v>0.50733137829912023</c:v>
                </c:pt>
                <c:pt idx="3" formatCode="0%">
                  <c:v>0.46378830083565459</c:v>
                </c:pt>
                <c:pt idx="5" formatCode="0%">
                  <c:v>0.36842105263157893</c:v>
                </c:pt>
                <c:pt idx="6" formatCode="0%">
                  <c:v>0.45714285714285713</c:v>
                </c:pt>
                <c:pt idx="7" formatCode="0%">
                  <c:v>0.5</c:v>
                </c:pt>
                <c:pt idx="8" formatCode="0%">
                  <c:v>0.58157894736842108</c:v>
                </c:pt>
                <c:pt idx="10" formatCode="0%">
                  <c:v>0.43</c:v>
                </c:pt>
                <c:pt idx="11" formatCode="0%">
                  <c:v>0.48013816925734026</c:v>
                </c:pt>
                <c:pt idx="12" formatCode="0%">
                  <c:v>0.52207293666026866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5-446A-BFC9-E936DEC7EEC0}"/>
            </c:ext>
          </c:extLst>
        </c:ser>
        <c:ser>
          <c:idx val="16"/>
          <c:order val="16"/>
          <c:tx>
            <c:strRef>
              <c:f>klara_chart!$A$42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klara_chart!$B$42:$N$42</c:f>
              <c:numCache>
                <c:formatCode>General</c:formatCode>
                <c:ptCount val="13"/>
                <c:pt idx="0" formatCode="0%">
                  <c:v>0.51500000000000001</c:v>
                </c:pt>
                <c:pt idx="2" formatCode="0%">
                  <c:v>0.49266862170087977</c:v>
                </c:pt>
                <c:pt idx="3" formatCode="0%">
                  <c:v>0.53621169916434541</c:v>
                </c:pt>
                <c:pt idx="5" formatCode="0%">
                  <c:v>0.63157894736842102</c:v>
                </c:pt>
                <c:pt idx="6" formatCode="0%">
                  <c:v>0.54285714285714293</c:v>
                </c:pt>
                <c:pt idx="7" formatCode="0%">
                  <c:v>0.5</c:v>
                </c:pt>
                <c:pt idx="8" formatCode="0%">
                  <c:v>0.41842105263157892</c:v>
                </c:pt>
                <c:pt idx="10" formatCode="0%">
                  <c:v>0.57000000000000006</c:v>
                </c:pt>
                <c:pt idx="11" formatCode="0%">
                  <c:v>0.51986183074265968</c:v>
                </c:pt>
                <c:pt idx="12" formatCode="0%">
                  <c:v>0.47792706333973134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5-446A-BFC9-E936DEC7EEC0}"/>
            </c:ext>
          </c:extLst>
        </c:ser>
        <c:ser>
          <c:idx val="17"/>
          <c:order val="17"/>
          <c:tx>
            <c:strRef>
              <c:f>klara_chart!$A$43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klara_chart!$B$43:$N$43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5-446A-BFC9-E936DEC7EEC0}"/>
            </c:ext>
          </c:extLst>
        </c:ser>
        <c:ser>
          <c:idx val="18"/>
          <c:order val="18"/>
          <c:tx>
            <c:strRef>
              <c:f>klara_chart!$A$44</c:f>
              <c:strCache>
                <c:ptCount val="1"/>
                <c:pt idx="0">
                  <c:v>Obyvatel Prahy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klara_chart!$B$44:$N$44</c:f>
              <c:numCache>
                <c:formatCode>General</c:formatCode>
                <c:ptCount val="13"/>
                <c:pt idx="0" formatCode="0%">
                  <c:v>0.42142857142857143</c:v>
                </c:pt>
                <c:pt idx="2" formatCode="0%">
                  <c:v>0.36950146627565983</c:v>
                </c:pt>
                <c:pt idx="3" formatCode="0%">
                  <c:v>0.47075208913649025</c:v>
                </c:pt>
                <c:pt idx="5" formatCode="0%">
                  <c:v>0.59514170040485825</c:v>
                </c:pt>
                <c:pt idx="6" formatCode="0%">
                  <c:v>0.45714285714285713</c:v>
                </c:pt>
                <c:pt idx="7" formatCode="0%">
                  <c:v>0.34905660377358488</c:v>
                </c:pt>
                <c:pt idx="8" formatCode="0%">
                  <c:v>0.32631578947368423</c:v>
                </c:pt>
                <c:pt idx="10" formatCode="0%">
                  <c:v>0.44333333333333336</c:v>
                </c:pt>
                <c:pt idx="11" formatCode="0%">
                  <c:v>0.43350604490500866</c:v>
                </c:pt>
                <c:pt idx="12" formatCode="0%">
                  <c:v>0.39539347408829173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9-4F97-8D0A-81DB6D4CB8EC}"/>
            </c:ext>
          </c:extLst>
        </c:ser>
        <c:ser>
          <c:idx val="19"/>
          <c:order val="19"/>
          <c:tx>
            <c:strRef>
              <c:f>klara_chart!$A$45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klara_chart!$B$45:$N$45</c:f>
              <c:numCache>
                <c:formatCode>General</c:formatCode>
                <c:ptCount val="13"/>
                <c:pt idx="0" formatCode="0%">
                  <c:v>0.57857142857142851</c:v>
                </c:pt>
                <c:pt idx="2" formatCode="0%">
                  <c:v>0.63049853372434017</c:v>
                </c:pt>
                <c:pt idx="3" formatCode="0%">
                  <c:v>0.52924791086350975</c:v>
                </c:pt>
                <c:pt idx="5" formatCode="0%">
                  <c:v>0.40485829959514175</c:v>
                </c:pt>
                <c:pt idx="6" formatCode="0%">
                  <c:v>0.54285714285714293</c:v>
                </c:pt>
                <c:pt idx="7" formatCode="0%">
                  <c:v>0.65094339622641506</c:v>
                </c:pt>
                <c:pt idx="8" formatCode="0%">
                  <c:v>0.67368421052631577</c:v>
                </c:pt>
                <c:pt idx="10" formatCode="0%">
                  <c:v>0.55666666666666664</c:v>
                </c:pt>
                <c:pt idx="11" formatCode="0%">
                  <c:v>0.56649395509499134</c:v>
                </c:pt>
                <c:pt idx="12" formatCode="0%">
                  <c:v>0.60460652591170827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19-4F97-8D0A-81DB6D4CB8EC}"/>
            </c:ext>
          </c:extLst>
        </c:ser>
        <c:ser>
          <c:idx val="20"/>
          <c:order val="20"/>
          <c:tx>
            <c:strRef>
              <c:f>klara_chart!$A$46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klara_chart!$B$46:$N$46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19-4F97-8D0A-81DB6D4CB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10454280"/>
        <c:axId val="610454672"/>
      </c:barChart>
      <c:catAx>
        <c:axId val="6104542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610454672"/>
        <c:crosses val="autoZero"/>
        <c:auto val="1"/>
        <c:lblAlgn val="ctr"/>
        <c:lblOffset val="100"/>
        <c:noMultiLvlLbl val="0"/>
      </c:catAx>
      <c:valAx>
        <c:axId val="6104546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610454280"/>
        <c:crosses val="autoZero"/>
        <c:crossBetween val="between"/>
      </c:valAx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9"/>
        <c:delete val="1"/>
      </c:legendEntry>
      <c:legendEntry>
        <c:idx val="20"/>
        <c:delete val="1"/>
      </c:legendEntry>
      <c:layout>
        <c:manualLayout>
          <c:xMode val="edge"/>
          <c:yMode val="edge"/>
          <c:x val="4.6156443460998817E-3"/>
          <c:y val="1.9104806914836937E-2"/>
          <c:w val="0.98400141454184187"/>
          <c:h val="0.12421509204530497"/>
        </c:manualLayout>
      </c:layout>
      <c:overlay val="0"/>
      <c:txPr>
        <a:bodyPr/>
        <a:lstStyle/>
        <a:p>
          <a:pPr algn="just"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1871104018535"/>
          <c:y val="0.13749640695905044"/>
          <c:w val="0.79900345903106618"/>
          <c:h val="0.82469208112721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klara_chart!$A$26</c:f>
              <c:strCache>
                <c:ptCount val="1"/>
                <c:pt idx="0">
                  <c:v>Magistrátu hl. m. Prahy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klara_chart!$B$26:$N$26</c:f>
              <c:numCache>
                <c:formatCode>General</c:formatCode>
                <c:ptCount val="13"/>
                <c:pt idx="0" formatCode="0%">
                  <c:v>0.78890600924499232</c:v>
                </c:pt>
                <c:pt idx="2" formatCode="0%">
                  <c:v>0.81656804733727806</c:v>
                </c:pt>
                <c:pt idx="3" formatCode="0%">
                  <c:v>0.7588424437299035</c:v>
                </c:pt>
                <c:pt idx="5" formatCode="0%">
                  <c:v>0.7678571428571429</c:v>
                </c:pt>
                <c:pt idx="6" formatCode="0%">
                  <c:v>0.78540772532188841</c:v>
                </c:pt>
                <c:pt idx="7" formatCode="0%">
                  <c:v>0.765625</c:v>
                </c:pt>
                <c:pt idx="8" formatCode="0%">
                  <c:v>0.82386363636363635</c:v>
                </c:pt>
                <c:pt idx="10" formatCode="0%">
                  <c:v>0.79090909090909089</c:v>
                </c:pt>
                <c:pt idx="11" formatCode="0%">
                  <c:v>0.8127490039840638</c:v>
                </c:pt>
                <c:pt idx="12" formatCode="0%">
                  <c:v>0.76736111111111116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5-4C3D-9BE9-4F5132571888}"/>
            </c:ext>
          </c:extLst>
        </c:ser>
        <c:ser>
          <c:idx val="1"/>
          <c:order val="1"/>
          <c:tx>
            <c:strRef>
              <c:f>klara_chart!$A$27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klara_chart!$B$27:$N$27</c:f>
              <c:numCache>
                <c:formatCode>General</c:formatCode>
                <c:ptCount val="13"/>
                <c:pt idx="0" formatCode="0%">
                  <c:v>0.21109399075500768</c:v>
                </c:pt>
                <c:pt idx="2" formatCode="0%">
                  <c:v>0.18343195266272194</c:v>
                </c:pt>
                <c:pt idx="3" formatCode="0%">
                  <c:v>0.2411575562700965</c:v>
                </c:pt>
                <c:pt idx="5" formatCode="0%">
                  <c:v>0.2321428571428571</c:v>
                </c:pt>
                <c:pt idx="6" formatCode="0%">
                  <c:v>0.21459227467811159</c:v>
                </c:pt>
                <c:pt idx="7" formatCode="0%">
                  <c:v>0.234375</c:v>
                </c:pt>
                <c:pt idx="8" formatCode="0%">
                  <c:v>0.17613636363636365</c:v>
                </c:pt>
                <c:pt idx="10" formatCode="0%">
                  <c:v>0.20909090909090911</c:v>
                </c:pt>
                <c:pt idx="11" formatCode="0%">
                  <c:v>0.1872509960159362</c:v>
                </c:pt>
                <c:pt idx="12" formatCode="0%">
                  <c:v>0.23263888888888884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5-4C3D-9BE9-4F5132571888}"/>
            </c:ext>
          </c:extLst>
        </c:ser>
        <c:ser>
          <c:idx val="2"/>
          <c:order val="2"/>
          <c:tx>
            <c:strRef>
              <c:f>klara_chart!$A$28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klara_chart!$B$28:$N$28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5-4C3D-9BE9-4F5132571888}"/>
            </c:ext>
          </c:extLst>
        </c:ser>
        <c:ser>
          <c:idx val="3"/>
          <c:order val="3"/>
          <c:tx>
            <c:strRef>
              <c:f>klara_chart!$A$29</c:f>
              <c:strCache>
                <c:ptCount val="1"/>
                <c:pt idx="0">
                  <c:v>Prahy jako města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klara_chart!$B$29:$N$29</c:f>
              <c:numCache>
                <c:formatCode>General</c:formatCode>
                <c:ptCount val="13"/>
                <c:pt idx="0" formatCode="0%">
                  <c:v>0.73189522342064717</c:v>
                </c:pt>
                <c:pt idx="2" formatCode="0%">
                  <c:v>0.69230769230769229</c:v>
                </c:pt>
                <c:pt idx="3" formatCode="0%">
                  <c:v>0.77491961414791</c:v>
                </c:pt>
                <c:pt idx="5" formatCode="0%">
                  <c:v>0.8392857142857143</c:v>
                </c:pt>
                <c:pt idx="6" formatCode="0%">
                  <c:v>0.74248927038626611</c:v>
                </c:pt>
                <c:pt idx="7" formatCode="0%">
                  <c:v>0.6640625</c:v>
                </c:pt>
                <c:pt idx="8" formatCode="0%">
                  <c:v>0.69886363636363635</c:v>
                </c:pt>
                <c:pt idx="10" formatCode="0%">
                  <c:v>0.80909090909090908</c:v>
                </c:pt>
                <c:pt idx="11" formatCode="0%">
                  <c:v>0.7450199203187251</c:v>
                </c:pt>
                <c:pt idx="12" formatCode="0%">
                  <c:v>0.69097222222222221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5-4C3D-9BE9-4F5132571888}"/>
            </c:ext>
          </c:extLst>
        </c:ser>
        <c:ser>
          <c:idx val="4"/>
          <c:order val="4"/>
          <c:tx>
            <c:strRef>
              <c:f>klara_chart!$A$30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klara_chart!$B$30:$N$30</c:f>
              <c:numCache>
                <c:formatCode>General</c:formatCode>
                <c:ptCount val="13"/>
                <c:pt idx="0" formatCode="0%">
                  <c:v>0.26810477657935283</c:v>
                </c:pt>
                <c:pt idx="2" formatCode="0%">
                  <c:v>0.30769230769230771</c:v>
                </c:pt>
                <c:pt idx="3" formatCode="0%">
                  <c:v>0.22508038585209</c:v>
                </c:pt>
                <c:pt idx="5" formatCode="0%">
                  <c:v>0.1607142857142857</c:v>
                </c:pt>
                <c:pt idx="6" formatCode="0%">
                  <c:v>0.25751072961373389</c:v>
                </c:pt>
                <c:pt idx="7" formatCode="0%">
                  <c:v>0.3359375</c:v>
                </c:pt>
                <c:pt idx="8" formatCode="0%">
                  <c:v>0.30113636363636365</c:v>
                </c:pt>
                <c:pt idx="10" formatCode="0%">
                  <c:v>0.19090909090909092</c:v>
                </c:pt>
                <c:pt idx="11" formatCode="0%">
                  <c:v>0.2549800796812749</c:v>
                </c:pt>
                <c:pt idx="12" formatCode="0%">
                  <c:v>0.30902777777777779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5-4C3D-9BE9-4F5132571888}"/>
            </c:ext>
          </c:extLst>
        </c:ser>
        <c:ser>
          <c:idx val="5"/>
          <c:order val="5"/>
          <c:tx>
            <c:strRef>
              <c:f>klara_chart!$A$31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klara_chart!$B$31:$N$31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75-4C3D-9BE9-4F5132571888}"/>
            </c:ext>
          </c:extLst>
        </c:ser>
        <c:ser>
          <c:idx val="6"/>
          <c:order val="6"/>
          <c:tx>
            <c:strRef>
              <c:f>klara_chart!$A$32</c:f>
              <c:strCache>
                <c:ptCount val="1"/>
                <c:pt idx="0">
                  <c:v>Odborné veřejnosti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4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klara_chart!$B$32:$N$32</c:f>
              <c:numCache>
                <c:formatCode>General</c:formatCode>
                <c:ptCount val="13"/>
                <c:pt idx="0" formatCode="0%">
                  <c:v>0.62095531587057007</c:v>
                </c:pt>
                <c:pt idx="2" formatCode="0%">
                  <c:v>0.63017751479289941</c:v>
                </c:pt>
                <c:pt idx="3" formatCode="0%">
                  <c:v>0.61093247588424437</c:v>
                </c:pt>
                <c:pt idx="5" formatCode="0%">
                  <c:v>0.7410714285714286</c:v>
                </c:pt>
                <c:pt idx="6" formatCode="0%">
                  <c:v>0.6094420600858369</c:v>
                </c:pt>
                <c:pt idx="7" formatCode="0%">
                  <c:v>0.59375</c:v>
                </c:pt>
                <c:pt idx="8" formatCode="0%">
                  <c:v>0.57954545454545459</c:v>
                </c:pt>
                <c:pt idx="10" formatCode="0%">
                  <c:v>0.65454545454545454</c:v>
                </c:pt>
                <c:pt idx="11" formatCode="0%">
                  <c:v>0.62549800796812749</c:v>
                </c:pt>
                <c:pt idx="12" formatCode="0%">
                  <c:v>0.60416666666666663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75-4C3D-9BE9-4F5132571888}"/>
            </c:ext>
          </c:extLst>
        </c:ser>
        <c:ser>
          <c:idx val="7"/>
          <c:order val="7"/>
          <c:tx>
            <c:strRef>
              <c:f>klara_chart!$A$33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klara_chart!$B$33:$N$33</c:f>
              <c:numCache>
                <c:formatCode>General</c:formatCode>
                <c:ptCount val="13"/>
                <c:pt idx="0" formatCode="0%">
                  <c:v>0.37904468412942993</c:v>
                </c:pt>
                <c:pt idx="2" formatCode="0%">
                  <c:v>0.36982248520710059</c:v>
                </c:pt>
                <c:pt idx="3" formatCode="0%">
                  <c:v>0.38906752411575563</c:v>
                </c:pt>
                <c:pt idx="5" formatCode="0%">
                  <c:v>0.2589285714285714</c:v>
                </c:pt>
                <c:pt idx="6" formatCode="0%">
                  <c:v>0.3905579399141631</c:v>
                </c:pt>
                <c:pt idx="7" formatCode="0%">
                  <c:v>0.40625</c:v>
                </c:pt>
                <c:pt idx="8" formatCode="0%">
                  <c:v>0.42045454545454541</c:v>
                </c:pt>
                <c:pt idx="10" formatCode="0%">
                  <c:v>0.34545454545454546</c:v>
                </c:pt>
                <c:pt idx="11" formatCode="0%">
                  <c:v>0.37450199203187251</c:v>
                </c:pt>
                <c:pt idx="12" formatCode="0%">
                  <c:v>0.39583333333333337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75-4C3D-9BE9-4F5132571888}"/>
            </c:ext>
          </c:extLst>
        </c:ser>
        <c:ser>
          <c:idx val="8"/>
          <c:order val="8"/>
          <c:tx>
            <c:strRef>
              <c:f>klara_chart!$A$34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klara_chart!$B$34:$N$34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75-4C3D-9BE9-4F5132571888}"/>
            </c:ext>
          </c:extLst>
        </c:ser>
        <c:ser>
          <c:idx val="9"/>
          <c:order val="9"/>
          <c:tx>
            <c:strRef>
              <c:f>klara_chart!$A$35</c:f>
              <c:strCache>
                <c:ptCount val="1"/>
                <c:pt idx="0">
                  <c:v>Developerů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klara_chart!$B$35:$N$35</c:f>
              <c:numCache>
                <c:formatCode>General</c:formatCode>
                <c:ptCount val="13"/>
                <c:pt idx="0" formatCode="0%">
                  <c:v>0.59322033898305082</c:v>
                </c:pt>
                <c:pt idx="2" formatCode="0%">
                  <c:v>0.59171597633136097</c:v>
                </c:pt>
                <c:pt idx="3" formatCode="0%">
                  <c:v>0.59485530546623799</c:v>
                </c:pt>
                <c:pt idx="5" formatCode="0%">
                  <c:v>0.5267857142857143</c:v>
                </c:pt>
                <c:pt idx="6" formatCode="0%">
                  <c:v>0.54077253218884125</c:v>
                </c:pt>
                <c:pt idx="7" formatCode="0%">
                  <c:v>0.5625</c:v>
                </c:pt>
                <c:pt idx="8" formatCode="0%">
                  <c:v>0.72727272727272729</c:v>
                </c:pt>
                <c:pt idx="10" formatCode="0%">
                  <c:v>0.61818181818181817</c:v>
                </c:pt>
                <c:pt idx="11" formatCode="0%">
                  <c:v>0.64143426294820716</c:v>
                </c:pt>
                <c:pt idx="12" formatCode="0%">
                  <c:v>0.54166666666666663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75-4C3D-9BE9-4F5132571888}"/>
            </c:ext>
          </c:extLst>
        </c:ser>
        <c:ser>
          <c:idx val="10"/>
          <c:order val="10"/>
          <c:tx>
            <c:strRef>
              <c:f>klara_chart!$A$36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klara_chart!$B$36:$N$36</c:f>
              <c:numCache>
                <c:formatCode>General</c:formatCode>
                <c:ptCount val="13"/>
                <c:pt idx="0" formatCode="0%">
                  <c:v>0.40677966101694918</c:v>
                </c:pt>
                <c:pt idx="2" formatCode="0%">
                  <c:v>0.40828402366863903</c:v>
                </c:pt>
                <c:pt idx="3" formatCode="0%">
                  <c:v>0.40514469453376201</c:v>
                </c:pt>
                <c:pt idx="5" formatCode="0%">
                  <c:v>0.4732142857142857</c:v>
                </c:pt>
                <c:pt idx="6" formatCode="0%">
                  <c:v>0.45922746781115875</c:v>
                </c:pt>
                <c:pt idx="7" formatCode="0%">
                  <c:v>0.4375</c:v>
                </c:pt>
                <c:pt idx="8" formatCode="0%">
                  <c:v>0.27272727272727271</c:v>
                </c:pt>
                <c:pt idx="10" formatCode="0%">
                  <c:v>0.38181818181818183</c:v>
                </c:pt>
                <c:pt idx="11" formatCode="0%">
                  <c:v>0.35856573705179284</c:v>
                </c:pt>
                <c:pt idx="12" formatCode="0%">
                  <c:v>0.45833333333333337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75-4C3D-9BE9-4F5132571888}"/>
            </c:ext>
          </c:extLst>
        </c:ser>
        <c:ser>
          <c:idx val="11"/>
          <c:order val="11"/>
          <c:tx>
            <c:strRef>
              <c:f>klara_chart!$A$37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klara_chart!$B$37:$N$37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875-4C3D-9BE9-4F5132571888}"/>
            </c:ext>
          </c:extLst>
        </c:ser>
        <c:ser>
          <c:idx val="12"/>
          <c:order val="12"/>
          <c:tx>
            <c:strRef>
              <c:f>klara_chart!$A$38</c:f>
              <c:strCache>
                <c:ptCount val="1"/>
                <c:pt idx="0">
                  <c:v>Politiků a politických stran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klara_chart!$B$38:$N$38</c:f>
              <c:numCache>
                <c:formatCode>General</c:formatCode>
                <c:ptCount val="13"/>
                <c:pt idx="0" formatCode="0%">
                  <c:v>0.51155624036979974</c:v>
                </c:pt>
                <c:pt idx="2" formatCode="0%">
                  <c:v>0.52071005917159763</c:v>
                </c:pt>
                <c:pt idx="3" formatCode="0%">
                  <c:v>0.50160771704180063</c:v>
                </c:pt>
                <c:pt idx="5" formatCode="0%">
                  <c:v>0.39285714285714285</c:v>
                </c:pt>
                <c:pt idx="6" formatCode="0%">
                  <c:v>0.44635193133047213</c:v>
                </c:pt>
                <c:pt idx="7" formatCode="0%">
                  <c:v>0.5234375</c:v>
                </c:pt>
                <c:pt idx="8" formatCode="0%">
                  <c:v>0.66477272727272729</c:v>
                </c:pt>
                <c:pt idx="10" formatCode="0%">
                  <c:v>0.48181818181818181</c:v>
                </c:pt>
                <c:pt idx="11" formatCode="0%">
                  <c:v>0.52191235059760954</c:v>
                </c:pt>
                <c:pt idx="12" formatCode="0%">
                  <c:v>0.51388888888888884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75-4C3D-9BE9-4F5132571888}"/>
            </c:ext>
          </c:extLst>
        </c:ser>
        <c:ser>
          <c:idx val="13"/>
          <c:order val="13"/>
          <c:tx>
            <c:strRef>
              <c:f>klara_chart!$A$39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klara_chart!$B$39:$N$39</c:f>
              <c:numCache>
                <c:formatCode>General</c:formatCode>
                <c:ptCount val="13"/>
                <c:pt idx="0" formatCode="0%">
                  <c:v>0.48844375963020026</c:v>
                </c:pt>
                <c:pt idx="2" formatCode="0%">
                  <c:v>0.47928994082840237</c:v>
                </c:pt>
                <c:pt idx="3" formatCode="0%">
                  <c:v>0.49839228295819937</c:v>
                </c:pt>
                <c:pt idx="5" formatCode="0%">
                  <c:v>0.60714285714285721</c:v>
                </c:pt>
                <c:pt idx="6" formatCode="0%">
                  <c:v>0.55364806866952787</c:v>
                </c:pt>
                <c:pt idx="7" formatCode="0%">
                  <c:v>0.4765625</c:v>
                </c:pt>
                <c:pt idx="8" formatCode="0%">
                  <c:v>0.33522727272727271</c:v>
                </c:pt>
                <c:pt idx="10" formatCode="0%">
                  <c:v>0.51818181818181819</c:v>
                </c:pt>
                <c:pt idx="11" formatCode="0%">
                  <c:v>0.47808764940239046</c:v>
                </c:pt>
                <c:pt idx="12" formatCode="0%">
                  <c:v>0.48611111111111116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875-4C3D-9BE9-4F5132571888}"/>
            </c:ext>
          </c:extLst>
        </c:ser>
        <c:ser>
          <c:idx val="14"/>
          <c:order val="14"/>
          <c:tx>
            <c:strRef>
              <c:f>klara_chart!$A$40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klara_chart!$B$40:$N$40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875-4C3D-9BE9-4F5132571888}"/>
            </c:ext>
          </c:extLst>
        </c:ser>
        <c:ser>
          <c:idx val="15"/>
          <c:order val="15"/>
          <c:tx>
            <c:strRef>
              <c:f>klara_chart!$A$41</c:f>
              <c:strCache>
                <c:ptCount val="1"/>
                <c:pt idx="0">
                  <c:v>Jednotlivých městských částí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klara_chart!$B$41:$N$41</c:f>
              <c:numCache>
                <c:formatCode>General</c:formatCode>
                <c:ptCount val="13"/>
                <c:pt idx="0" formatCode="0%">
                  <c:v>0.49614791987673346</c:v>
                </c:pt>
                <c:pt idx="2" formatCode="0%">
                  <c:v>0.46449704142011833</c:v>
                </c:pt>
                <c:pt idx="3" formatCode="0%">
                  <c:v>0.53054662379421225</c:v>
                </c:pt>
                <c:pt idx="5" formatCode="0%">
                  <c:v>0.6071428571428571</c:v>
                </c:pt>
                <c:pt idx="6" formatCode="0%">
                  <c:v>0.50214592274678116</c:v>
                </c:pt>
                <c:pt idx="7" formatCode="0%">
                  <c:v>0.46875</c:v>
                </c:pt>
                <c:pt idx="8" formatCode="0%">
                  <c:v>0.4375</c:v>
                </c:pt>
                <c:pt idx="10" formatCode="0%">
                  <c:v>0.6</c:v>
                </c:pt>
                <c:pt idx="11" formatCode="0%">
                  <c:v>0.53386454183266929</c:v>
                </c:pt>
                <c:pt idx="12" formatCode="0%">
                  <c:v>0.4236111111111111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5-446A-BFC9-E936DEC7EEC0}"/>
            </c:ext>
          </c:extLst>
        </c:ser>
        <c:ser>
          <c:idx val="16"/>
          <c:order val="16"/>
          <c:tx>
            <c:strRef>
              <c:f>klara_chart!$A$42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klara_chart!$B$42:$N$42</c:f>
              <c:numCache>
                <c:formatCode>General</c:formatCode>
                <c:ptCount val="13"/>
                <c:pt idx="0" formatCode="0%">
                  <c:v>0.50385208012326654</c:v>
                </c:pt>
                <c:pt idx="2" formatCode="0%">
                  <c:v>0.53550295857988162</c:v>
                </c:pt>
                <c:pt idx="3" formatCode="0%">
                  <c:v>0.46945337620578775</c:v>
                </c:pt>
                <c:pt idx="5" formatCode="0%">
                  <c:v>0.3928571428571429</c:v>
                </c:pt>
                <c:pt idx="6" formatCode="0%">
                  <c:v>0.49785407725321884</c:v>
                </c:pt>
                <c:pt idx="7" formatCode="0%">
                  <c:v>0.53125</c:v>
                </c:pt>
                <c:pt idx="8" formatCode="0%">
                  <c:v>0.5625</c:v>
                </c:pt>
                <c:pt idx="10" formatCode="0%">
                  <c:v>0.4</c:v>
                </c:pt>
                <c:pt idx="11" formatCode="0%">
                  <c:v>0.46613545816733071</c:v>
                </c:pt>
                <c:pt idx="12" formatCode="0%">
                  <c:v>0.57638888888888884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5-446A-BFC9-E936DEC7EEC0}"/>
            </c:ext>
          </c:extLst>
        </c:ser>
        <c:ser>
          <c:idx val="17"/>
          <c:order val="17"/>
          <c:tx>
            <c:strRef>
              <c:f>klara_chart!$A$43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klara_chart!$B$43:$N$43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5-446A-BFC9-E936DEC7EEC0}"/>
            </c:ext>
          </c:extLst>
        </c:ser>
        <c:ser>
          <c:idx val="18"/>
          <c:order val="18"/>
          <c:tx>
            <c:strRef>
              <c:f>klara_chart!$A$44</c:f>
              <c:strCache>
                <c:ptCount val="1"/>
                <c:pt idx="0">
                  <c:v>Obyvatel Prahy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klara_chart!$B$44:$N$44</c:f>
              <c:numCache>
                <c:formatCode>General</c:formatCode>
                <c:ptCount val="13"/>
                <c:pt idx="0" formatCode="0%">
                  <c:v>0.48228043143297383</c:v>
                </c:pt>
                <c:pt idx="2" formatCode="0%">
                  <c:v>0.44674556213017752</c:v>
                </c:pt>
                <c:pt idx="3" formatCode="0%">
                  <c:v>0.52090032154340837</c:v>
                </c:pt>
                <c:pt idx="5" formatCode="0%">
                  <c:v>0.7142857142857143</c:v>
                </c:pt>
                <c:pt idx="6" formatCode="0%">
                  <c:v>0.51502145922746778</c:v>
                </c:pt>
                <c:pt idx="7" formatCode="0%">
                  <c:v>0.40625</c:v>
                </c:pt>
                <c:pt idx="8" formatCode="0%">
                  <c:v>0.34659090909090912</c:v>
                </c:pt>
                <c:pt idx="10" formatCode="0%">
                  <c:v>0.57272727272727275</c:v>
                </c:pt>
                <c:pt idx="11" formatCode="0%">
                  <c:v>0.47808764940239046</c:v>
                </c:pt>
                <c:pt idx="12" formatCode="0%">
                  <c:v>0.4513888888888889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9-4F97-8D0A-81DB6D4CB8EC}"/>
            </c:ext>
          </c:extLst>
        </c:ser>
        <c:ser>
          <c:idx val="19"/>
          <c:order val="19"/>
          <c:tx>
            <c:strRef>
              <c:f>klara_chart!$A$45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klara_chart!$B$45:$N$45</c:f>
              <c:numCache>
                <c:formatCode>General</c:formatCode>
                <c:ptCount val="13"/>
                <c:pt idx="0" formatCode="0%">
                  <c:v>0.51771956856702617</c:v>
                </c:pt>
                <c:pt idx="2" formatCode="0%">
                  <c:v>0.55325443786982254</c:v>
                </c:pt>
                <c:pt idx="3" formatCode="0%">
                  <c:v>0.47909967845659163</c:v>
                </c:pt>
                <c:pt idx="5" formatCode="0%">
                  <c:v>0.2857142857142857</c:v>
                </c:pt>
                <c:pt idx="6" formatCode="0%">
                  <c:v>0.48497854077253222</c:v>
                </c:pt>
                <c:pt idx="7" formatCode="0%">
                  <c:v>0.59375</c:v>
                </c:pt>
                <c:pt idx="8" formatCode="0%">
                  <c:v>0.65340909090909083</c:v>
                </c:pt>
                <c:pt idx="10" formatCode="0%">
                  <c:v>0.42727272727272725</c:v>
                </c:pt>
                <c:pt idx="11" formatCode="0%">
                  <c:v>0.52191235059760954</c:v>
                </c:pt>
                <c:pt idx="12" formatCode="0%">
                  <c:v>0.54861111111111116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19-4F97-8D0A-81DB6D4CB8EC}"/>
            </c:ext>
          </c:extLst>
        </c:ser>
        <c:ser>
          <c:idx val="20"/>
          <c:order val="20"/>
          <c:tx>
            <c:strRef>
              <c:f>klara_chart!$A$46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(N=649)</c:v>
                </c:pt>
                <c:pt idx="2">
                  <c:v>Muži (N=338)</c:v>
                </c:pt>
                <c:pt idx="3">
                  <c:v>Ženy (N=311)</c:v>
                </c:pt>
                <c:pt idx="5">
                  <c:v>15-29 let (N=112)</c:v>
                </c:pt>
                <c:pt idx="6">
                  <c:v>30-44 let (N=233)</c:v>
                </c:pt>
                <c:pt idx="7">
                  <c:v>45-59 let (N=128)</c:v>
                </c:pt>
                <c:pt idx="8">
                  <c:v>60 a více let (N=176)</c:v>
                </c:pt>
                <c:pt idx="10">
                  <c:v>Základní, vyučen/a (N=110)</c:v>
                </c:pt>
                <c:pt idx="11">
                  <c:v>Středoškolské (N=251)</c:v>
                </c:pt>
                <c:pt idx="12">
                  <c:v>VŠ (N=288)</c:v>
                </c:pt>
              </c:strCache>
            </c:strRef>
          </c:cat>
          <c:val>
            <c:numRef>
              <c:f>klara_chart!$B$46:$N$46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19-4F97-8D0A-81DB6D4CB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10454280"/>
        <c:axId val="610454672"/>
      </c:barChart>
      <c:catAx>
        <c:axId val="6104542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610454672"/>
        <c:crosses val="autoZero"/>
        <c:auto val="1"/>
        <c:lblAlgn val="ctr"/>
        <c:lblOffset val="100"/>
        <c:noMultiLvlLbl val="0"/>
      </c:catAx>
      <c:valAx>
        <c:axId val="6104546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610454280"/>
        <c:crosses val="autoZero"/>
        <c:crossBetween val="between"/>
      </c:valAx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9"/>
        <c:delete val="1"/>
      </c:legendEntry>
      <c:legendEntry>
        <c:idx val="20"/>
        <c:delete val="1"/>
      </c:legendEntry>
      <c:layout>
        <c:manualLayout>
          <c:xMode val="edge"/>
          <c:yMode val="edge"/>
          <c:x val="4.6156443460998817E-3"/>
          <c:y val="1.9104806914836937E-2"/>
          <c:w val="0.98400141454184187"/>
          <c:h val="0.12421509204530497"/>
        </c:manualLayout>
      </c:layout>
      <c:overlay val="0"/>
      <c:txPr>
        <a:bodyPr/>
        <a:lstStyle/>
        <a:p>
          <a:pPr algn="just"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2533767360443"/>
          <c:y val="0.12735326076896278"/>
          <c:w val="0.88577466232639557"/>
          <c:h val="0.834050237339486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T_chart!$A$12</c:f>
              <c:strCache>
                <c:ptCount val="1"/>
                <c:pt idx="0">
                  <c:v>Zastánci</c:v>
                </c:pt>
              </c:strCache>
            </c:strRef>
          </c:tx>
          <c:spPr>
            <a:solidFill>
              <a:srgbClr val="1964AA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T_chart!$C$12:$E$12</c:f>
              <c:numCache>
                <c:formatCode>0%</c:formatCode>
                <c:ptCount val="3"/>
                <c:pt idx="0">
                  <c:v>0.15357142857142858</c:v>
                </c:pt>
                <c:pt idx="1">
                  <c:v>0.13015647226173541</c:v>
                </c:pt>
                <c:pt idx="2">
                  <c:v>7.5901328273244778E-2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0-4155-BB04-373248AB1367}"/>
            </c:ext>
          </c:extLst>
        </c:ser>
        <c:ser>
          <c:idx val="1"/>
          <c:order val="1"/>
          <c:tx>
            <c:strRef>
              <c:f>T_chart!$A$13</c:f>
              <c:strCache>
                <c:ptCount val="1"/>
                <c:pt idx="0">
                  <c:v>Úředníci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T_chart!$C$13:$E$13</c:f>
              <c:numCache>
                <c:formatCode>0%</c:formatCode>
                <c:ptCount val="3"/>
                <c:pt idx="0">
                  <c:v>0.13785714285714284</c:v>
                </c:pt>
                <c:pt idx="1">
                  <c:v>0.13442389758179232</c:v>
                </c:pt>
                <c:pt idx="2">
                  <c:v>7.1157495256166978E-2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0-4155-BB04-373248AB1367}"/>
            </c:ext>
          </c:extLst>
        </c:ser>
        <c:ser>
          <c:idx val="2"/>
          <c:order val="2"/>
          <c:tx>
            <c:strRef>
              <c:f>T_chart!$A$14</c:f>
              <c:strCache>
                <c:ptCount val="1"/>
                <c:pt idx="0">
                  <c:v>Nevyhranění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T_chart!$C$14:$E$14</c:f>
              <c:numCache>
                <c:formatCode>0%</c:formatCode>
                <c:ptCount val="3"/>
                <c:pt idx="0">
                  <c:v>3.4285714285714287E-2</c:v>
                </c:pt>
                <c:pt idx="1">
                  <c:v>4.4807965860597439E-2</c:v>
                </c:pt>
                <c:pt idx="2">
                  <c:v>5.0284629981024669E-2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00-4155-BB04-373248AB1367}"/>
            </c:ext>
          </c:extLst>
        </c:ser>
        <c:ser>
          <c:idx val="3"/>
          <c:order val="3"/>
          <c:tx>
            <c:strRef>
              <c:f>T_chart!$A$15</c:f>
              <c:strCache>
                <c:ptCount val="1"/>
                <c:pt idx="0">
                  <c:v>Neznají IPR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T_chart!$C$15:$E$15</c:f>
              <c:numCache>
                <c:formatCode>0%</c:formatCode>
                <c:ptCount val="3"/>
                <c:pt idx="0">
                  <c:v>0.53642857142857148</c:v>
                </c:pt>
                <c:pt idx="1">
                  <c:v>0.55476529160739685</c:v>
                </c:pt>
                <c:pt idx="2">
                  <c:v>0.70303605313092976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00-4155-BB04-373248AB1367}"/>
            </c:ext>
          </c:extLst>
        </c:ser>
        <c:ser>
          <c:idx val="4"/>
          <c:order val="4"/>
          <c:tx>
            <c:strRef>
              <c:f>T_chart!$A$16</c:f>
              <c:strCache>
                <c:ptCount val="1"/>
                <c:pt idx="0">
                  <c:v>Odmítači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T_chart!$C$16:$E$16</c:f>
              <c:numCache>
                <c:formatCode>0%</c:formatCode>
                <c:ptCount val="3"/>
                <c:pt idx="0">
                  <c:v>0.13785714285714284</c:v>
                </c:pt>
                <c:pt idx="1">
                  <c:v>0.13584637268847796</c:v>
                </c:pt>
                <c:pt idx="2">
                  <c:v>9.962049335863378E-2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6-4D3B-9E76-C9D8F0ECE4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1124128"/>
        <c:axId val="531126872"/>
      </c:barChart>
      <c:catAx>
        <c:axId val="531124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1126872"/>
        <c:crosses val="autoZero"/>
        <c:auto val="1"/>
        <c:lblAlgn val="ctr"/>
        <c:lblOffset val="100"/>
        <c:noMultiLvlLbl val="0"/>
      </c:catAx>
      <c:valAx>
        <c:axId val="531126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1124128"/>
        <c:crosses val="max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4.2655172693993791E-2"/>
          <c:y val="2.1523255111560551E-2"/>
          <c:w val="0.85414691076630533"/>
          <c:h val="0.13231795651984318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0383925369884"/>
          <c:y val="0.13749640695905044"/>
          <c:w val="0.84418666840377932"/>
          <c:h val="0.82469208112721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klara_chart!$B$24</c:f>
              <c:strCache>
                <c:ptCount val="1"/>
                <c:pt idx="0">
                  <c:v>Celkem (N=1400)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klara_chart!$A$25:$A$29</c:f>
              <c:strCache>
                <c:ptCount val="5"/>
                <c:pt idx="0">
                  <c:v>Zastánci</c:v>
                </c:pt>
                <c:pt idx="1">
                  <c:v>Úředníci</c:v>
                </c:pt>
                <c:pt idx="2">
                  <c:v>Nevyhranění</c:v>
                </c:pt>
                <c:pt idx="3">
                  <c:v>Neznají IPR</c:v>
                </c:pt>
                <c:pt idx="4">
                  <c:v>Odmítači</c:v>
                </c:pt>
              </c:strCache>
            </c:strRef>
          </c:cat>
          <c:val>
            <c:numRef>
              <c:f>klara_chart!$B$25:$B$29</c:f>
              <c:numCache>
                <c:formatCode>0%</c:formatCode>
                <c:ptCount val="5"/>
                <c:pt idx="0">
                  <c:v>0.15357142857142858</c:v>
                </c:pt>
                <c:pt idx="1">
                  <c:v>0.13785714285714284</c:v>
                </c:pt>
                <c:pt idx="2">
                  <c:v>3.4285714285714287E-2</c:v>
                </c:pt>
                <c:pt idx="3">
                  <c:v>0.53642857142857148</c:v>
                </c:pt>
                <c:pt idx="4">
                  <c:v>0.13785714285714284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F-47CD-82F0-B3BEA4886315}"/>
            </c:ext>
          </c:extLst>
        </c:ser>
        <c:ser>
          <c:idx val="1"/>
          <c:order val="1"/>
          <c:tx>
            <c:strRef>
              <c:f>klara_chart!$C$24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klara_chart!$A$25:$A$29</c:f>
              <c:strCache>
                <c:ptCount val="5"/>
                <c:pt idx="0">
                  <c:v>Zastánci</c:v>
                </c:pt>
                <c:pt idx="1">
                  <c:v>Úředníci</c:v>
                </c:pt>
                <c:pt idx="2">
                  <c:v>Nevyhranění</c:v>
                </c:pt>
                <c:pt idx="3">
                  <c:v>Neznají IPR</c:v>
                </c:pt>
                <c:pt idx="4">
                  <c:v>Odmítači</c:v>
                </c:pt>
              </c:strCache>
            </c:strRef>
          </c:cat>
          <c:val>
            <c:numRef>
              <c:f>klara_chart!$C$25:$C$29</c:f>
              <c:numCache>
                <c:formatCode>0%</c:formatCode>
                <c:ptCount val="5"/>
                <c:pt idx="0">
                  <c:v>0.84642857142857142</c:v>
                </c:pt>
                <c:pt idx="1">
                  <c:v>0.8621428571428571</c:v>
                </c:pt>
                <c:pt idx="2">
                  <c:v>0.96571428571428575</c:v>
                </c:pt>
                <c:pt idx="3">
                  <c:v>0.46357142857142852</c:v>
                </c:pt>
                <c:pt idx="4">
                  <c:v>0.8621428571428571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8F-47CD-82F0-B3BEA4886315}"/>
            </c:ext>
          </c:extLst>
        </c:ser>
        <c:ser>
          <c:idx val="2"/>
          <c:order val="2"/>
          <c:tx>
            <c:strRef>
              <c:f>klara_chart!$D$24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klara_chart!$A$25:$A$29</c:f>
              <c:strCache>
                <c:ptCount val="5"/>
                <c:pt idx="0">
                  <c:v>Zastánci</c:v>
                </c:pt>
                <c:pt idx="1">
                  <c:v>Úředníci</c:v>
                </c:pt>
                <c:pt idx="2">
                  <c:v>Nevyhranění</c:v>
                </c:pt>
                <c:pt idx="3">
                  <c:v>Neznají IPR</c:v>
                </c:pt>
                <c:pt idx="4">
                  <c:v>Odmítači</c:v>
                </c:pt>
              </c:strCache>
            </c:strRef>
          </c:cat>
          <c:val>
            <c:numRef>
              <c:f>klara_chart!$D$25:$D$29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8F-47CD-82F0-B3BEA4886315}"/>
            </c:ext>
          </c:extLst>
        </c:ser>
        <c:ser>
          <c:idx val="3"/>
          <c:order val="3"/>
          <c:tx>
            <c:strRef>
              <c:f>klara_chart!$E$24</c:f>
              <c:strCache>
                <c:ptCount val="1"/>
                <c:pt idx="0">
                  <c:v>Názorově otevření (N=540)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klara_chart!$A$25:$A$29</c:f>
              <c:strCache>
                <c:ptCount val="5"/>
                <c:pt idx="0">
                  <c:v>Zastánci</c:v>
                </c:pt>
                <c:pt idx="1">
                  <c:v>Úředníci</c:v>
                </c:pt>
                <c:pt idx="2">
                  <c:v>Nevyhranění</c:v>
                </c:pt>
                <c:pt idx="3">
                  <c:v>Neznají IPR</c:v>
                </c:pt>
                <c:pt idx="4">
                  <c:v>Odmítači</c:v>
                </c:pt>
              </c:strCache>
            </c:strRef>
          </c:cat>
          <c:val>
            <c:numRef>
              <c:f>klara_chart!$E$25:$E$29</c:f>
              <c:numCache>
                <c:formatCode>0%</c:formatCode>
                <c:ptCount val="5"/>
                <c:pt idx="0">
                  <c:v>0.1648148148148148</c:v>
                </c:pt>
                <c:pt idx="1">
                  <c:v>0.13333333333333333</c:v>
                </c:pt>
                <c:pt idx="2">
                  <c:v>4.4444444444444446E-2</c:v>
                </c:pt>
                <c:pt idx="3">
                  <c:v>0.53703703703703709</c:v>
                </c:pt>
                <c:pt idx="4">
                  <c:v>0.12037037037037036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8F-47CD-82F0-B3BEA4886315}"/>
            </c:ext>
          </c:extLst>
        </c:ser>
        <c:ser>
          <c:idx val="4"/>
          <c:order val="4"/>
          <c:tx>
            <c:strRef>
              <c:f>klara_chart!$F$24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klara_chart!$A$25:$A$29</c:f>
              <c:strCache>
                <c:ptCount val="5"/>
                <c:pt idx="0">
                  <c:v>Zastánci</c:v>
                </c:pt>
                <c:pt idx="1">
                  <c:v>Úředníci</c:v>
                </c:pt>
                <c:pt idx="2">
                  <c:v>Nevyhranění</c:v>
                </c:pt>
                <c:pt idx="3">
                  <c:v>Neznají IPR</c:v>
                </c:pt>
                <c:pt idx="4">
                  <c:v>Odmítači</c:v>
                </c:pt>
              </c:strCache>
            </c:strRef>
          </c:cat>
          <c:val>
            <c:numRef>
              <c:f>klara_chart!$F$25:$F$29</c:f>
              <c:numCache>
                <c:formatCode>0%</c:formatCode>
                <c:ptCount val="5"/>
                <c:pt idx="0">
                  <c:v>0.83518518518518525</c:v>
                </c:pt>
                <c:pt idx="1">
                  <c:v>0.8666666666666667</c:v>
                </c:pt>
                <c:pt idx="2">
                  <c:v>0.9555555555555556</c:v>
                </c:pt>
                <c:pt idx="3">
                  <c:v>0.46296296296296291</c:v>
                </c:pt>
                <c:pt idx="4">
                  <c:v>0.87962962962962965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8F-47CD-82F0-B3BEA4886315}"/>
            </c:ext>
          </c:extLst>
        </c:ser>
        <c:ser>
          <c:idx val="5"/>
          <c:order val="5"/>
          <c:tx>
            <c:strRef>
              <c:f>klara_chart!$G$24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klara_chart!$A$25:$A$29</c:f>
              <c:strCache>
                <c:ptCount val="5"/>
                <c:pt idx="0">
                  <c:v>Zastánci</c:v>
                </c:pt>
                <c:pt idx="1">
                  <c:v>Úředníci</c:v>
                </c:pt>
                <c:pt idx="2">
                  <c:v>Nevyhranění</c:v>
                </c:pt>
                <c:pt idx="3">
                  <c:v>Neznají IPR</c:v>
                </c:pt>
                <c:pt idx="4">
                  <c:v>Odmítači</c:v>
                </c:pt>
              </c:strCache>
            </c:strRef>
          </c:cat>
          <c:val>
            <c:numRef>
              <c:f>klara_chart!$G$25:$G$29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8F-47CD-82F0-B3BEA4886315}"/>
            </c:ext>
          </c:extLst>
        </c:ser>
        <c:ser>
          <c:idx val="6"/>
          <c:order val="6"/>
          <c:tx>
            <c:strRef>
              <c:f>klara_chart!$H$24</c:f>
              <c:strCache>
                <c:ptCount val="1"/>
                <c:pt idx="0">
                  <c:v>Společensky aktivní (N=375)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klara_chart!$A$25:$A$29</c:f>
              <c:strCache>
                <c:ptCount val="5"/>
                <c:pt idx="0">
                  <c:v>Zastánci</c:v>
                </c:pt>
                <c:pt idx="1">
                  <c:v>Úředníci</c:v>
                </c:pt>
                <c:pt idx="2">
                  <c:v>Nevyhranění</c:v>
                </c:pt>
                <c:pt idx="3">
                  <c:v>Neznají IPR</c:v>
                </c:pt>
                <c:pt idx="4">
                  <c:v>Odmítači</c:v>
                </c:pt>
              </c:strCache>
            </c:strRef>
          </c:cat>
          <c:val>
            <c:numRef>
              <c:f>klara_chart!$H$25:$H$29</c:f>
              <c:numCache>
                <c:formatCode>0%</c:formatCode>
                <c:ptCount val="5"/>
                <c:pt idx="0">
                  <c:v>0.17333333333333334</c:v>
                </c:pt>
                <c:pt idx="1">
                  <c:v>0.18666666666666668</c:v>
                </c:pt>
                <c:pt idx="2">
                  <c:v>2.1333333333333333E-2</c:v>
                </c:pt>
                <c:pt idx="3">
                  <c:v>0.44533333333333336</c:v>
                </c:pt>
                <c:pt idx="4">
                  <c:v>0.17333333333333334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8F-47CD-82F0-B3BEA4886315}"/>
            </c:ext>
          </c:extLst>
        </c:ser>
        <c:ser>
          <c:idx val="7"/>
          <c:order val="7"/>
          <c:tx>
            <c:strRef>
              <c:f>klara_chart!$I$24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klara_chart!$A$25:$A$29</c:f>
              <c:strCache>
                <c:ptCount val="5"/>
                <c:pt idx="0">
                  <c:v>Zastánci</c:v>
                </c:pt>
                <c:pt idx="1">
                  <c:v>Úředníci</c:v>
                </c:pt>
                <c:pt idx="2">
                  <c:v>Nevyhranění</c:v>
                </c:pt>
                <c:pt idx="3">
                  <c:v>Neznají IPR</c:v>
                </c:pt>
                <c:pt idx="4">
                  <c:v>Odmítači</c:v>
                </c:pt>
              </c:strCache>
            </c:strRef>
          </c:cat>
          <c:val>
            <c:numRef>
              <c:f>klara_chart!$I$25:$I$29</c:f>
              <c:numCache>
                <c:formatCode>0%</c:formatCode>
                <c:ptCount val="5"/>
                <c:pt idx="0">
                  <c:v>0.82666666666666666</c:v>
                </c:pt>
                <c:pt idx="1">
                  <c:v>0.81333333333333335</c:v>
                </c:pt>
                <c:pt idx="2">
                  <c:v>0.97866666666666668</c:v>
                </c:pt>
                <c:pt idx="3">
                  <c:v>0.55466666666666664</c:v>
                </c:pt>
                <c:pt idx="4">
                  <c:v>0.82666666666666666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8F-47CD-82F0-B3BEA4886315}"/>
            </c:ext>
          </c:extLst>
        </c:ser>
        <c:ser>
          <c:idx val="8"/>
          <c:order val="8"/>
          <c:tx>
            <c:strRef>
              <c:f>klara_chart!$J$24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klara_chart!$A$25:$A$29</c:f>
              <c:strCache>
                <c:ptCount val="5"/>
                <c:pt idx="0">
                  <c:v>Zastánci</c:v>
                </c:pt>
                <c:pt idx="1">
                  <c:v>Úředníci</c:v>
                </c:pt>
                <c:pt idx="2">
                  <c:v>Nevyhranění</c:v>
                </c:pt>
                <c:pt idx="3">
                  <c:v>Neznají IPR</c:v>
                </c:pt>
                <c:pt idx="4">
                  <c:v>Odmítači</c:v>
                </c:pt>
              </c:strCache>
            </c:strRef>
          </c:cat>
          <c:val>
            <c:numRef>
              <c:f>klara_chart!$J$25:$J$29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8F-47CD-82F0-B3BEA4886315}"/>
            </c:ext>
          </c:extLst>
        </c:ser>
        <c:ser>
          <c:idx val="9"/>
          <c:order val="9"/>
          <c:tx>
            <c:strRef>
              <c:f>klara_chart!$K$24</c:f>
              <c:strCache>
                <c:ptCount val="1"/>
                <c:pt idx="0">
                  <c:v>Ekologicky smýšlející (N=410)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klara_chart!$A$25:$A$29</c:f>
              <c:strCache>
                <c:ptCount val="5"/>
                <c:pt idx="0">
                  <c:v>Zastánci</c:v>
                </c:pt>
                <c:pt idx="1">
                  <c:v>Úředníci</c:v>
                </c:pt>
                <c:pt idx="2">
                  <c:v>Nevyhranění</c:v>
                </c:pt>
                <c:pt idx="3">
                  <c:v>Neznají IPR</c:v>
                </c:pt>
                <c:pt idx="4">
                  <c:v>Odmítači</c:v>
                </c:pt>
              </c:strCache>
            </c:strRef>
          </c:cat>
          <c:val>
            <c:numRef>
              <c:f>klara_chart!$K$25:$K$29</c:f>
              <c:numCache>
                <c:formatCode>0%</c:formatCode>
                <c:ptCount val="5"/>
                <c:pt idx="0">
                  <c:v>0.13414634146341464</c:v>
                </c:pt>
                <c:pt idx="1">
                  <c:v>9.5121951219512196E-2</c:v>
                </c:pt>
                <c:pt idx="2">
                  <c:v>3.6585365853658534E-2</c:v>
                </c:pt>
                <c:pt idx="3">
                  <c:v>0.6097560975609756</c:v>
                </c:pt>
                <c:pt idx="4">
                  <c:v>0.12439024390243902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8F-47CD-82F0-B3BEA4886315}"/>
            </c:ext>
          </c:extLst>
        </c:ser>
        <c:ser>
          <c:idx val="10"/>
          <c:order val="10"/>
          <c:tx>
            <c:strRef>
              <c:f>klara_chart!$L$24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klara_chart!$A$25:$A$29</c:f>
              <c:strCache>
                <c:ptCount val="5"/>
                <c:pt idx="0">
                  <c:v>Zastánci</c:v>
                </c:pt>
                <c:pt idx="1">
                  <c:v>Úředníci</c:v>
                </c:pt>
                <c:pt idx="2">
                  <c:v>Nevyhranění</c:v>
                </c:pt>
                <c:pt idx="3">
                  <c:v>Neznají IPR</c:v>
                </c:pt>
                <c:pt idx="4">
                  <c:v>Odmítači</c:v>
                </c:pt>
              </c:strCache>
            </c:strRef>
          </c:cat>
          <c:val>
            <c:numRef>
              <c:f>klara_chart!$L$25:$L$29</c:f>
              <c:numCache>
                <c:formatCode>0%</c:formatCode>
                <c:ptCount val="5"/>
                <c:pt idx="0">
                  <c:v>0.86585365853658536</c:v>
                </c:pt>
                <c:pt idx="1">
                  <c:v>0.90487804878048783</c:v>
                </c:pt>
                <c:pt idx="2">
                  <c:v>0.96341463414634143</c:v>
                </c:pt>
                <c:pt idx="3">
                  <c:v>0.3902439024390244</c:v>
                </c:pt>
                <c:pt idx="4">
                  <c:v>0.87560975609756098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8F-47CD-82F0-B3BEA4886315}"/>
            </c:ext>
          </c:extLst>
        </c:ser>
        <c:ser>
          <c:idx val="11"/>
          <c:order val="11"/>
          <c:tx>
            <c:strRef>
              <c:f>klara_chart!$M$24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klara_chart!$A$25:$A$29</c:f>
              <c:strCache>
                <c:ptCount val="5"/>
                <c:pt idx="0">
                  <c:v>Zastánci</c:v>
                </c:pt>
                <c:pt idx="1">
                  <c:v>Úředníci</c:v>
                </c:pt>
                <c:pt idx="2">
                  <c:v>Nevyhranění</c:v>
                </c:pt>
                <c:pt idx="3">
                  <c:v>Neznají IPR</c:v>
                </c:pt>
                <c:pt idx="4">
                  <c:v>Odmítači</c:v>
                </c:pt>
              </c:strCache>
            </c:strRef>
          </c:cat>
          <c:val>
            <c:numRef>
              <c:f>klara_chart!$M$25:$M$29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68F-47CD-82F0-B3BEA4886315}"/>
            </c:ext>
          </c:extLst>
        </c:ser>
        <c:ser>
          <c:idx val="12"/>
          <c:order val="12"/>
          <c:tx>
            <c:strRef>
              <c:f>klara_chart!$N$24</c:f>
              <c:strCache>
                <c:ptCount val="1"/>
                <c:pt idx="0">
                  <c:v>Automobilově zaměření (N=75)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klara_chart!$A$25:$A$29</c:f>
              <c:strCache>
                <c:ptCount val="5"/>
                <c:pt idx="0">
                  <c:v>Zastánci</c:v>
                </c:pt>
                <c:pt idx="1">
                  <c:v>Úředníci</c:v>
                </c:pt>
                <c:pt idx="2">
                  <c:v>Nevyhranění</c:v>
                </c:pt>
                <c:pt idx="3">
                  <c:v>Neznají IPR</c:v>
                </c:pt>
                <c:pt idx="4">
                  <c:v>Odmítači</c:v>
                </c:pt>
              </c:strCache>
            </c:strRef>
          </c:cat>
          <c:val>
            <c:numRef>
              <c:f>klara_chart!$N$25:$N$29</c:f>
              <c:numCache>
                <c:formatCode>0%</c:formatCode>
                <c:ptCount val="5"/>
                <c:pt idx="0">
                  <c:v>0.08</c:v>
                </c:pt>
                <c:pt idx="1">
                  <c:v>0.16</c:v>
                </c:pt>
                <c:pt idx="2">
                  <c:v>1.3333333333333334E-2</c:v>
                </c:pt>
                <c:pt idx="3">
                  <c:v>0.58666666666666667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68F-47CD-82F0-B3BEA4886315}"/>
            </c:ext>
          </c:extLst>
        </c:ser>
        <c:ser>
          <c:idx val="13"/>
          <c:order val="13"/>
          <c:tx>
            <c:strRef>
              <c:f>klara_chart!$O$24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klara_chart!$A$25:$A$29</c:f>
              <c:strCache>
                <c:ptCount val="5"/>
                <c:pt idx="0">
                  <c:v>Zastánci</c:v>
                </c:pt>
                <c:pt idx="1">
                  <c:v>Úředníci</c:v>
                </c:pt>
                <c:pt idx="2">
                  <c:v>Nevyhranění</c:v>
                </c:pt>
                <c:pt idx="3">
                  <c:v>Neznají IPR</c:v>
                </c:pt>
                <c:pt idx="4">
                  <c:v>Odmítači</c:v>
                </c:pt>
              </c:strCache>
            </c:strRef>
          </c:cat>
          <c:val>
            <c:numRef>
              <c:f>klara_chart!$O$25:$O$29</c:f>
              <c:numCache>
                <c:formatCode>0%</c:formatCode>
                <c:ptCount val="5"/>
                <c:pt idx="0">
                  <c:v>0.92</c:v>
                </c:pt>
                <c:pt idx="1">
                  <c:v>0.84</c:v>
                </c:pt>
                <c:pt idx="2">
                  <c:v>0.98666666666666669</c:v>
                </c:pt>
                <c:pt idx="3">
                  <c:v>0.41333333333333333</c:v>
                </c:pt>
                <c:pt idx="4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68F-47CD-82F0-B3BEA4886315}"/>
            </c:ext>
          </c:extLst>
        </c:ser>
        <c:ser>
          <c:idx val="14"/>
          <c:order val="14"/>
          <c:tx>
            <c:strRef>
              <c:f>klara_chart!$P$24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klara_chart!$A$25:$A$29</c:f>
              <c:strCache>
                <c:ptCount val="5"/>
                <c:pt idx="0">
                  <c:v>Zastánci</c:v>
                </c:pt>
                <c:pt idx="1">
                  <c:v>Úředníci</c:v>
                </c:pt>
                <c:pt idx="2">
                  <c:v>Nevyhranění</c:v>
                </c:pt>
                <c:pt idx="3">
                  <c:v>Neznají IPR</c:v>
                </c:pt>
                <c:pt idx="4">
                  <c:v>Odmítači</c:v>
                </c:pt>
              </c:strCache>
            </c:strRef>
          </c:cat>
          <c:val>
            <c:numRef>
              <c:f>klara_chart!$P$25:$P$29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68F-47CD-82F0-B3BEA4886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00084336"/>
        <c:axId val="500081984"/>
      </c:barChart>
      <c:catAx>
        <c:axId val="500084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500081984"/>
        <c:crosses val="autoZero"/>
        <c:auto val="1"/>
        <c:lblAlgn val="ctr"/>
        <c:lblOffset val="100"/>
        <c:noMultiLvlLbl val="0"/>
      </c:catAx>
      <c:valAx>
        <c:axId val="5000819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0008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080845790790719"/>
          <c:y val="3.1088082901554404E-2"/>
          <c:w val="0.67919154209209276"/>
          <c:h val="0.924006908462866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bar_chart!$B$64</c:f>
              <c:strCache>
                <c:ptCount val="1"/>
                <c:pt idx="0">
                  <c:v>2019 (N=1400)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3FA-497B-9961-6CFD8A68007F}"/>
              </c:ext>
            </c:extLst>
          </c:dPt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bar_chart!$A$65:$A$78</c:f>
              <c:strCache>
                <c:ptCount val="14"/>
                <c:pt idx="0">
                  <c:v>CAMP</c:v>
                </c:pt>
                <c:pt idx="1">
                  <c:v>DOX – Centrum současného umění</c:v>
                </c:pt>
                <c:pt idx="2">
                  <c:v>Muzeum hl.m. Prahy</c:v>
                </c:pt>
                <c:pt idx="3">
                  <c:v>Karlovo náměstí</c:v>
                </c:pt>
                <c:pt idx="4">
                  <c:v>Magistrát hl. města prahy</c:v>
                </c:pt>
                <c:pt idx="5">
                  <c:v>Galerie Mánes</c:v>
                </c:pt>
                <c:pt idx="6">
                  <c:v>Výstaviště</c:v>
                </c:pt>
                <c:pt idx="7">
                  <c:v>Tančící dům</c:v>
                </c:pt>
                <c:pt idx="8">
                  <c:v>Národní galerie</c:v>
                </c:pt>
                <c:pt idx="9">
                  <c:v>Veletržní palác</c:v>
                </c:pt>
                <c:pt idx="10">
                  <c:v>IPR</c:v>
                </c:pt>
                <c:pt idx="11">
                  <c:v>Letňany</c:v>
                </c:pt>
                <c:pt idx="12">
                  <c:v>Emauzy</c:v>
                </c:pt>
                <c:pt idx="13">
                  <c:v>Národní technické muzeum</c:v>
                </c:pt>
              </c:strCache>
            </c:strRef>
          </c:cat>
          <c:val>
            <c:numRef>
              <c:f>bar_chart!$B$65:$B$78</c:f>
              <c:numCache>
                <c:formatCode>0%</c:formatCode>
                <c:ptCount val="14"/>
                <c:pt idx="0">
                  <c:v>4.2142857142857142E-2</c:v>
                </c:pt>
                <c:pt idx="1">
                  <c:v>2.5000000000000001E-2</c:v>
                </c:pt>
                <c:pt idx="2">
                  <c:v>2.2142857142857141E-2</c:v>
                </c:pt>
                <c:pt idx="3">
                  <c:v>1.9285714285714285E-2</c:v>
                </c:pt>
                <c:pt idx="4">
                  <c:v>1.4285714285714285E-2</c:v>
                </c:pt>
                <c:pt idx="5">
                  <c:v>1.3571428571428571E-2</c:v>
                </c:pt>
                <c:pt idx="6">
                  <c:v>1.2857142857142857E-2</c:v>
                </c:pt>
                <c:pt idx="7">
                  <c:v>1.1428571428571429E-2</c:v>
                </c:pt>
                <c:pt idx="8">
                  <c:v>1.0714285714285714E-2</c:v>
                </c:pt>
                <c:pt idx="9">
                  <c:v>9.285714285714286E-3</c:v>
                </c:pt>
                <c:pt idx="10">
                  <c:v>8.5714285714285719E-3</c:v>
                </c:pt>
                <c:pt idx="11">
                  <c:v>8.5714285714285719E-3</c:v>
                </c:pt>
                <c:pt idx="12">
                  <c:v>7.1428571428571426E-3</c:v>
                </c:pt>
                <c:pt idx="13">
                  <c:v>7.1428571428571426E-3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FA-497B-9961-6CFD8A68007F}"/>
            </c:ext>
          </c:extLst>
        </c:ser>
        <c:ser>
          <c:idx val="1"/>
          <c:order val="1"/>
          <c:tx>
            <c:strRef>
              <c:f>bar_chart!$C$64</c:f>
              <c:strCache>
                <c:ptCount val="1"/>
                <c:pt idx="0">
                  <c:v>2018 (N=1406)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bar_chart!$A$65:$A$78</c:f>
              <c:strCache>
                <c:ptCount val="14"/>
                <c:pt idx="0">
                  <c:v>CAMP</c:v>
                </c:pt>
                <c:pt idx="1">
                  <c:v>DOX – Centrum současného umění</c:v>
                </c:pt>
                <c:pt idx="2">
                  <c:v>Muzeum hl.m. Prahy</c:v>
                </c:pt>
                <c:pt idx="3">
                  <c:v>Karlovo náměstí</c:v>
                </c:pt>
                <c:pt idx="4">
                  <c:v>Magistrát hl. města prahy</c:v>
                </c:pt>
                <c:pt idx="5">
                  <c:v>Galerie Mánes</c:v>
                </c:pt>
                <c:pt idx="6">
                  <c:v>Výstaviště</c:v>
                </c:pt>
                <c:pt idx="7">
                  <c:v>Tančící dům</c:v>
                </c:pt>
                <c:pt idx="8">
                  <c:v>Národní galerie</c:v>
                </c:pt>
                <c:pt idx="9">
                  <c:v>Veletržní palác</c:v>
                </c:pt>
                <c:pt idx="10">
                  <c:v>IPR</c:v>
                </c:pt>
                <c:pt idx="11">
                  <c:v>Letňany</c:v>
                </c:pt>
                <c:pt idx="12">
                  <c:v>Emauzy</c:v>
                </c:pt>
                <c:pt idx="13">
                  <c:v>Národní technické muzeum</c:v>
                </c:pt>
              </c:strCache>
            </c:strRef>
          </c:cat>
          <c:val>
            <c:numRef>
              <c:f>bar_chart!$C$65:$C$78</c:f>
              <c:numCache>
                <c:formatCode>0%</c:formatCode>
                <c:ptCount val="14"/>
                <c:pt idx="0">
                  <c:v>3.627311522048364E-2</c:v>
                </c:pt>
                <c:pt idx="1">
                  <c:v>2.0625889046941678E-2</c:v>
                </c:pt>
                <c:pt idx="2">
                  <c:v>3.627311522048364E-2</c:v>
                </c:pt>
                <c:pt idx="5">
                  <c:v>1.9203413940256046E-2</c:v>
                </c:pt>
                <c:pt idx="7">
                  <c:v>1.2091038406827881E-2</c:v>
                </c:pt>
                <c:pt idx="8">
                  <c:v>1.6358463726884778E-2</c:v>
                </c:pt>
                <c:pt idx="9">
                  <c:v>1.7780938833570414E-2</c:v>
                </c:pt>
                <c:pt idx="12">
                  <c:v>4.2674253200568994E-3</c:v>
                </c:pt>
                <c:pt idx="13">
                  <c:v>5.6899004267425323E-3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DC-491E-AE4A-CE2FF657B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0917750677785953"/>
          <c:y val="3.9388373465517233E-2"/>
          <c:w val="0.11753333759131482"/>
          <c:h val="0.109195695743352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7493498283135"/>
          <c:y val="3.1088082901554411E-2"/>
          <c:w val="0.74940807404505927"/>
          <c:h val="0.924006908462866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725-41AB-A5B6-03DFADF0E0D9}"/>
              </c:ext>
            </c:extLst>
          </c:dPt>
          <c:dLbls>
            <c:dLbl>
              <c:idx val="8"/>
              <c:numFmt formatCode="0%;;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25-41AB-A5B6-03DFADF0E0D9}"/>
                </c:ext>
              </c:extLst>
            </c:dLbl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bar_chart!$A$4:$A$12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bar_chart!$C$4:$C$12</c:f>
              <c:numCache>
                <c:formatCode>0%</c:formatCode>
                <c:ptCount val="9"/>
                <c:pt idx="0">
                  <c:v>0.77571428571428569</c:v>
                </c:pt>
                <c:pt idx="1">
                  <c:v>0.39071428571428574</c:v>
                </c:pt>
                <c:pt idx="2">
                  <c:v>0.28642857142857142</c:v>
                </c:pt>
                <c:pt idx="3">
                  <c:v>0.23071428571428571</c:v>
                </c:pt>
                <c:pt idx="4">
                  <c:v>0.14785714285714285</c:v>
                </c:pt>
                <c:pt idx="5">
                  <c:v>0.11</c:v>
                </c:pt>
                <c:pt idx="6">
                  <c:v>8.2857142857142851E-2</c:v>
                </c:pt>
                <c:pt idx="7">
                  <c:v>1.6428571428571428E-2</c:v>
                </c:pt>
                <c:pt idx="8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0-4146-9CA8-4E29D810CE85}"/>
            </c:ext>
          </c:extLst>
        </c:ser>
        <c:ser>
          <c:idx val="1"/>
          <c:order val="1"/>
          <c:spPr>
            <a:solidFill>
              <a:schemeClr val="accent3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294-4BF2-A2B6-814E87EE1C3A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294-4BF2-A2B6-814E87EE1C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bar_chart!$A$4:$A$12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bar_chart!$D$4:$D$12</c:f>
              <c:numCache>
                <c:formatCode>0%</c:formatCode>
                <c:ptCount val="9"/>
                <c:pt idx="0">
                  <c:v>0.77880512091038412</c:v>
                </c:pt>
                <c:pt idx="1">
                  <c:v>0.37339971550497864</c:v>
                </c:pt>
                <c:pt idx="2">
                  <c:v>0.31792318634423899</c:v>
                </c:pt>
                <c:pt idx="3">
                  <c:v>0.23826458036984352</c:v>
                </c:pt>
                <c:pt idx="4">
                  <c:v>0.10881934566145092</c:v>
                </c:pt>
                <c:pt idx="5">
                  <c:v>0.12446657183499289</c:v>
                </c:pt>
                <c:pt idx="6">
                  <c:v>9.2460881934566141E-2</c:v>
                </c:pt>
                <c:pt idx="7">
                  <c:v>8.5348506401137988E-3</c:v>
                </c:pt>
                <c:pt idx="8">
                  <c:v>0.14153627311522049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94-4BF2-A2B6-814E87EE1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2413073179228"/>
          <c:y val="0.1001727115716753"/>
          <c:w val="0.83123328004604424"/>
          <c:h val="0.854922279792746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bar_chart!$C$3</c:f>
              <c:strCache>
                <c:ptCount val="1"/>
                <c:pt idx="0">
                  <c:v>2019 (n=1400)</c:v>
                </c:pt>
              </c:strCache>
            </c:strRef>
          </c:tx>
          <c:spPr>
            <a:solidFill>
              <a:srgbClr val="1964AA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4DBF-418E-B1E2-CD68D2DEAC82}"/>
              </c:ext>
            </c:extLst>
          </c:dPt>
          <c:dLbls>
            <c:dLbl>
              <c:idx val="5"/>
              <c:numFmt formatCode="0%;;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F-418E-B1E2-CD68D2DEAC82}"/>
                </c:ext>
              </c:extLst>
            </c:dLbl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bar_chart!$B$25:$B$30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bar_chart!$C$25:$C$30</c:f>
              <c:numCache>
                <c:formatCode>0%</c:formatCode>
                <c:ptCount val="6"/>
                <c:pt idx="0">
                  <c:v>0.46357142857142858</c:v>
                </c:pt>
                <c:pt idx="1">
                  <c:v>0.37071428571428572</c:v>
                </c:pt>
                <c:pt idx="2">
                  <c:v>0.31285714285714283</c:v>
                </c:pt>
                <c:pt idx="3">
                  <c:v>0.25357142857142856</c:v>
                </c:pt>
                <c:pt idx="4">
                  <c:v>0.14214285714285715</c:v>
                </c:pt>
                <c:pt idx="5">
                  <c:v>0.22857142857142856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0-4146-9CA8-4E29D810CE85}"/>
            </c:ext>
          </c:extLst>
        </c:ser>
        <c:ser>
          <c:idx val="1"/>
          <c:order val="1"/>
          <c:tx>
            <c:strRef>
              <c:f>bar_chart!$D$3</c:f>
              <c:strCache>
                <c:ptCount val="1"/>
                <c:pt idx="0">
                  <c:v>2018 (n=1406)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DBF-418E-B1E2-CD68D2DEAC82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DBF-418E-B1E2-CD68D2DEAC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bar_chart!$B$25:$B$30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bar_chart!$D$25:$D$30</c:f>
              <c:numCache>
                <c:formatCode>0%</c:formatCode>
                <c:ptCount val="6"/>
                <c:pt idx="0">
                  <c:v>0.44523470839260315</c:v>
                </c:pt>
                <c:pt idx="1">
                  <c:v>0.3961593172119488</c:v>
                </c:pt>
                <c:pt idx="2">
                  <c:v>0.29658605974395447</c:v>
                </c:pt>
                <c:pt idx="3">
                  <c:v>0.29871977240398295</c:v>
                </c:pt>
                <c:pt idx="4">
                  <c:v>0.13726884779516357</c:v>
                </c:pt>
                <c:pt idx="5">
                  <c:v>0.24751066856330015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5-43A8-AA03-DF57D88E7A3F}"/>
            </c:ext>
          </c:extLst>
        </c:ser>
        <c:ser>
          <c:idx val="2"/>
          <c:order val="2"/>
          <c:tx>
            <c:strRef>
              <c:f>bar_chart!$E$3</c:f>
              <c:strCache>
                <c:ptCount val="1"/>
                <c:pt idx="0">
                  <c:v>2016 (n=1054)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bar_chart!$E$25:$E$30</c:f>
              <c:numCache>
                <c:formatCode>0%</c:formatCode>
                <c:ptCount val="6"/>
                <c:pt idx="0">
                  <c:v>0.29696394686907018</c:v>
                </c:pt>
                <c:pt idx="1">
                  <c:v>0.44497153700189751</c:v>
                </c:pt>
                <c:pt idx="2">
                  <c:v>0.20683111954459202</c:v>
                </c:pt>
                <c:pt idx="3">
                  <c:v>0.30550284629981023</c:v>
                </c:pt>
                <c:pt idx="4">
                  <c:v>0.11385199240986717</c:v>
                </c:pt>
                <c:pt idx="5">
                  <c:v>0.30075901328273247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3E-4A84-9AF5-843082848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5546411934435346"/>
          <c:y val="2.072538860103627E-2"/>
          <c:w val="0.38047144254035581"/>
          <c:h val="6.4575430709529966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3832407497545975"/>
          <c:y val="3.1088082901554411E-2"/>
          <c:w val="0.56266909432370382"/>
          <c:h val="0.924006908462866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6EEF-48BF-97E7-1E8149EA6524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EEF-48BF-97E7-1E8149EA6524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8C7-4E53-BA47-1DD3610AD2EF}"/>
              </c:ext>
            </c:extLst>
          </c:dPt>
          <c:dLbls>
            <c:dLbl>
              <c:idx val="5"/>
              <c:numFmt formatCode="0%;;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EF-48BF-97E7-1E8149EA6524}"/>
                </c:ext>
              </c:extLst>
            </c:dLbl>
            <c:dLbl>
              <c:idx val="6"/>
              <c:numFmt formatCode="0%;;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EF-48BF-97E7-1E8149EA6524}"/>
                </c:ext>
              </c:extLst>
            </c:dLbl>
            <c:dLbl>
              <c:idx val="8"/>
              <c:numFmt formatCode="0%;;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C7-4E53-BA47-1DD3610AD2EF}"/>
                </c:ext>
              </c:extLst>
            </c:dLbl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bar_chart!$A$4:$A$10</c:f>
              <c:strCache>
                <c:ptCount val="7"/>
                <c:pt idx="0">
                  <c:v>Z internetu</c:v>
                </c:pt>
                <c:pt idx="1">
                  <c:v>Ze sociálních sítí</c:v>
                </c:pt>
                <c:pt idx="2">
                  <c:v>Z televize, rozhlasu</c:v>
                </c:pt>
                <c:pt idx="3">
                  <c:v>Z tisku</c:v>
                </c:pt>
                <c:pt idx="4">
                  <c:v>Od přátel, rodiny, známých</c:v>
                </c:pt>
                <c:pt idx="5">
                  <c:v>Jiné</c:v>
                </c:pt>
                <c:pt idx="6">
                  <c:v>Nevím</c:v>
                </c:pt>
              </c:strCache>
            </c:strRef>
          </c:cat>
          <c:val>
            <c:numRef>
              <c:f>bar_chart!$B$4:$B$10</c:f>
              <c:numCache>
                <c:formatCode>0%</c:formatCode>
                <c:ptCount val="7"/>
                <c:pt idx="0">
                  <c:v>0.47826086956521741</c:v>
                </c:pt>
                <c:pt idx="1">
                  <c:v>0.30917874396135264</c:v>
                </c:pt>
                <c:pt idx="2">
                  <c:v>0.27053140096618356</c:v>
                </c:pt>
                <c:pt idx="3">
                  <c:v>0.2608695652173913</c:v>
                </c:pt>
                <c:pt idx="4">
                  <c:v>0.25120772946859904</c:v>
                </c:pt>
                <c:pt idx="5">
                  <c:v>0.11594202898550725</c:v>
                </c:pt>
                <c:pt idx="6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C7-4E53-BA47-1DD3610AD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71708700618385"/>
          <c:y val="0.13749640695905044"/>
          <c:w val="0.76047342694021147"/>
          <c:h val="0.82469208112721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klara_chart!$B$24</c:f>
              <c:strCache>
                <c:ptCount val="1"/>
                <c:pt idx="0">
                  <c:v>Celkem (N=1400)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klara_chart!$A$25:$A$33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klara_chart!$B$25:$B$33</c:f>
              <c:numCache>
                <c:formatCode>0%</c:formatCode>
                <c:ptCount val="9"/>
                <c:pt idx="0">
                  <c:v>0.77571428571428569</c:v>
                </c:pt>
                <c:pt idx="1">
                  <c:v>0.39071428571428574</c:v>
                </c:pt>
                <c:pt idx="2">
                  <c:v>0.28642857142857142</c:v>
                </c:pt>
                <c:pt idx="3">
                  <c:v>0.23071428571428571</c:v>
                </c:pt>
                <c:pt idx="4">
                  <c:v>0.14785714285714285</c:v>
                </c:pt>
                <c:pt idx="5">
                  <c:v>0.11</c:v>
                </c:pt>
                <c:pt idx="6">
                  <c:v>8.2857142857142851E-2</c:v>
                </c:pt>
                <c:pt idx="7">
                  <c:v>1.6428571428571428E-2</c:v>
                </c:pt>
                <c:pt idx="8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F-47CD-82F0-B3BEA4886315}"/>
            </c:ext>
          </c:extLst>
        </c:ser>
        <c:ser>
          <c:idx val="1"/>
          <c:order val="1"/>
          <c:tx>
            <c:strRef>
              <c:f>klara_chart!$C$24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klara_chart!$A$25:$A$33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klara_chart!$C$25:$C$33</c:f>
              <c:numCache>
                <c:formatCode>0%</c:formatCode>
                <c:ptCount val="9"/>
                <c:pt idx="0">
                  <c:v>0.22428571428571431</c:v>
                </c:pt>
                <c:pt idx="1">
                  <c:v>0.60928571428571421</c:v>
                </c:pt>
                <c:pt idx="2">
                  <c:v>0.71357142857142852</c:v>
                </c:pt>
                <c:pt idx="3">
                  <c:v>0.76928571428571435</c:v>
                </c:pt>
                <c:pt idx="4">
                  <c:v>0.85214285714285709</c:v>
                </c:pt>
                <c:pt idx="5">
                  <c:v>0.89</c:v>
                </c:pt>
                <c:pt idx="6">
                  <c:v>0.91714285714285715</c:v>
                </c:pt>
                <c:pt idx="7">
                  <c:v>0.98357142857142854</c:v>
                </c:pt>
                <c:pt idx="8">
                  <c:v>0.86499999999999999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8F-47CD-82F0-B3BEA4886315}"/>
            </c:ext>
          </c:extLst>
        </c:ser>
        <c:ser>
          <c:idx val="2"/>
          <c:order val="2"/>
          <c:tx>
            <c:strRef>
              <c:f>klara_chart!$D$24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klara_chart!$A$25:$A$33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klara_chart!$D$25:$D$33</c:f>
              <c:numCache>
                <c:formatCode>0%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8F-47CD-82F0-B3BEA4886315}"/>
            </c:ext>
          </c:extLst>
        </c:ser>
        <c:ser>
          <c:idx val="3"/>
          <c:order val="3"/>
          <c:tx>
            <c:strRef>
              <c:f>klara_chart!$E$24</c:f>
              <c:strCache>
                <c:ptCount val="1"/>
                <c:pt idx="0">
                  <c:v>Názorově otevření (N=540)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klara_chart!$A$25:$A$33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klara_chart!$E$25:$E$33</c:f>
              <c:numCache>
                <c:formatCode>0%</c:formatCode>
                <c:ptCount val="9"/>
                <c:pt idx="0">
                  <c:v>0.76666666666666672</c:v>
                </c:pt>
                <c:pt idx="1">
                  <c:v>0.37962962962962965</c:v>
                </c:pt>
                <c:pt idx="2">
                  <c:v>0.26851851851851855</c:v>
                </c:pt>
                <c:pt idx="3">
                  <c:v>0.21296296296296297</c:v>
                </c:pt>
                <c:pt idx="4">
                  <c:v>0.1537037037037037</c:v>
                </c:pt>
                <c:pt idx="5">
                  <c:v>9.0740740740740747E-2</c:v>
                </c:pt>
                <c:pt idx="6">
                  <c:v>7.7777777777777779E-2</c:v>
                </c:pt>
                <c:pt idx="7">
                  <c:v>1.2962962962962963E-2</c:v>
                </c:pt>
                <c:pt idx="8">
                  <c:v>0.14074074074074075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8F-47CD-82F0-B3BEA4886315}"/>
            </c:ext>
          </c:extLst>
        </c:ser>
        <c:ser>
          <c:idx val="4"/>
          <c:order val="4"/>
          <c:tx>
            <c:strRef>
              <c:f>klara_chart!$F$24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klara_chart!$A$25:$A$33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klara_chart!$F$25:$F$33</c:f>
              <c:numCache>
                <c:formatCode>0%</c:formatCode>
                <c:ptCount val="9"/>
                <c:pt idx="0">
                  <c:v>0.23333333333333328</c:v>
                </c:pt>
                <c:pt idx="1">
                  <c:v>0.62037037037037035</c:v>
                </c:pt>
                <c:pt idx="2">
                  <c:v>0.7314814814814814</c:v>
                </c:pt>
                <c:pt idx="3">
                  <c:v>0.78703703703703698</c:v>
                </c:pt>
                <c:pt idx="4">
                  <c:v>0.84629629629629632</c:v>
                </c:pt>
                <c:pt idx="5">
                  <c:v>0.90925925925925921</c:v>
                </c:pt>
                <c:pt idx="6">
                  <c:v>0.92222222222222228</c:v>
                </c:pt>
                <c:pt idx="7">
                  <c:v>0.98703703703703705</c:v>
                </c:pt>
                <c:pt idx="8">
                  <c:v>0.85925925925925928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8F-47CD-82F0-B3BEA4886315}"/>
            </c:ext>
          </c:extLst>
        </c:ser>
        <c:ser>
          <c:idx val="5"/>
          <c:order val="5"/>
          <c:tx>
            <c:strRef>
              <c:f>klara_chart!$G$24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klara_chart!$A$25:$A$33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klara_chart!$G$25:$G$33</c:f>
              <c:numCache>
                <c:formatCode>0%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8F-47CD-82F0-B3BEA4886315}"/>
            </c:ext>
          </c:extLst>
        </c:ser>
        <c:ser>
          <c:idx val="6"/>
          <c:order val="6"/>
          <c:tx>
            <c:strRef>
              <c:f>klara_chart!$H$24</c:f>
              <c:strCache>
                <c:ptCount val="1"/>
                <c:pt idx="0">
                  <c:v>Společensky aktivní (N=375)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klara_chart!$A$25:$A$33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klara_chart!$H$25:$H$33</c:f>
              <c:numCache>
                <c:formatCode>0%</c:formatCode>
                <c:ptCount val="9"/>
                <c:pt idx="0">
                  <c:v>0.79733333333333334</c:v>
                </c:pt>
                <c:pt idx="1">
                  <c:v>0.45066666666666666</c:v>
                </c:pt>
                <c:pt idx="2">
                  <c:v>0.34399999999999997</c:v>
                </c:pt>
                <c:pt idx="3">
                  <c:v>0.26933333333333331</c:v>
                </c:pt>
                <c:pt idx="4">
                  <c:v>0.17866666666666667</c:v>
                </c:pt>
                <c:pt idx="5">
                  <c:v>0.16</c:v>
                </c:pt>
                <c:pt idx="6">
                  <c:v>0.11733333333333333</c:v>
                </c:pt>
                <c:pt idx="7">
                  <c:v>2.1333333333333333E-2</c:v>
                </c:pt>
                <c:pt idx="8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8F-47CD-82F0-B3BEA4886315}"/>
            </c:ext>
          </c:extLst>
        </c:ser>
        <c:ser>
          <c:idx val="7"/>
          <c:order val="7"/>
          <c:tx>
            <c:strRef>
              <c:f>klara_chart!$I$24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klara_chart!$A$25:$A$33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klara_chart!$I$25:$I$33</c:f>
              <c:numCache>
                <c:formatCode>0%</c:formatCode>
                <c:ptCount val="9"/>
                <c:pt idx="0">
                  <c:v>0.20266666666666666</c:v>
                </c:pt>
                <c:pt idx="1">
                  <c:v>0.54933333333333334</c:v>
                </c:pt>
                <c:pt idx="2">
                  <c:v>0.65600000000000003</c:v>
                </c:pt>
                <c:pt idx="3">
                  <c:v>0.73066666666666669</c:v>
                </c:pt>
                <c:pt idx="4">
                  <c:v>0.82133333333333336</c:v>
                </c:pt>
                <c:pt idx="5">
                  <c:v>0.84</c:v>
                </c:pt>
                <c:pt idx="6">
                  <c:v>0.88266666666666671</c:v>
                </c:pt>
                <c:pt idx="7">
                  <c:v>0.97866666666666668</c:v>
                </c:pt>
                <c:pt idx="8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8F-47CD-82F0-B3BEA4886315}"/>
            </c:ext>
          </c:extLst>
        </c:ser>
        <c:ser>
          <c:idx val="8"/>
          <c:order val="8"/>
          <c:tx>
            <c:strRef>
              <c:f>klara_chart!$J$24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klara_chart!$A$25:$A$33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klara_chart!$J$25:$J$33</c:f>
              <c:numCache>
                <c:formatCode>0%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8F-47CD-82F0-B3BEA4886315}"/>
            </c:ext>
          </c:extLst>
        </c:ser>
        <c:ser>
          <c:idx val="9"/>
          <c:order val="9"/>
          <c:tx>
            <c:strRef>
              <c:f>klara_chart!$K$24</c:f>
              <c:strCache>
                <c:ptCount val="1"/>
                <c:pt idx="0">
                  <c:v>Ekologicky smýšlející (N=410)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klara_chart!$A$25:$A$33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klara_chart!$K$25:$K$33</c:f>
              <c:numCache>
                <c:formatCode>0%</c:formatCode>
                <c:ptCount val="9"/>
                <c:pt idx="0">
                  <c:v>0.76829268292682928</c:v>
                </c:pt>
                <c:pt idx="1">
                  <c:v>0.36829268292682926</c:v>
                </c:pt>
                <c:pt idx="2">
                  <c:v>0.28048780487804881</c:v>
                </c:pt>
                <c:pt idx="3">
                  <c:v>0.21951219512195122</c:v>
                </c:pt>
                <c:pt idx="4">
                  <c:v>0.12439024390243902</c:v>
                </c:pt>
                <c:pt idx="5">
                  <c:v>9.5121951219512196E-2</c:v>
                </c:pt>
                <c:pt idx="6">
                  <c:v>7.0731707317073164E-2</c:v>
                </c:pt>
                <c:pt idx="7">
                  <c:v>1.9512195121951219E-2</c:v>
                </c:pt>
                <c:pt idx="8">
                  <c:v>0.13170731707317074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8F-47CD-82F0-B3BEA4886315}"/>
            </c:ext>
          </c:extLst>
        </c:ser>
        <c:ser>
          <c:idx val="10"/>
          <c:order val="10"/>
          <c:tx>
            <c:strRef>
              <c:f>klara_chart!$L$24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klara_chart!$A$25:$A$33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klara_chart!$L$25:$L$33</c:f>
              <c:numCache>
                <c:formatCode>0%</c:formatCode>
                <c:ptCount val="9"/>
                <c:pt idx="0">
                  <c:v>0.23170731707317072</c:v>
                </c:pt>
                <c:pt idx="1">
                  <c:v>0.63170731707317074</c:v>
                </c:pt>
                <c:pt idx="2">
                  <c:v>0.71951219512195119</c:v>
                </c:pt>
                <c:pt idx="3">
                  <c:v>0.78048780487804881</c:v>
                </c:pt>
                <c:pt idx="4">
                  <c:v>0.87560975609756098</c:v>
                </c:pt>
                <c:pt idx="5">
                  <c:v>0.90487804878048783</c:v>
                </c:pt>
                <c:pt idx="6">
                  <c:v>0.92926829268292688</c:v>
                </c:pt>
                <c:pt idx="7">
                  <c:v>0.98048780487804876</c:v>
                </c:pt>
                <c:pt idx="8">
                  <c:v>0.86829268292682926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8F-47CD-82F0-B3BEA4886315}"/>
            </c:ext>
          </c:extLst>
        </c:ser>
        <c:ser>
          <c:idx val="11"/>
          <c:order val="11"/>
          <c:tx>
            <c:strRef>
              <c:f>klara_chart!$M$24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klara_chart!$A$25:$A$33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klara_chart!$M$25:$M$33</c:f>
              <c:numCache>
                <c:formatCode>0%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68F-47CD-82F0-B3BEA4886315}"/>
            </c:ext>
          </c:extLst>
        </c:ser>
        <c:ser>
          <c:idx val="12"/>
          <c:order val="12"/>
          <c:tx>
            <c:strRef>
              <c:f>klara_chart!$N$24</c:f>
              <c:strCache>
                <c:ptCount val="1"/>
                <c:pt idx="0">
                  <c:v>Automobilově zaměření (N=75)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klara_chart!$A$25:$A$33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klara_chart!$N$25:$N$33</c:f>
              <c:numCache>
                <c:formatCode>0%</c:formatCode>
                <c:ptCount val="9"/>
                <c:pt idx="0">
                  <c:v>0.77333333333333332</c:v>
                </c:pt>
                <c:pt idx="1">
                  <c:v>0.29333333333333333</c:v>
                </c:pt>
                <c:pt idx="2">
                  <c:v>0.16</c:v>
                </c:pt>
                <c:pt idx="3">
                  <c:v>0.22666666666666666</c:v>
                </c:pt>
                <c:pt idx="4">
                  <c:v>0.08</c:v>
                </c:pt>
                <c:pt idx="5">
                  <c:v>0.08</c:v>
                </c:pt>
                <c:pt idx="6">
                  <c:v>1.3333333333333334E-2</c:v>
                </c:pt>
                <c:pt idx="7">
                  <c:v>0</c:v>
                </c:pt>
                <c:pt idx="8">
                  <c:v>0.18666666666666668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68F-47CD-82F0-B3BEA4886315}"/>
            </c:ext>
          </c:extLst>
        </c:ser>
        <c:ser>
          <c:idx val="13"/>
          <c:order val="13"/>
          <c:tx>
            <c:strRef>
              <c:f>klara_chart!$O$24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klara_chart!$A$25:$A$33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klara_chart!$O$25:$O$33</c:f>
              <c:numCache>
                <c:formatCode>0%</c:formatCode>
                <c:ptCount val="9"/>
                <c:pt idx="0">
                  <c:v>0.22666666666666668</c:v>
                </c:pt>
                <c:pt idx="1">
                  <c:v>0.70666666666666667</c:v>
                </c:pt>
                <c:pt idx="2">
                  <c:v>0.84</c:v>
                </c:pt>
                <c:pt idx="3">
                  <c:v>0.77333333333333332</c:v>
                </c:pt>
                <c:pt idx="4">
                  <c:v>0.92</c:v>
                </c:pt>
                <c:pt idx="5">
                  <c:v>0.92</c:v>
                </c:pt>
                <c:pt idx="6">
                  <c:v>0.98666666666666669</c:v>
                </c:pt>
                <c:pt idx="7">
                  <c:v>1</c:v>
                </c:pt>
                <c:pt idx="8">
                  <c:v>0.81333333333333335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68F-47CD-82F0-B3BEA4886315}"/>
            </c:ext>
          </c:extLst>
        </c:ser>
        <c:ser>
          <c:idx val="14"/>
          <c:order val="14"/>
          <c:tx>
            <c:strRef>
              <c:f>klara_chart!$P$24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klara_chart!$A$25:$A$33</c:f>
              <c:strCache>
                <c:ptCount val="9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  <c:pt idx="8">
                  <c:v>Žádnou</c:v>
                </c:pt>
              </c:strCache>
            </c:strRef>
          </c:cat>
          <c:val>
            <c:numRef>
              <c:f>klara_chart!$P$25:$P$33</c:f>
              <c:numCache>
                <c:formatCode>0%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68F-47CD-82F0-B3BEA4886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00084336"/>
        <c:axId val="500081984"/>
      </c:barChart>
      <c:catAx>
        <c:axId val="500084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500081984"/>
        <c:crosses val="autoZero"/>
        <c:auto val="1"/>
        <c:lblAlgn val="ctr"/>
        <c:lblOffset val="100"/>
        <c:noMultiLvlLbl val="0"/>
      </c:catAx>
      <c:valAx>
        <c:axId val="5000819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0008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37283452422701"/>
          <c:y val="9.5804810113021582E-2"/>
          <c:w val="0.77962716547577304"/>
          <c:h val="0.893992447372649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bar_chart!$B$53</c:f>
              <c:strCache>
                <c:ptCount val="1"/>
                <c:pt idx="0">
                  <c:v>Podpořená znalost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78-497C-81F8-F34CBB16D836}"/>
              </c:ext>
            </c:extLst>
          </c:dPt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bar_chart!$A$54:$A$61</c:f>
              <c:strCache>
                <c:ptCount val="8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</c:strCache>
            </c:strRef>
          </c:cat>
          <c:val>
            <c:numRef>
              <c:f>bar_chart!$B$54:$B$61</c:f>
              <c:numCache>
                <c:formatCode>0%</c:formatCode>
                <c:ptCount val="8"/>
                <c:pt idx="0">
                  <c:v>0.77571428571428569</c:v>
                </c:pt>
                <c:pt idx="1">
                  <c:v>0.39071428571428574</c:v>
                </c:pt>
                <c:pt idx="2">
                  <c:v>0.28642857142857142</c:v>
                </c:pt>
                <c:pt idx="3">
                  <c:v>0.23071428571428571</c:v>
                </c:pt>
                <c:pt idx="4">
                  <c:v>0.14785714285714285</c:v>
                </c:pt>
                <c:pt idx="5">
                  <c:v>0.11</c:v>
                </c:pt>
                <c:pt idx="6">
                  <c:v>8.2857142857142851E-2</c:v>
                </c:pt>
                <c:pt idx="7">
                  <c:v>1.6428571428571428E-2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78-497C-81F8-F34CBB16D8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52790248"/>
        <c:axId val="652790640"/>
      </c:barChart>
      <c:barChart>
        <c:barDir val="bar"/>
        <c:grouping val="clustered"/>
        <c:varyColors val="0"/>
        <c:ser>
          <c:idx val="1"/>
          <c:order val="1"/>
          <c:tx>
            <c:strRef>
              <c:f>bar_chart!$C$53</c:f>
              <c:strCache>
                <c:ptCount val="1"/>
                <c:pt idx="0">
                  <c:v>Spontánní znalost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3.9722782438789933E-2"/>
                  <c:y val="1.0796030275627844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78-497C-81F8-F34CBB16D836}"/>
                </c:ext>
              </c:extLst>
            </c:dLbl>
            <c:numFmt formatCode="[&gt;0.005]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bar_chart!$A$54:$A$61</c:f>
              <c:strCache>
                <c:ptCount val="8"/>
                <c:pt idx="0">
                  <c:v>Galerie Mánes</c:v>
                </c:pt>
                <c:pt idx="1">
                  <c:v>DOX – Centrum současného umění</c:v>
                </c:pt>
                <c:pt idx="2">
                  <c:v>Bílkova vila</c:v>
                </c:pt>
                <c:pt idx="3">
                  <c:v>Müllerova vila</c:v>
                </c:pt>
                <c:pt idx="4">
                  <c:v>CAMP</c:v>
                </c:pt>
                <c:pt idx="5">
                  <c:v>Rothmayerova vila</c:v>
                </c:pt>
                <c:pt idx="6">
                  <c:v>Galerie Jaroslava Frágnera</c:v>
                </c:pt>
                <c:pt idx="7">
                  <c:v>Galerie Kvalitář</c:v>
                </c:pt>
              </c:strCache>
            </c:strRef>
          </c:cat>
          <c:val>
            <c:numRef>
              <c:f>bar_chart!$C$54:$C$61</c:f>
              <c:numCache>
                <c:formatCode>0%</c:formatCode>
                <c:ptCount val="8"/>
                <c:pt idx="0">
                  <c:v>1.3571428571428571E-2</c:v>
                </c:pt>
                <c:pt idx="1">
                  <c:v>2.5000000000000001E-2</c:v>
                </c:pt>
                <c:pt idx="2">
                  <c:v>0</c:v>
                </c:pt>
                <c:pt idx="3">
                  <c:v>0</c:v>
                </c:pt>
                <c:pt idx="4">
                  <c:v>4.2142857142857142E-2</c:v>
                </c:pt>
                <c:pt idx="5">
                  <c:v>0</c:v>
                </c:pt>
                <c:pt idx="6">
                  <c:v>4.2857142857142859E-3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78-497C-81F8-F34CBB16D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52791032"/>
        <c:axId val="652783976"/>
      </c:barChart>
      <c:catAx>
        <c:axId val="652790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cs-CZ"/>
          </a:p>
        </c:txPr>
        <c:crossAx val="652790640"/>
        <c:crosses val="autoZero"/>
        <c:auto val="1"/>
        <c:lblAlgn val="ctr"/>
        <c:lblOffset val="100"/>
        <c:noMultiLvlLbl val="0"/>
      </c:catAx>
      <c:valAx>
        <c:axId val="6527906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652790248"/>
        <c:crosses val="max"/>
        <c:crossBetween val="between"/>
        <c:majorUnit val="0.25"/>
      </c:valAx>
      <c:valAx>
        <c:axId val="65278397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652791032"/>
        <c:crosses val="max"/>
        <c:crossBetween val="between"/>
        <c:majorUnit val="0.25"/>
      </c:valAx>
      <c:catAx>
        <c:axId val="652791032"/>
        <c:scaling>
          <c:orientation val="maxMin"/>
        </c:scaling>
        <c:delete val="1"/>
        <c:axPos val="l"/>
        <c:numFmt formatCode="[&gt;0.005]0%;;" sourceLinked="0"/>
        <c:majorTickMark val="out"/>
        <c:minorTickMark val="none"/>
        <c:tickLblPos val="none"/>
        <c:crossAx val="65278397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6969030858498046"/>
          <c:y val="1.9960897744924735E-2"/>
          <c:w val="0.65712911893596804"/>
          <c:h val="8.6109861267341589E-2"/>
        </c:manualLayout>
      </c:layout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88278603834887"/>
          <c:y val="7.249416723112817E-2"/>
          <c:w val="0.62515482839457104"/>
          <c:h val="0.90386957176187255"/>
        </c:manualLayout>
      </c:layout>
      <c:doughnutChart>
        <c:varyColors val="1"/>
        <c:ser>
          <c:idx val="0"/>
          <c:order val="0"/>
          <c:spPr>
            <a:solidFill>
              <a:schemeClr val="accent6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08B-456A-8938-5AE03902F92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108B-456A-8938-5AE03902F92E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08B-456A-8938-5AE03902F92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108B-456A-8938-5AE03902F92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108B-456A-8938-5AE03902F92E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108B-456A-8938-5AE03902F92E}"/>
              </c:ext>
            </c:extLst>
          </c:dPt>
          <c:dLbls>
            <c:dLbl>
              <c:idx val="0"/>
              <c:layout>
                <c:manualLayout>
                  <c:x val="-2.8581861699040409E-2"/>
                  <c:y val="0.2771886054037781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400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38074706473474"/>
                      <c:h val="0.30708248664107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08B-456A-8938-5AE03902F92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8B-456A-8938-5AE03902F92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8B-456A-8938-5AE03902F92E}"/>
                </c:ext>
              </c:extLst>
            </c:dLbl>
            <c:dLbl>
              <c:idx val="3"/>
              <c:layout>
                <c:manualLayout>
                  <c:x val="-0.11119099808789523"/>
                  <c:y val="-0.126436781609195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8B-456A-8938-5AE03902F92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pie_chart!$A$4:$A$6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pie_chart!$C$4:$C$6</c:f>
              <c:numCache>
                <c:formatCode>0%</c:formatCode>
                <c:ptCount val="3"/>
                <c:pt idx="0">
                  <c:v>6.2142857142857146E-2</c:v>
                </c:pt>
                <c:pt idx="1">
                  <c:v>0.92785714285714282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08B-456A-8938-5AE03902F92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B-ACB2-4734-96E1-EFC3E4E981D6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ACB2-4734-96E1-EFC3E4E981D6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ACB2-4734-96E1-EFC3E4E981D6}"/>
              </c:ext>
            </c:extLst>
          </c:dPt>
          <c:dLbls>
            <c:dLbl>
              <c:idx val="0"/>
              <c:layout>
                <c:manualLayout>
                  <c:x val="2.557681436499978E-2"/>
                  <c:y val="-8.57606852265390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B2-4734-96E1-EFC3E4E981D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pie_chart!$A$4:$A$6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pie_chart!$D$4:$D$6</c:f>
              <c:numCache>
                <c:formatCode>0%</c:formatCode>
                <c:ptCount val="3"/>
                <c:pt idx="0">
                  <c:v>4.1251778093883355E-2</c:v>
                </c:pt>
                <c:pt idx="1">
                  <c:v>0.9502133712660028</c:v>
                </c:pt>
                <c:pt idx="2">
                  <c:v>8.5348506401137988E-3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B2-4734-96E1-EFC3E4E981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652887643692066"/>
          <c:y val="5.1159019892631552E-2"/>
          <c:w val="0.51947382666788544"/>
          <c:h val="0.916147898626706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T_chart!$A$24</c:f>
              <c:strCache>
                <c:ptCount val="1"/>
                <c:pt idx="0">
                  <c:v>Více než 21 krát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8.7395642449424595E-17"/>
                  <c:y val="-1.1397988748599559E-2"/>
                </c:manualLayout>
              </c:layout>
              <c:numFmt formatCode="[&gt;0.015]\ 0%;;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E9-428B-813C-53644AA3BB76}"/>
                </c:ext>
              </c:extLst>
            </c:dLbl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T_chart!$B$24</c:f>
              <c:numCache>
                <c:formatCode>0%</c:formatCode>
                <c:ptCount val="1"/>
                <c:pt idx="0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7-415B-B842-02F24AD66512}"/>
            </c:ext>
          </c:extLst>
        </c:ser>
        <c:ser>
          <c:idx val="1"/>
          <c:order val="1"/>
          <c:tx>
            <c:strRef>
              <c:f>T_chart!$A$25</c:f>
              <c:strCache>
                <c:ptCount val="1"/>
                <c:pt idx="0">
                  <c:v>11 – 20 krát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elete val="1"/>
          </c:dLbls>
          <c:val>
            <c:numRef>
              <c:f>T_chart!$B$25</c:f>
              <c:numCache>
                <c:formatCode>0%</c:formatCode>
                <c:ptCount val="1"/>
                <c:pt idx="0">
                  <c:v>2.2988505747126436E-2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07-415B-B842-02F24AD66512}"/>
            </c:ext>
          </c:extLst>
        </c:ser>
        <c:ser>
          <c:idx val="2"/>
          <c:order val="2"/>
          <c:tx>
            <c:strRef>
              <c:f>T_chart!$A$26</c:f>
              <c:strCache>
                <c:ptCount val="1"/>
                <c:pt idx="0">
                  <c:v>6 – 10 krát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4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T_chart!$B$26</c:f>
              <c:numCache>
                <c:formatCode>0%</c:formatCode>
                <c:ptCount val="1"/>
                <c:pt idx="0">
                  <c:v>9.1954022988505746E-2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07-415B-B842-02F24AD66512}"/>
            </c:ext>
          </c:extLst>
        </c:ser>
        <c:ser>
          <c:idx val="3"/>
          <c:order val="3"/>
          <c:tx>
            <c:strRef>
              <c:f>T_chart!$A$27</c:f>
              <c:strCache>
                <c:ptCount val="1"/>
                <c:pt idx="0">
                  <c:v>2 – 5 krát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T_chart!$B$27</c:f>
              <c:numCache>
                <c:formatCode>0%</c:formatCode>
                <c:ptCount val="1"/>
                <c:pt idx="0">
                  <c:v>0.40229885057471265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07-415B-B842-02F24AD66512}"/>
            </c:ext>
          </c:extLst>
        </c:ser>
        <c:ser>
          <c:idx val="4"/>
          <c:order val="4"/>
          <c:tx>
            <c:strRef>
              <c:f>T_chart!$A$28</c:f>
              <c:strCache>
                <c:ptCount val="1"/>
                <c:pt idx="0">
                  <c:v>Jednou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T_chart!$B$28</c:f>
              <c:numCache>
                <c:formatCode>0%</c:formatCode>
                <c:ptCount val="1"/>
                <c:pt idx="0">
                  <c:v>0.44827586206896552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07-415B-B842-02F24AD665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4494624"/>
        <c:axId val="534483256"/>
      </c:barChart>
      <c:catAx>
        <c:axId val="5344946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34483256"/>
        <c:crosses val="autoZero"/>
        <c:auto val="1"/>
        <c:lblAlgn val="ctr"/>
        <c:lblOffset val="100"/>
        <c:noMultiLvlLbl val="0"/>
      </c:catAx>
      <c:valAx>
        <c:axId val="53448325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534494624"/>
        <c:crosses val="max"/>
        <c:crossBetween val="between"/>
      </c:valAx>
      <c:spPr>
        <a:noFill/>
        <a:ln>
          <a:noFill/>
        </a:ln>
      </c:spPr>
    </c:plotArea>
    <c:legend>
      <c:legendPos val="l"/>
      <c:layout>
        <c:manualLayout>
          <c:xMode val="edge"/>
          <c:yMode val="edge"/>
          <c:x val="2.8602540671348924E-2"/>
          <c:y val="0.10747498089789226"/>
          <c:w val="0.44406870765688511"/>
          <c:h val="0.84814588228958965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526006628701263E-2"/>
          <c:y val="4.4214955609129934E-2"/>
          <c:w val="0.44271938850974696"/>
          <c:h val="0.870556042167514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T_chart!$A$26</c:f>
              <c:strCache>
                <c:ptCount val="1"/>
                <c:pt idx="0">
                  <c:v>6 – 10 krát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4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T_chart!$B$26</c:f>
              <c:numCache>
                <c:formatCode>0%</c:formatCode>
                <c:ptCount val="1"/>
                <c:pt idx="0">
                  <c:v>4.5977011494252873E-2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7-4D24-AEB6-436B321F835F}"/>
            </c:ext>
          </c:extLst>
        </c:ser>
        <c:ser>
          <c:idx val="1"/>
          <c:order val="1"/>
          <c:tx>
            <c:strRef>
              <c:f>T_chart!$A$27</c:f>
              <c:strCache>
                <c:ptCount val="1"/>
                <c:pt idx="0">
                  <c:v>2 – 5 krát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T_chart!$B$27</c:f>
              <c:numCache>
                <c:formatCode>0%</c:formatCode>
                <c:ptCount val="1"/>
                <c:pt idx="0">
                  <c:v>0.27586206896551724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7-4D24-AEB6-436B321F835F}"/>
            </c:ext>
          </c:extLst>
        </c:ser>
        <c:ser>
          <c:idx val="2"/>
          <c:order val="2"/>
          <c:tx>
            <c:strRef>
              <c:f>T_chart!$A$28</c:f>
              <c:strCache>
                <c:ptCount val="1"/>
                <c:pt idx="0">
                  <c:v>Jednou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T_chart!$B$28</c:f>
              <c:numCache>
                <c:formatCode>0%</c:formatCode>
                <c:ptCount val="1"/>
                <c:pt idx="0">
                  <c:v>0.47126436781609193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C7-4D24-AEB6-436B321F835F}"/>
            </c:ext>
          </c:extLst>
        </c:ser>
        <c:ser>
          <c:idx val="3"/>
          <c:order val="3"/>
          <c:tx>
            <c:strRef>
              <c:f>T_chart!$A$29</c:f>
              <c:strCache>
                <c:ptCount val="1"/>
                <c:pt idx="0">
                  <c:v>V posledních 12 měsících ani jednou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T_chart!$B$29</c:f>
              <c:numCache>
                <c:formatCode>0%</c:formatCode>
                <c:ptCount val="1"/>
                <c:pt idx="0">
                  <c:v>0.20689655172413793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9EC7-4D24-AEB6-436B321F83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4494624"/>
        <c:axId val="534483256"/>
        <c:extLst/>
      </c:barChart>
      <c:catAx>
        <c:axId val="5344946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34483256"/>
        <c:crosses val="autoZero"/>
        <c:auto val="1"/>
        <c:lblAlgn val="ctr"/>
        <c:lblOffset val="100"/>
        <c:noMultiLvlLbl val="0"/>
      </c:catAx>
      <c:valAx>
        <c:axId val="53448325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534494624"/>
        <c:crosses val="max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52125313514398997"/>
          <c:y val="9.8285356406081728E-2"/>
          <c:w val="0.45450864321624024"/>
          <c:h val="0.90025283114979171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74308009906125"/>
          <c:y val="7.4660363334412366E-2"/>
          <c:w val="0.56441445560824721"/>
          <c:h val="0.880434419436698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bar_chart!$B$3</c:f>
              <c:strCache>
                <c:ptCount val="1"/>
                <c:pt idx="0">
                  <c:v>Co by vás přimělo k návštěvě CAMPu? (N=1299)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725-41AB-A5B6-03DFADF0E0D9}"/>
              </c:ext>
            </c:extLst>
          </c:dPt>
          <c:dLbls>
            <c:dLbl>
              <c:idx val="8"/>
              <c:numFmt formatCode="0%;;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25-41AB-A5B6-03DFADF0E0D9}"/>
                </c:ext>
              </c:extLst>
            </c:dLbl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bar_chart!$A$4:$A$12</c:f>
              <c:strCache>
                <c:ptCount val="9"/>
                <c:pt idx="0">
                  <c:v>Výstavy</c:v>
                </c:pt>
                <c:pt idx="1">
                  <c:v>Kavárna</c:v>
                </c:pt>
                <c:pt idx="2">
                  <c:v>Odborné přednášky</c:v>
                </c:pt>
                <c:pt idx="3">
                  <c:v>Kino</c:v>
                </c:pt>
                <c:pt idx="4">
                  <c:v>Knihovna</c:v>
                </c:pt>
                <c:pt idx="5">
                  <c:v>Dětský program</c:v>
                </c:pt>
                <c:pt idx="6">
                  <c:v>Čítárna</c:v>
                </c:pt>
                <c:pt idx="7">
                  <c:v>Zahraniční hosté</c:v>
                </c:pt>
                <c:pt idx="8">
                  <c:v>Jiné</c:v>
                </c:pt>
              </c:strCache>
            </c:strRef>
          </c:cat>
          <c:val>
            <c:numRef>
              <c:f>bar_chart!$B$4:$B$12</c:f>
              <c:numCache>
                <c:formatCode>0%</c:formatCode>
                <c:ptCount val="9"/>
                <c:pt idx="0">
                  <c:v>0.58583525789068513</c:v>
                </c:pt>
                <c:pt idx="1">
                  <c:v>0.34026173979984603</c:v>
                </c:pt>
                <c:pt idx="2">
                  <c:v>0.3187066974595843</c:v>
                </c:pt>
                <c:pt idx="3">
                  <c:v>0.26327944572748269</c:v>
                </c:pt>
                <c:pt idx="4">
                  <c:v>0.19014626635873749</c:v>
                </c:pt>
                <c:pt idx="5">
                  <c:v>0.1608929946112394</c:v>
                </c:pt>
                <c:pt idx="6">
                  <c:v>9.0839107005388761E-2</c:v>
                </c:pt>
                <c:pt idx="7">
                  <c:v>8.6220169361046956E-2</c:v>
                </c:pt>
                <c:pt idx="8">
                  <c:v>9.5458044649730567E-2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0-4146-9CA8-4E29D810C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4308009906125"/>
          <c:y val="9.2050981873751589E-2"/>
          <c:w val="0.56441445560824721"/>
          <c:h val="0.863043958284272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bar_chart!$C$3</c:f>
              <c:strCache>
                <c:ptCount val="1"/>
                <c:pt idx="0">
                  <c:v>2019 (N=87)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A86-4831-8EFA-83AE68ABBAAA}"/>
              </c:ext>
            </c:extLst>
          </c:dPt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bar_chart!$A$4:$A$9</c:f>
              <c:strCache>
                <c:ptCount val="6"/>
                <c:pt idx="0">
                  <c:v>Výstava</c:v>
                </c:pt>
                <c:pt idx="1">
                  <c:v>Akce - seminář, diskuse, film apod.</c:v>
                </c:pt>
                <c:pt idx="2">
                  <c:v>Práce, studium</c:v>
                </c:pt>
                <c:pt idx="3">
                  <c:v>Posedět, občerstvit se apod.</c:v>
                </c:pt>
                <c:pt idx="4">
                  <c:v>Schůzka</c:v>
                </c:pt>
                <c:pt idx="5">
                  <c:v>Něco jiného</c:v>
                </c:pt>
              </c:strCache>
            </c:strRef>
          </c:cat>
          <c:val>
            <c:numRef>
              <c:f>bar_chart!$C$4:$C$9</c:f>
              <c:numCache>
                <c:formatCode>0%</c:formatCode>
                <c:ptCount val="6"/>
                <c:pt idx="0">
                  <c:v>0.44827586206896552</c:v>
                </c:pt>
                <c:pt idx="1">
                  <c:v>0.39080459770114945</c:v>
                </c:pt>
                <c:pt idx="2">
                  <c:v>0.20689655172413793</c:v>
                </c:pt>
                <c:pt idx="3">
                  <c:v>0.11494252873563218</c:v>
                </c:pt>
                <c:pt idx="4">
                  <c:v>0.11494252873563218</c:v>
                </c:pt>
                <c:pt idx="5">
                  <c:v>6.8965517241379309E-2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86-4831-8EFA-83AE68ABBAAA}"/>
            </c:ext>
          </c:extLst>
        </c:ser>
        <c:ser>
          <c:idx val="1"/>
          <c:order val="1"/>
          <c:tx>
            <c:strRef>
              <c:f>bar_chart!$D$3</c:f>
              <c:strCache>
                <c:ptCount val="1"/>
                <c:pt idx="0">
                  <c:v>2018 (N=58)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bar_chart!$A$4:$A$9</c:f>
              <c:strCache>
                <c:ptCount val="6"/>
                <c:pt idx="0">
                  <c:v>Výstava</c:v>
                </c:pt>
                <c:pt idx="1">
                  <c:v>Akce - seminář, diskuse, film apod.</c:v>
                </c:pt>
                <c:pt idx="2">
                  <c:v>Práce, studium</c:v>
                </c:pt>
                <c:pt idx="3">
                  <c:v>Posedět, občerstvit se apod.</c:v>
                </c:pt>
                <c:pt idx="4">
                  <c:v>Schůzka</c:v>
                </c:pt>
                <c:pt idx="5">
                  <c:v>Něco jiného</c:v>
                </c:pt>
              </c:strCache>
            </c:strRef>
          </c:cat>
          <c:val>
            <c:numRef>
              <c:f>bar_chart!$D$4:$D$9</c:f>
              <c:numCache>
                <c:formatCode>0%</c:formatCode>
                <c:ptCount val="6"/>
                <c:pt idx="0">
                  <c:v>0.53448275862068961</c:v>
                </c:pt>
                <c:pt idx="1">
                  <c:v>0.44827586206896552</c:v>
                </c:pt>
                <c:pt idx="2">
                  <c:v>0.10344827586206896</c:v>
                </c:pt>
                <c:pt idx="3">
                  <c:v>0.18965517241379309</c:v>
                </c:pt>
                <c:pt idx="4">
                  <c:v>0.13793103448275862</c:v>
                </c:pt>
                <c:pt idx="5">
                  <c:v>6.8965517241379309E-2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86-4831-8EFA-83AE68ABB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39287263324055488"/>
          <c:y val="2.1516343102656675E-2"/>
          <c:w val="0.39259161223383965"/>
          <c:h val="7.352687876924259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23237396175391"/>
          <c:y val="0.23203706562317816"/>
          <c:w val="0.77731976906402256"/>
          <c:h val="0.662749588234676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T_chart!$A$4</c:f>
              <c:strCache>
                <c:ptCount val="1"/>
                <c:pt idx="0">
                  <c:v>Pomlouvači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T_chart!$C$3:$D$3</c:f>
              <c:strCache>
                <c:ptCount val="2"/>
                <c:pt idx="0">
                  <c:v>2019 (N=87)</c:v>
                </c:pt>
                <c:pt idx="1">
                  <c:v>2018 (N=58)</c:v>
                </c:pt>
              </c:strCache>
            </c:strRef>
          </c:cat>
          <c:val>
            <c:numRef>
              <c:f>T_chart!$C$4:$D$4</c:f>
              <c:numCache>
                <c:formatCode>0%</c:formatCode>
                <c:ptCount val="2"/>
                <c:pt idx="0">
                  <c:v>0.25287356321839083</c:v>
                </c:pt>
                <c:pt idx="1">
                  <c:v>0.27586206896551724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5-48FF-935C-98C59979E621}"/>
            </c:ext>
          </c:extLst>
        </c:ser>
        <c:ser>
          <c:idx val="1"/>
          <c:order val="1"/>
          <c:tx>
            <c:strRef>
              <c:f>T_chart!$A$5</c:f>
              <c:strCache>
                <c:ptCount val="1"/>
                <c:pt idx="0">
                  <c:v>Neutrálové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3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T_chart!$C$3:$D$3</c:f>
              <c:strCache>
                <c:ptCount val="2"/>
                <c:pt idx="0">
                  <c:v>2019 (N=87)</c:v>
                </c:pt>
                <c:pt idx="1">
                  <c:v>2018 (N=58)</c:v>
                </c:pt>
              </c:strCache>
            </c:strRef>
          </c:cat>
          <c:val>
            <c:numRef>
              <c:f>T_chart!$C$5:$D$5</c:f>
              <c:numCache>
                <c:formatCode>0%</c:formatCode>
                <c:ptCount val="2"/>
                <c:pt idx="0">
                  <c:v>0.33333333333333331</c:v>
                </c:pt>
                <c:pt idx="1">
                  <c:v>0.2413793103448276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5-48FF-935C-98C59979E621}"/>
            </c:ext>
          </c:extLst>
        </c:ser>
        <c:ser>
          <c:idx val="2"/>
          <c:order val="2"/>
          <c:tx>
            <c:strRef>
              <c:f>T_chart!$A$6</c:f>
              <c:strCache>
                <c:ptCount val="1"/>
                <c:pt idx="0">
                  <c:v>Advokáti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T_chart!$C$3:$D$3</c:f>
              <c:strCache>
                <c:ptCount val="2"/>
                <c:pt idx="0">
                  <c:v>2019 (N=87)</c:v>
                </c:pt>
                <c:pt idx="1">
                  <c:v>2018 (N=58)</c:v>
                </c:pt>
              </c:strCache>
            </c:strRef>
          </c:cat>
          <c:val>
            <c:numRef>
              <c:f>T_chart!$C$6:$D$6</c:f>
              <c:numCache>
                <c:formatCode>0%</c:formatCode>
                <c:ptCount val="2"/>
                <c:pt idx="0">
                  <c:v>0.41379310344827586</c:v>
                </c:pt>
                <c:pt idx="1">
                  <c:v>0.48275862068965519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5-48FF-935C-98C59979E6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4494624"/>
        <c:axId val="534483256"/>
      </c:barChart>
      <c:catAx>
        <c:axId val="534494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4483256"/>
        <c:crosses val="autoZero"/>
        <c:auto val="1"/>
        <c:lblAlgn val="ctr"/>
        <c:lblOffset val="100"/>
        <c:noMultiLvlLbl val="0"/>
      </c:catAx>
      <c:valAx>
        <c:axId val="53448325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4494624"/>
        <c:crosses val="max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3864760879414148"/>
          <c:y val="5.8744273780652126E-2"/>
          <c:w val="0.85504477469894924"/>
          <c:h val="0.20353346351961563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97700741008726"/>
          <c:y val="7.9199154262812224E-2"/>
          <c:w val="0.55118036743397036"/>
          <c:h val="0.87589594752503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bar_chart!$B$57</c:f>
              <c:strCache>
                <c:ptCount val="1"/>
                <c:pt idx="0">
                  <c:v>2019 (N=1400)</c:v>
                </c:pt>
              </c:strCache>
            </c:strRef>
          </c:tx>
          <c:spPr>
            <a:solidFill>
              <a:srgbClr val="1964A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0-C135-49E5-B170-C13F6D8D8C16}"/>
              </c:ext>
            </c:extLst>
          </c:dPt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bar_chart!$A$58:$A$65</c:f>
              <c:strCache>
                <c:ptCount val="8"/>
                <c:pt idx="0">
                  <c:v>Plán na rozvoj Prahy</c:v>
                </c:pt>
                <c:pt idx="1">
                  <c:v>Plán výstavby</c:v>
                </c:pt>
                <c:pt idx="2">
                  <c:v>Dopravní infrastruktura</c:v>
                </c:pt>
                <c:pt idx="3">
                  <c:v>Modernizace, budoucnost</c:v>
                </c:pt>
                <c:pt idx="4">
                  <c:v>Územní plán Prahy</c:v>
                </c:pt>
                <c:pt idx="5">
                  <c:v>Jak bude město vypadat</c:v>
                </c:pt>
                <c:pt idx="6">
                  <c:v>Plán, plánování (obecně)</c:v>
                </c:pt>
                <c:pt idx="7">
                  <c:v>Plán zeleně, výstavba parků</c:v>
                </c:pt>
              </c:strCache>
            </c:strRef>
          </c:cat>
          <c:val>
            <c:numRef>
              <c:f>bar_chart!$B$58:$B$65</c:f>
              <c:numCache>
                <c:formatCode>0%</c:formatCode>
                <c:ptCount val="8"/>
                <c:pt idx="0">
                  <c:v>0.25428571428571428</c:v>
                </c:pt>
                <c:pt idx="1">
                  <c:v>0.20214285714285715</c:v>
                </c:pt>
                <c:pt idx="2">
                  <c:v>9.9285714285714283E-2</c:v>
                </c:pt>
                <c:pt idx="3">
                  <c:v>6.4285714285714279E-2</c:v>
                </c:pt>
                <c:pt idx="4">
                  <c:v>5.7142857142857141E-2</c:v>
                </c:pt>
                <c:pt idx="5">
                  <c:v>3.785714285714286E-2</c:v>
                </c:pt>
                <c:pt idx="6">
                  <c:v>2.9285714285714286E-2</c:v>
                </c:pt>
                <c:pt idx="7">
                  <c:v>2.8571428571428571E-2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C-4367-AF6F-8F505265BF03}"/>
            </c:ext>
          </c:extLst>
        </c:ser>
        <c:ser>
          <c:idx val="1"/>
          <c:order val="1"/>
          <c:tx>
            <c:strRef>
              <c:f>bar_chart!$C$57</c:f>
              <c:strCache>
                <c:ptCount val="1"/>
                <c:pt idx="0">
                  <c:v>2018 (N=1406)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bar_chart!$A$58:$A$65</c:f>
              <c:strCache>
                <c:ptCount val="8"/>
                <c:pt idx="0">
                  <c:v>Plán na rozvoj Prahy</c:v>
                </c:pt>
                <c:pt idx="1">
                  <c:v>Plán výstavby</c:v>
                </c:pt>
                <c:pt idx="2">
                  <c:v>Dopravní infrastruktura</c:v>
                </c:pt>
                <c:pt idx="3">
                  <c:v>Modernizace, budoucnost</c:v>
                </c:pt>
                <c:pt idx="4">
                  <c:v>Územní plán Prahy</c:v>
                </c:pt>
                <c:pt idx="5">
                  <c:v>Jak bude město vypadat</c:v>
                </c:pt>
                <c:pt idx="6">
                  <c:v>Plán, plánování (obecně)</c:v>
                </c:pt>
                <c:pt idx="7">
                  <c:v>Plán zeleně, výstavba parků</c:v>
                </c:pt>
              </c:strCache>
            </c:strRef>
          </c:cat>
          <c:val>
            <c:numRef>
              <c:f>bar_chart!$C$58:$C$65</c:f>
              <c:numCache>
                <c:formatCode>0%</c:formatCode>
                <c:ptCount val="8"/>
                <c:pt idx="0">
                  <c:v>0.27240398293029872</c:v>
                </c:pt>
                <c:pt idx="1">
                  <c:v>0.26742532005689901</c:v>
                </c:pt>
                <c:pt idx="2">
                  <c:v>0.12304409672830725</c:v>
                </c:pt>
                <c:pt idx="3">
                  <c:v>0.10739687055476529</c:v>
                </c:pt>
                <c:pt idx="4">
                  <c:v>6.8990042674253196E-2</c:v>
                </c:pt>
                <c:pt idx="5">
                  <c:v>5.476529160739687E-2</c:v>
                </c:pt>
                <c:pt idx="6">
                  <c:v>1.7069701280227598E-2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3C-4367-AF6F-8F505265BF03}"/>
            </c:ext>
          </c:extLst>
        </c:ser>
        <c:ser>
          <c:idx val="2"/>
          <c:order val="2"/>
          <c:tx>
            <c:strRef>
              <c:f>bar_chart!$D$57</c:f>
              <c:strCache>
                <c:ptCount val="1"/>
                <c:pt idx="0">
                  <c:v>2016 (N=1054)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bar_chart!$A$58:$A$65</c:f>
              <c:strCache>
                <c:ptCount val="8"/>
                <c:pt idx="0">
                  <c:v>Plán na rozvoj Prahy</c:v>
                </c:pt>
                <c:pt idx="1">
                  <c:v>Plán výstavby</c:v>
                </c:pt>
                <c:pt idx="2">
                  <c:v>Dopravní infrastruktura</c:v>
                </c:pt>
                <c:pt idx="3">
                  <c:v>Modernizace, budoucnost</c:v>
                </c:pt>
                <c:pt idx="4">
                  <c:v>Územní plán Prahy</c:v>
                </c:pt>
                <c:pt idx="5">
                  <c:v>Jak bude město vypadat</c:v>
                </c:pt>
                <c:pt idx="6">
                  <c:v>Plán, plánování (obecně)</c:v>
                </c:pt>
                <c:pt idx="7">
                  <c:v>Plán zeleně, výstavba parků</c:v>
                </c:pt>
              </c:strCache>
            </c:strRef>
          </c:cat>
          <c:val>
            <c:numRef>
              <c:f>bar_chart!$D$58:$D$65</c:f>
              <c:numCache>
                <c:formatCode>0%</c:formatCode>
                <c:ptCount val="8"/>
                <c:pt idx="0">
                  <c:v>0.21726755218216318</c:v>
                </c:pt>
                <c:pt idx="1">
                  <c:v>0.16129032258064516</c:v>
                </c:pt>
                <c:pt idx="2">
                  <c:v>5.4079696394686905E-2</c:v>
                </c:pt>
                <c:pt idx="3">
                  <c:v>1.9924098671726755E-2</c:v>
                </c:pt>
                <c:pt idx="4">
                  <c:v>5.3130929791271347E-2</c:v>
                </c:pt>
                <c:pt idx="5">
                  <c:v>3.6053130929791274E-2</c:v>
                </c:pt>
                <c:pt idx="6">
                  <c:v>3.7001897533206832E-2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35-49E5-B170-C13F6D8D8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35762333172729871"/>
          <c:y val="1.1736703196215604E-2"/>
          <c:w val="0.59185900262870572"/>
          <c:h val="6.1433199903082783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3582287426785"/>
          <c:y val="0.11341598958749181"/>
          <c:w val="0.85886417712573193"/>
          <c:h val="0.87638137458795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bar_chart!$B$46</c:f>
              <c:strCache>
                <c:ptCount val="1"/>
                <c:pt idx="0">
                  <c:v>Podpořená znalost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8778-497C-81F8-F34CBB16D836}"/>
              </c:ext>
            </c:extLst>
          </c:dPt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bar_chart!$A$47:$A$51</c:f>
              <c:strCache>
                <c:ptCount val="5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</c:strCache>
            </c:strRef>
          </c:cat>
          <c:val>
            <c:numRef>
              <c:f>bar_chart!$B$47:$B$51</c:f>
              <c:numCache>
                <c:formatCode>0%</c:formatCode>
                <c:ptCount val="5"/>
                <c:pt idx="0">
                  <c:v>0.46357142857142858</c:v>
                </c:pt>
                <c:pt idx="1">
                  <c:v>0.37071428571428572</c:v>
                </c:pt>
                <c:pt idx="2">
                  <c:v>0.31285714285714283</c:v>
                </c:pt>
                <c:pt idx="3">
                  <c:v>0.25357142857142856</c:v>
                </c:pt>
                <c:pt idx="4">
                  <c:v>0.14214285714285715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78-497C-81F8-F34CBB16D8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52790248"/>
        <c:axId val="652790640"/>
      </c:barChart>
      <c:barChart>
        <c:barDir val="bar"/>
        <c:grouping val="clustered"/>
        <c:varyColors val="0"/>
        <c:ser>
          <c:idx val="1"/>
          <c:order val="1"/>
          <c:tx>
            <c:strRef>
              <c:f>bar_chart!$C$46</c:f>
              <c:strCache>
                <c:ptCount val="1"/>
                <c:pt idx="0">
                  <c:v>Spontánní znalost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3.9722782438789933E-2"/>
                  <c:y val="1.0796030275627844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78-497C-81F8-F34CBB16D836}"/>
                </c:ext>
              </c:extLst>
            </c:dLbl>
            <c:numFmt formatCode="[&gt;0.005]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bar_chart!$A$47:$A$51</c:f>
              <c:strCache>
                <c:ptCount val="5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</c:strCache>
            </c:strRef>
          </c:cat>
          <c:val>
            <c:numRef>
              <c:f>bar_chart!$C$47:$C$51</c:f>
              <c:numCache>
                <c:formatCode>0%</c:formatCode>
                <c:ptCount val="5"/>
                <c:pt idx="0">
                  <c:v>0.12142857142857143</c:v>
                </c:pt>
                <c:pt idx="1">
                  <c:v>1.5714285714285715E-2</c:v>
                </c:pt>
                <c:pt idx="2">
                  <c:v>0</c:v>
                </c:pt>
                <c:pt idx="3">
                  <c:v>0</c:v>
                </c:pt>
                <c:pt idx="4">
                  <c:v>2.8571428571428571E-3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78-497C-81F8-F34CBB16D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52791032"/>
        <c:axId val="652783976"/>
      </c:barChart>
      <c:catAx>
        <c:axId val="652790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cs-CZ"/>
          </a:p>
        </c:txPr>
        <c:crossAx val="652790640"/>
        <c:crosses val="autoZero"/>
        <c:auto val="1"/>
        <c:lblAlgn val="ctr"/>
        <c:lblOffset val="100"/>
        <c:noMultiLvlLbl val="0"/>
      </c:catAx>
      <c:valAx>
        <c:axId val="6527906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652790248"/>
        <c:crosses val="max"/>
        <c:crossBetween val="between"/>
        <c:majorUnit val="0.25"/>
      </c:valAx>
      <c:valAx>
        <c:axId val="65278397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652791032"/>
        <c:crosses val="max"/>
        <c:crossBetween val="between"/>
        <c:majorUnit val="0.25"/>
      </c:valAx>
      <c:catAx>
        <c:axId val="652791032"/>
        <c:scaling>
          <c:orientation val="maxMin"/>
        </c:scaling>
        <c:delete val="1"/>
        <c:axPos val="l"/>
        <c:numFmt formatCode="[&gt;0.005]0%;;" sourceLinked="0"/>
        <c:majorTickMark val="out"/>
        <c:minorTickMark val="none"/>
        <c:tickLblPos val="none"/>
        <c:crossAx val="65278397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1582937497096081"/>
          <c:y val="2.2319677070740149E-2"/>
          <c:w val="0.44527611338749085"/>
          <c:h val="9.3704209233623686E-2"/>
        </c:manualLayout>
      </c:layout>
      <c:overlay val="0"/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63656759996312"/>
          <c:y val="0.12735326076896278"/>
          <c:w val="0.77536343240003702"/>
          <c:h val="0.834050237339486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T_chart!$A$4</c:f>
              <c:strCache>
                <c:ptCount val="1"/>
                <c:pt idx="0">
                  <c:v>Ano, už jsem o něm slyšel/a, četl/a, prohlížel/a jej apod.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AEE2-417A-89D7-879A2A5503C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AEE2-417A-89D7-879A2A5503C5}"/>
              </c:ext>
            </c:extLst>
          </c:dPt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T_chart!$C$4:$E$4</c:f>
              <c:numCache>
                <c:formatCode>0%</c:formatCode>
                <c:ptCount val="3"/>
                <c:pt idx="0">
                  <c:v>0.43428571428571427</c:v>
                </c:pt>
                <c:pt idx="1">
                  <c:v>0.46301564722617355</c:v>
                </c:pt>
                <c:pt idx="2">
                  <c:v>0.30740037950664134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2-417A-89D7-879A2A5503C5}"/>
            </c:ext>
          </c:extLst>
        </c:ser>
        <c:ser>
          <c:idx val="1"/>
          <c:order val="1"/>
          <c:tx>
            <c:strRef>
              <c:f>T_chart!$A$5</c:f>
              <c:strCache>
                <c:ptCount val="1"/>
                <c:pt idx="0">
                  <c:v>Ne, slyším o něm poprvé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T_chart!$C$5:$E$5</c:f>
              <c:numCache>
                <c:formatCode>0%</c:formatCode>
                <c:ptCount val="3"/>
                <c:pt idx="0">
                  <c:v>0.45071428571428573</c:v>
                </c:pt>
                <c:pt idx="1">
                  <c:v>0.42745376955903269</c:v>
                </c:pt>
                <c:pt idx="2">
                  <c:v>0.69259962049335866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E2-417A-89D7-879A2A5503C5}"/>
            </c:ext>
          </c:extLst>
        </c:ser>
        <c:ser>
          <c:idx val="2"/>
          <c:order val="2"/>
          <c:tx>
            <c:strRef>
              <c:f>T_chart!$A$6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T_chart!$C$6:$E$6</c:f>
              <c:numCache>
                <c:formatCode>0%</c:formatCode>
                <c:ptCount val="3"/>
                <c:pt idx="0">
                  <c:v>0.115</c:v>
                </c:pt>
                <c:pt idx="1">
                  <c:v>0.10953058321479374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E2-417A-89D7-879A2A5503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1124128"/>
        <c:axId val="531126872"/>
      </c:barChart>
      <c:catAx>
        <c:axId val="531124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1126872"/>
        <c:crosses val="autoZero"/>
        <c:auto val="1"/>
        <c:lblAlgn val="ctr"/>
        <c:lblOffset val="100"/>
        <c:noMultiLvlLbl val="0"/>
      </c:catAx>
      <c:valAx>
        <c:axId val="531126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1124128"/>
        <c:crosses val="max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49339128764376"/>
          <c:y val="3.1088082901554411E-2"/>
          <c:w val="0.75666395805389386"/>
          <c:h val="0.924006908462866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964AA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1964AA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bar_chart!$A$11:$A$23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bar_chart!$B$11:$B$23</c:f>
              <c:numCache>
                <c:formatCode>General</c:formatCode>
                <c:ptCount val="13"/>
                <c:pt idx="0" formatCode="0%">
                  <c:v>0.43428571428571427</c:v>
                </c:pt>
                <c:pt idx="2" formatCode="0%">
                  <c:v>0.50879765395894427</c:v>
                </c:pt>
                <c:pt idx="3" formatCode="0%">
                  <c:v>0.36350974930362118</c:v>
                </c:pt>
                <c:pt idx="5" formatCode="0%">
                  <c:v>0.34008097165991902</c:v>
                </c:pt>
                <c:pt idx="6" formatCode="0%">
                  <c:v>0.40879120879120878</c:v>
                </c:pt>
                <c:pt idx="7" formatCode="0%">
                  <c:v>0.4308176100628931</c:v>
                </c:pt>
                <c:pt idx="8" formatCode="0%">
                  <c:v>0.52894736842105261</c:v>
                </c:pt>
                <c:pt idx="10" formatCode="0%">
                  <c:v>0.34</c:v>
                </c:pt>
                <c:pt idx="11" formatCode="0%">
                  <c:v>0.37478411053540589</c:v>
                </c:pt>
                <c:pt idx="12" formatCode="0%">
                  <c:v>0.55470249520153547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5C-459A-802D-D61CFD4CE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0383925369884"/>
          <c:y val="0.13749640695905044"/>
          <c:w val="0.84418666840377932"/>
          <c:h val="0.82469208112721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klara_chart!$B$24</c:f>
              <c:strCache>
                <c:ptCount val="1"/>
                <c:pt idx="0">
                  <c:v>Celkem (N=1400)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klara_chart!$A$25:$A$27</c:f>
              <c:strCache>
                <c:ptCount val="3"/>
                <c:pt idx="0">
                  <c:v>Ano, už jsem o něm slyšel/a, četl/a, prohlížel/a jej apod.</c:v>
                </c:pt>
                <c:pt idx="1">
                  <c:v>Ne, slyším o něm poprvé</c:v>
                </c:pt>
                <c:pt idx="2">
                  <c:v>Nevím</c:v>
                </c:pt>
              </c:strCache>
            </c:strRef>
          </c:cat>
          <c:val>
            <c:numRef>
              <c:f>klara_chart!$B$25:$B$27</c:f>
              <c:numCache>
                <c:formatCode>0%</c:formatCode>
                <c:ptCount val="3"/>
                <c:pt idx="0">
                  <c:v>0.43428571428571427</c:v>
                </c:pt>
                <c:pt idx="1">
                  <c:v>0.45071428571428573</c:v>
                </c:pt>
                <c:pt idx="2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F-47CD-82F0-B3BEA4886315}"/>
            </c:ext>
          </c:extLst>
        </c:ser>
        <c:ser>
          <c:idx val="1"/>
          <c:order val="1"/>
          <c:tx>
            <c:strRef>
              <c:f>klara_chart!$C$24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klara_chart!$A$25:$A$27</c:f>
              <c:strCache>
                <c:ptCount val="3"/>
                <c:pt idx="0">
                  <c:v>Ano, už jsem o něm slyšel/a, četl/a, prohlížel/a jej apod.</c:v>
                </c:pt>
                <c:pt idx="1">
                  <c:v>Ne, slyším o něm poprvé</c:v>
                </c:pt>
                <c:pt idx="2">
                  <c:v>Nevím</c:v>
                </c:pt>
              </c:strCache>
            </c:strRef>
          </c:cat>
          <c:val>
            <c:numRef>
              <c:f>klara_chart!$C$25:$C$27</c:f>
              <c:numCache>
                <c:formatCode>0%</c:formatCode>
                <c:ptCount val="3"/>
                <c:pt idx="0">
                  <c:v>0.56571428571428573</c:v>
                </c:pt>
                <c:pt idx="1">
                  <c:v>0.54928571428571427</c:v>
                </c:pt>
                <c:pt idx="2">
                  <c:v>0.88500000000000001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8F-47CD-82F0-B3BEA4886315}"/>
            </c:ext>
          </c:extLst>
        </c:ser>
        <c:ser>
          <c:idx val="2"/>
          <c:order val="2"/>
          <c:tx>
            <c:strRef>
              <c:f>klara_chart!$D$24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klara_chart!$A$25:$A$27</c:f>
              <c:strCache>
                <c:ptCount val="3"/>
                <c:pt idx="0">
                  <c:v>Ano, už jsem o něm slyšel/a, četl/a, prohlížel/a jej apod.</c:v>
                </c:pt>
                <c:pt idx="1">
                  <c:v>Ne, slyším o něm poprvé</c:v>
                </c:pt>
                <c:pt idx="2">
                  <c:v>Nevím</c:v>
                </c:pt>
              </c:strCache>
            </c:strRef>
          </c:cat>
          <c:val>
            <c:numRef>
              <c:f>klara_chart!$D$25:$D$27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8F-47CD-82F0-B3BEA4886315}"/>
            </c:ext>
          </c:extLst>
        </c:ser>
        <c:ser>
          <c:idx val="3"/>
          <c:order val="3"/>
          <c:tx>
            <c:strRef>
              <c:f>klara_chart!$E$24</c:f>
              <c:strCache>
                <c:ptCount val="1"/>
                <c:pt idx="0">
                  <c:v>Názorově otevření (N=540)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klara_chart!$A$25:$A$27</c:f>
              <c:strCache>
                <c:ptCount val="3"/>
                <c:pt idx="0">
                  <c:v>Ano, už jsem o něm slyšel/a, četl/a, prohlížel/a jej apod.</c:v>
                </c:pt>
                <c:pt idx="1">
                  <c:v>Ne, slyším o něm poprvé</c:v>
                </c:pt>
                <c:pt idx="2">
                  <c:v>Nevím</c:v>
                </c:pt>
              </c:strCache>
            </c:strRef>
          </c:cat>
          <c:val>
            <c:numRef>
              <c:f>klara_chart!$E$25:$E$27</c:f>
              <c:numCache>
                <c:formatCode>0%</c:formatCode>
                <c:ptCount val="3"/>
                <c:pt idx="0">
                  <c:v>0.42037037037037039</c:v>
                </c:pt>
                <c:pt idx="1">
                  <c:v>0.48518518518518516</c:v>
                </c:pt>
                <c:pt idx="2">
                  <c:v>9.4444444444444442E-2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8F-47CD-82F0-B3BEA4886315}"/>
            </c:ext>
          </c:extLst>
        </c:ser>
        <c:ser>
          <c:idx val="4"/>
          <c:order val="4"/>
          <c:tx>
            <c:strRef>
              <c:f>klara_chart!$F$24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klara_chart!$A$25:$A$27</c:f>
              <c:strCache>
                <c:ptCount val="3"/>
                <c:pt idx="0">
                  <c:v>Ano, už jsem o něm slyšel/a, četl/a, prohlížel/a jej apod.</c:v>
                </c:pt>
                <c:pt idx="1">
                  <c:v>Ne, slyším o něm poprvé</c:v>
                </c:pt>
                <c:pt idx="2">
                  <c:v>Nevím</c:v>
                </c:pt>
              </c:strCache>
            </c:strRef>
          </c:cat>
          <c:val>
            <c:numRef>
              <c:f>klara_chart!$F$25:$F$27</c:f>
              <c:numCache>
                <c:formatCode>0%</c:formatCode>
                <c:ptCount val="3"/>
                <c:pt idx="0">
                  <c:v>0.57962962962962961</c:v>
                </c:pt>
                <c:pt idx="1">
                  <c:v>0.51481481481481484</c:v>
                </c:pt>
                <c:pt idx="2">
                  <c:v>0.90555555555555556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8F-47CD-82F0-B3BEA4886315}"/>
            </c:ext>
          </c:extLst>
        </c:ser>
        <c:ser>
          <c:idx val="5"/>
          <c:order val="5"/>
          <c:tx>
            <c:strRef>
              <c:f>klara_chart!$G$24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klara_chart!$A$25:$A$27</c:f>
              <c:strCache>
                <c:ptCount val="3"/>
                <c:pt idx="0">
                  <c:v>Ano, už jsem o něm slyšel/a, četl/a, prohlížel/a jej apod.</c:v>
                </c:pt>
                <c:pt idx="1">
                  <c:v>Ne, slyším o něm poprvé</c:v>
                </c:pt>
                <c:pt idx="2">
                  <c:v>Nevím</c:v>
                </c:pt>
              </c:strCache>
            </c:strRef>
          </c:cat>
          <c:val>
            <c:numRef>
              <c:f>klara_chart!$G$25:$G$27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8F-47CD-82F0-B3BEA4886315}"/>
            </c:ext>
          </c:extLst>
        </c:ser>
        <c:ser>
          <c:idx val="6"/>
          <c:order val="6"/>
          <c:tx>
            <c:strRef>
              <c:f>klara_chart!$H$24</c:f>
              <c:strCache>
                <c:ptCount val="1"/>
                <c:pt idx="0">
                  <c:v>Společensky aktivní (N=375)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klara_chart!$A$25:$A$27</c:f>
              <c:strCache>
                <c:ptCount val="3"/>
                <c:pt idx="0">
                  <c:v>Ano, už jsem o něm slyšel/a, četl/a, prohlížel/a jej apod.</c:v>
                </c:pt>
                <c:pt idx="1">
                  <c:v>Ne, slyším o něm poprvé</c:v>
                </c:pt>
                <c:pt idx="2">
                  <c:v>Nevím</c:v>
                </c:pt>
              </c:strCache>
            </c:strRef>
          </c:cat>
          <c:val>
            <c:numRef>
              <c:f>klara_chart!$H$25:$H$27</c:f>
              <c:numCache>
                <c:formatCode>0%</c:formatCode>
                <c:ptCount val="3"/>
                <c:pt idx="0">
                  <c:v>0.51200000000000001</c:v>
                </c:pt>
                <c:pt idx="1">
                  <c:v>0.34399999999999997</c:v>
                </c:pt>
                <c:pt idx="2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8F-47CD-82F0-B3BEA4886315}"/>
            </c:ext>
          </c:extLst>
        </c:ser>
        <c:ser>
          <c:idx val="7"/>
          <c:order val="7"/>
          <c:tx>
            <c:strRef>
              <c:f>klara_chart!$I$24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klara_chart!$A$25:$A$27</c:f>
              <c:strCache>
                <c:ptCount val="3"/>
                <c:pt idx="0">
                  <c:v>Ano, už jsem o něm slyšel/a, četl/a, prohlížel/a jej apod.</c:v>
                </c:pt>
                <c:pt idx="1">
                  <c:v>Ne, slyším o něm poprvé</c:v>
                </c:pt>
                <c:pt idx="2">
                  <c:v>Nevím</c:v>
                </c:pt>
              </c:strCache>
            </c:strRef>
          </c:cat>
          <c:val>
            <c:numRef>
              <c:f>klara_chart!$I$25:$I$27</c:f>
              <c:numCache>
                <c:formatCode>0%</c:formatCode>
                <c:ptCount val="3"/>
                <c:pt idx="0">
                  <c:v>0.48799999999999999</c:v>
                </c:pt>
                <c:pt idx="1">
                  <c:v>0.65600000000000003</c:v>
                </c:pt>
                <c:pt idx="2">
                  <c:v>0.85599999999999998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8F-47CD-82F0-B3BEA4886315}"/>
            </c:ext>
          </c:extLst>
        </c:ser>
        <c:ser>
          <c:idx val="8"/>
          <c:order val="8"/>
          <c:tx>
            <c:strRef>
              <c:f>klara_chart!$J$24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klara_chart!$A$25:$A$27</c:f>
              <c:strCache>
                <c:ptCount val="3"/>
                <c:pt idx="0">
                  <c:v>Ano, už jsem o něm slyšel/a, četl/a, prohlížel/a jej apod.</c:v>
                </c:pt>
                <c:pt idx="1">
                  <c:v>Ne, slyším o něm poprvé</c:v>
                </c:pt>
                <c:pt idx="2">
                  <c:v>Nevím</c:v>
                </c:pt>
              </c:strCache>
            </c:strRef>
          </c:cat>
          <c:val>
            <c:numRef>
              <c:f>klara_chart!$J$25:$J$27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8F-47CD-82F0-B3BEA4886315}"/>
            </c:ext>
          </c:extLst>
        </c:ser>
        <c:ser>
          <c:idx val="9"/>
          <c:order val="9"/>
          <c:tx>
            <c:strRef>
              <c:f>klara_chart!$K$24</c:f>
              <c:strCache>
                <c:ptCount val="1"/>
                <c:pt idx="0">
                  <c:v>Ekologicky smýšlející (N=410)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klara_chart!$A$25:$A$27</c:f>
              <c:strCache>
                <c:ptCount val="3"/>
                <c:pt idx="0">
                  <c:v>Ano, už jsem o něm slyšel/a, četl/a, prohlížel/a jej apod.</c:v>
                </c:pt>
                <c:pt idx="1">
                  <c:v>Ne, slyším o něm poprvé</c:v>
                </c:pt>
                <c:pt idx="2">
                  <c:v>Nevím</c:v>
                </c:pt>
              </c:strCache>
            </c:strRef>
          </c:cat>
          <c:val>
            <c:numRef>
              <c:f>klara_chart!$K$25:$K$27</c:f>
              <c:numCache>
                <c:formatCode>0%</c:formatCode>
                <c:ptCount val="3"/>
                <c:pt idx="0">
                  <c:v>0.37073170731707317</c:v>
                </c:pt>
                <c:pt idx="1">
                  <c:v>0.50975609756097562</c:v>
                </c:pt>
                <c:pt idx="2">
                  <c:v>0.11951219512195121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8F-47CD-82F0-B3BEA4886315}"/>
            </c:ext>
          </c:extLst>
        </c:ser>
        <c:ser>
          <c:idx val="10"/>
          <c:order val="10"/>
          <c:tx>
            <c:strRef>
              <c:f>klara_chart!$L$24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klara_chart!$A$25:$A$27</c:f>
              <c:strCache>
                <c:ptCount val="3"/>
                <c:pt idx="0">
                  <c:v>Ano, už jsem o něm slyšel/a, četl/a, prohlížel/a jej apod.</c:v>
                </c:pt>
                <c:pt idx="1">
                  <c:v>Ne, slyším o něm poprvé</c:v>
                </c:pt>
                <c:pt idx="2">
                  <c:v>Nevím</c:v>
                </c:pt>
              </c:strCache>
            </c:strRef>
          </c:cat>
          <c:val>
            <c:numRef>
              <c:f>klara_chart!$L$25:$L$27</c:f>
              <c:numCache>
                <c:formatCode>0%</c:formatCode>
                <c:ptCount val="3"/>
                <c:pt idx="0">
                  <c:v>0.62926829268292683</c:v>
                </c:pt>
                <c:pt idx="1">
                  <c:v>0.49024390243902438</c:v>
                </c:pt>
                <c:pt idx="2">
                  <c:v>0.88048780487804879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8F-47CD-82F0-B3BEA4886315}"/>
            </c:ext>
          </c:extLst>
        </c:ser>
        <c:ser>
          <c:idx val="11"/>
          <c:order val="11"/>
          <c:tx>
            <c:strRef>
              <c:f>klara_chart!$M$24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klara_chart!$A$25:$A$27</c:f>
              <c:strCache>
                <c:ptCount val="3"/>
                <c:pt idx="0">
                  <c:v>Ano, už jsem o něm slyšel/a, četl/a, prohlížel/a jej apod.</c:v>
                </c:pt>
                <c:pt idx="1">
                  <c:v>Ne, slyším o něm poprvé</c:v>
                </c:pt>
                <c:pt idx="2">
                  <c:v>Nevím</c:v>
                </c:pt>
              </c:strCache>
            </c:strRef>
          </c:cat>
          <c:val>
            <c:numRef>
              <c:f>klara_chart!$M$25:$M$27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68F-47CD-82F0-B3BEA4886315}"/>
            </c:ext>
          </c:extLst>
        </c:ser>
        <c:ser>
          <c:idx val="12"/>
          <c:order val="12"/>
          <c:tx>
            <c:strRef>
              <c:f>klara_chart!$N$24</c:f>
              <c:strCache>
                <c:ptCount val="1"/>
                <c:pt idx="0">
                  <c:v>Automobilově zaměření (N=75)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klara_chart!$A$25:$A$27</c:f>
              <c:strCache>
                <c:ptCount val="3"/>
                <c:pt idx="0">
                  <c:v>Ano, už jsem o něm slyšel/a, četl/a, prohlížel/a jej apod.</c:v>
                </c:pt>
                <c:pt idx="1">
                  <c:v>Ne, slyším o něm poprvé</c:v>
                </c:pt>
                <c:pt idx="2">
                  <c:v>Nevím</c:v>
                </c:pt>
              </c:strCache>
            </c:strRef>
          </c:cat>
          <c:val>
            <c:numRef>
              <c:f>klara_chart!$N$25:$N$27</c:f>
              <c:numCache>
                <c:formatCode>0%</c:formatCode>
                <c:ptCount val="3"/>
                <c:pt idx="0">
                  <c:v>0.49333333333333335</c:v>
                </c:pt>
                <c:pt idx="1">
                  <c:v>0.41333333333333333</c:v>
                </c:pt>
                <c:pt idx="2">
                  <c:v>9.3333333333333338E-2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68F-47CD-82F0-B3BEA4886315}"/>
            </c:ext>
          </c:extLst>
        </c:ser>
        <c:ser>
          <c:idx val="13"/>
          <c:order val="13"/>
          <c:tx>
            <c:strRef>
              <c:f>klara_chart!$O$24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klara_chart!$A$25:$A$27</c:f>
              <c:strCache>
                <c:ptCount val="3"/>
                <c:pt idx="0">
                  <c:v>Ano, už jsem o něm slyšel/a, četl/a, prohlížel/a jej apod.</c:v>
                </c:pt>
                <c:pt idx="1">
                  <c:v>Ne, slyším o něm poprvé</c:v>
                </c:pt>
                <c:pt idx="2">
                  <c:v>Nevím</c:v>
                </c:pt>
              </c:strCache>
            </c:strRef>
          </c:cat>
          <c:val>
            <c:numRef>
              <c:f>klara_chart!$O$25:$O$27</c:f>
              <c:numCache>
                <c:formatCode>0%</c:formatCode>
                <c:ptCount val="3"/>
                <c:pt idx="0">
                  <c:v>0.5066666666666666</c:v>
                </c:pt>
                <c:pt idx="1">
                  <c:v>0.58666666666666667</c:v>
                </c:pt>
                <c:pt idx="2">
                  <c:v>0.90666666666666662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68F-47CD-82F0-B3BEA4886315}"/>
            </c:ext>
          </c:extLst>
        </c:ser>
        <c:ser>
          <c:idx val="14"/>
          <c:order val="14"/>
          <c:tx>
            <c:strRef>
              <c:f>klara_chart!$P$24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klara_chart!$A$25:$A$27</c:f>
              <c:strCache>
                <c:ptCount val="3"/>
                <c:pt idx="0">
                  <c:v>Ano, už jsem o něm slyšel/a, četl/a, prohlížel/a jej apod.</c:v>
                </c:pt>
                <c:pt idx="1">
                  <c:v>Ne, slyším o něm poprvé</c:v>
                </c:pt>
                <c:pt idx="2">
                  <c:v>Nevím</c:v>
                </c:pt>
              </c:strCache>
            </c:strRef>
          </c:cat>
          <c:val>
            <c:numRef>
              <c:f>klara_chart!$P$25:$P$27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68F-47CD-82F0-B3BEA4886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00084336"/>
        <c:axId val="500081984"/>
      </c:barChart>
      <c:catAx>
        <c:axId val="500084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500081984"/>
        <c:crosses val="autoZero"/>
        <c:auto val="1"/>
        <c:lblAlgn val="ctr"/>
        <c:lblOffset val="100"/>
        <c:noMultiLvlLbl val="0"/>
      </c:catAx>
      <c:valAx>
        <c:axId val="5000819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0008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15957936517718"/>
          <c:y val="0.10397392542585478"/>
          <c:w val="0.57184042063482299"/>
          <c:h val="0.851120985849566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bar_chart!$C$33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1964AA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bar_chart!$B$34:$B$41</c:f>
              <c:strCache>
                <c:ptCount val="8"/>
                <c:pt idx="0">
                  <c:v>Je to strategický plán rozvoje Prahy</c:v>
                </c:pt>
                <c:pt idx="1">
                  <c:v>Řeší, kde se smí stavět a kde se nesmí stavět</c:v>
                </c:pt>
                <c:pt idx="2">
                  <c:v>Metropolitní plán Prahy' je název připravovaného územního plánu pro Prahu.</c:v>
                </c:pt>
                <c:pt idx="3">
                  <c:v>Metropolitní plán Prahy' a 'Územní plán Prahy' jsou dvě různé věci.</c:v>
                </c:pt>
                <c:pt idx="4">
                  <c:v>Řeší jen věci důležité z pohledu celé Prahy, detaily pak nechává na jednotlivých radnicích a stavebních úřadech</c:v>
                </c:pt>
                <c:pt idx="5">
                  <c:v>Metropolitní plán' je územní plán celého metropolitního regionu</c:v>
                </c:pt>
                <c:pt idx="6">
                  <c:v>Určuje, kde bude např. dětské hřiště</c:v>
                </c:pt>
                <c:pt idx="7">
                  <c:v>Je to další z mnoha plánů, které jsou k ničemu</c:v>
                </c:pt>
              </c:strCache>
            </c:strRef>
          </c:cat>
          <c:val>
            <c:numRef>
              <c:f>bar_chart!$C$34:$C$41</c:f>
              <c:numCache>
                <c:formatCode>0%</c:formatCode>
                <c:ptCount val="8"/>
                <c:pt idx="0">
                  <c:v>0.65428571428571425</c:v>
                </c:pt>
                <c:pt idx="1">
                  <c:v>0.42142857142857143</c:v>
                </c:pt>
                <c:pt idx="2">
                  <c:v>0.35571428571428571</c:v>
                </c:pt>
                <c:pt idx="3">
                  <c:v>0.34499999999999997</c:v>
                </c:pt>
                <c:pt idx="4">
                  <c:v>0.28999999999999998</c:v>
                </c:pt>
                <c:pt idx="5">
                  <c:v>0.21214285714285713</c:v>
                </c:pt>
                <c:pt idx="6">
                  <c:v>0.16857142857142857</c:v>
                </c:pt>
                <c:pt idx="7">
                  <c:v>0.12214285714285714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0-43B0-8891-B1352F040A8F}"/>
            </c:ext>
          </c:extLst>
        </c:ser>
        <c:ser>
          <c:idx val="1"/>
          <c:order val="1"/>
          <c:tx>
            <c:strRef>
              <c:f>bar_chart!$D$33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bar_chart!$B$34:$B$41</c:f>
              <c:strCache>
                <c:ptCount val="8"/>
                <c:pt idx="0">
                  <c:v>Je to strategický plán rozvoje Prahy</c:v>
                </c:pt>
                <c:pt idx="1">
                  <c:v>Řeší, kde se smí stavět a kde se nesmí stavět</c:v>
                </c:pt>
                <c:pt idx="2">
                  <c:v>Metropolitní plán Prahy' je název připravovaného územního plánu pro Prahu.</c:v>
                </c:pt>
                <c:pt idx="3">
                  <c:v>Metropolitní plán Prahy' a 'Územní plán Prahy' jsou dvě různé věci.</c:v>
                </c:pt>
                <c:pt idx="4">
                  <c:v>Řeší jen věci důležité z pohledu celé Prahy, detaily pak nechává na jednotlivých radnicích a stavebních úřadech</c:v>
                </c:pt>
                <c:pt idx="5">
                  <c:v>Metropolitní plán' je územní plán celého metropolitního regionu</c:v>
                </c:pt>
                <c:pt idx="6">
                  <c:v>Určuje, kde bude např. dětské hřiště</c:v>
                </c:pt>
                <c:pt idx="7">
                  <c:v>Je to další z mnoha plánů, které jsou k ničemu</c:v>
                </c:pt>
              </c:strCache>
            </c:strRef>
          </c:cat>
          <c:val>
            <c:numRef>
              <c:f>bar_chart!$D$34:$D$41</c:f>
              <c:numCache>
                <c:formatCode>0%</c:formatCode>
                <c:ptCount val="8"/>
                <c:pt idx="0">
                  <c:v>0.58890469416785207</c:v>
                </c:pt>
                <c:pt idx="1">
                  <c:v>0.40611664295874822</c:v>
                </c:pt>
                <c:pt idx="2">
                  <c:v>0.37482219061166427</c:v>
                </c:pt>
                <c:pt idx="3">
                  <c:v>0.33428165007112376</c:v>
                </c:pt>
                <c:pt idx="4">
                  <c:v>0.28876244665718348</c:v>
                </c:pt>
                <c:pt idx="5">
                  <c:v>0.19559032716927455</c:v>
                </c:pt>
                <c:pt idx="6">
                  <c:v>0.1337126600284495</c:v>
                </c:pt>
                <c:pt idx="7">
                  <c:v>0.14082503556187767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9-4F3A-BF31-4F67FD5EDA0E}"/>
            </c:ext>
          </c:extLst>
        </c:ser>
        <c:ser>
          <c:idx val="2"/>
          <c:order val="2"/>
          <c:tx>
            <c:strRef>
              <c:f>bar_chart!$E$33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bar_chart!$B$34:$B$41</c:f>
              <c:strCache>
                <c:ptCount val="8"/>
                <c:pt idx="0">
                  <c:v>Je to strategický plán rozvoje Prahy</c:v>
                </c:pt>
                <c:pt idx="1">
                  <c:v>Řeší, kde se smí stavět a kde se nesmí stavět</c:v>
                </c:pt>
                <c:pt idx="2">
                  <c:v>Metropolitní plán Prahy' je název připravovaného územního plánu pro Prahu.</c:v>
                </c:pt>
                <c:pt idx="3">
                  <c:v>Metropolitní plán Prahy' a 'Územní plán Prahy' jsou dvě různé věci.</c:v>
                </c:pt>
                <c:pt idx="4">
                  <c:v>Řeší jen věci důležité z pohledu celé Prahy, detaily pak nechává na jednotlivých radnicích a stavebních úřadech</c:v>
                </c:pt>
                <c:pt idx="5">
                  <c:v>Metropolitní plán' je územní plán celého metropolitního regionu</c:v>
                </c:pt>
                <c:pt idx="6">
                  <c:v>Určuje, kde bude např. dětské hřiště</c:v>
                </c:pt>
                <c:pt idx="7">
                  <c:v>Je to další z mnoha plánů, které jsou k ničemu</c:v>
                </c:pt>
              </c:strCache>
            </c:strRef>
          </c:cat>
          <c:val>
            <c:numRef>
              <c:f>bar_chart!$E$34:$E$41</c:f>
              <c:numCache>
                <c:formatCode>0%</c:formatCode>
                <c:ptCount val="8"/>
                <c:pt idx="0">
                  <c:v>0.59962049335863377</c:v>
                </c:pt>
                <c:pt idx="1">
                  <c:v>0.47153700189753323</c:v>
                </c:pt>
                <c:pt idx="2">
                  <c:v>0.35294117647058826</c:v>
                </c:pt>
                <c:pt idx="3">
                  <c:v>0.40417457305502846</c:v>
                </c:pt>
                <c:pt idx="4">
                  <c:v>0.38140417457305503</c:v>
                </c:pt>
                <c:pt idx="5">
                  <c:v>0.28652751423149903</c:v>
                </c:pt>
                <c:pt idx="6">
                  <c:v>0.21631878557874762</c:v>
                </c:pt>
                <c:pt idx="7">
                  <c:v>0.16698292220113853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2-4394-80A0-4A2B77246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4910218141551756"/>
          <c:y val="3.7900691922928678E-2"/>
          <c:w val="0.23453551709656387"/>
          <c:h val="5.9776806016178158E-2"/>
        </c:manualLayout>
      </c:layout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792964206929446"/>
          <c:y val="0.10397392542585478"/>
          <c:w val="0.63207035793070565"/>
          <c:h val="0.851120985849566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bar_chart!$C$33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1964AA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bar_chart!$B$34:$B$40</c:f>
              <c:strCache>
                <c:ptCount val="7"/>
                <c:pt idx="0">
                  <c:v>Na internetu</c:v>
                </c:pt>
                <c:pt idx="1">
                  <c:v>V novinách</c:v>
                </c:pt>
                <c:pt idx="2">
                  <c:v>V TV</c:v>
                </c:pt>
                <c:pt idx="3">
                  <c:v>Od známých</c:v>
                </c:pt>
                <c:pt idx="4">
                  <c:v>Na výstavě, prezentaci</c:v>
                </c:pt>
                <c:pt idx="5">
                  <c:v>V rozhlase</c:v>
                </c:pt>
                <c:pt idx="6">
                  <c:v>Jinde</c:v>
                </c:pt>
              </c:strCache>
            </c:strRef>
          </c:cat>
          <c:val>
            <c:numRef>
              <c:f>bar_chart!$C$34:$C$40</c:f>
              <c:numCache>
                <c:formatCode>0%</c:formatCode>
                <c:ptCount val="7"/>
                <c:pt idx="0">
                  <c:v>0.55263157894736847</c:v>
                </c:pt>
                <c:pt idx="1">
                  <c:v>0.34210526315789475</c:v>
                </c:pt>
                <c:pt idx="2">
                  <c:v>0.32730263157894735</c:v>
                </c:pt>
                <c:pt idx="3">
                  <c:v>0.14967105263157895</c:v>
                </c:pt>
                <c:pt idx="4">
                  <c:v>0.12006578947368421</c:v>
                </c:pt>
                <c:pt idx="5">
                  <c:v>0.11513157894736842</c:v>
                </c:pt>
                <c:pt idx="6">
                  <c:v>5.5921052631578948E-2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0-43B0-8891-B1352F040A8F}"/>
            </c:ext>
          </c:extLst>
        </c:ser>
        <c:ser>
          <c:idx val="1"/>
          <c:order val="1"/>
          <c:tx>
            <c:strRef>
              <c:f>bar_chart!$D$33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bar_chart!$B$34:$B$40</c:f>
              <c:strCache>
                <c:ptCount val="7"/>
                <c:pt idx="0">
                  <c:v>Na internetu</c:v>
                </c:pt>
                <c:pt idx="1">
                  <c:v>V novinách</c:v>
                </c:pt>
                <c:pt idx="2">
                  <c:v>V TV</c:v>
                </c:pt>
                <c:pt idx="3">
                  <c:v>Od známých</c:v>
                </c:pt>
                <c:pt idx="4">
                  <c:v>Na výstavě, prezentaci</c:v>
                </c:pt>
                <c:pt idx="5">
                  <c:v>V rozhlase</c:v>
                </c:pt>
                <c:pt idx="6">
                  <c:v>Jinde</c:v>
                </c:pt>
              </c:strCache>
            </c:strRef>
          </c:cat>
          <c:val>
            <c:numRef>
              <c:f>bar_chart!$D$34:$D$40</c:f>
              <c:numCache>
                <c:formatCode>0%</c:formatCode>
                <c:ptCount val="7"/>
                <c:pt idx="0">
                  <c:v>0.54070660522273428</c:v>
                </c:pt>
                <c:pt idx="1">
                  <c:v>0.33794162826420893</c:v>
                </c:pt>
                <c:pt idx="2">
                  <c:v>0.31490015360983103</c:v>
                </c:pt>
                <c:pt idx="3">
                  <c:v>0.15514592933947774</c:v>
                </c:pt>
                <c:pt idx="4">
                  <c:v>0.11213517665130568</c:v>
                </c:pt>
                <c:pt idx="5">
                  <c:v>0.13517665130568357</c:v>
                </c:pt>
                <c:pt idx="6">
                  <c:v>7.5268817204301078E-2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9-4F3A-BF31-4F67FD5EDA0E}"/>
            </c:ext>
          </c:extLst>
        </c:ser>
        <c:ser>
          <c:idx val="2"/>
          <c:order val="2"/>
          <c:tx>
            <c:strRef>
              <c:f>bar_chart!$E$33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bar_chart!$B$34:$B$40</c:f>
              <c:strCache>
                <c:ptCount val="7"/>
                <c:pt idx="0">
                  <c:v>Na internetu</c:v>
                </c:pt>
                <c:pt idx="1">
                  <c:v>V novinách</c:v>
                </c:pt>
                <c:pt idx="2">
                  <c:v>V TV</c:v>
                </c:pt>
                <c:pt idx="3">
                  <c:v>Od známých</c:v>
                </c:pt>
                <c:pt idx="4">
                  <c:v>Na výstavě, prezentaci</c:v>
                </c:pt>
                <c:pt idx="5">
                  <c:v>V rozhlase</c:v>
                </c:pt>
                <c:pt idx="6">
                  <c:v>Jinde</c:v>
                </c:pt>
              </c:strCache>
            </c:strRef>
          </c:cat>
          <c:val>
            <c:numRef>
              <c:f>bar_chart!$E$34:$E$40</c:f>
              <c:numCache>
                <c:formatCode>0%</c:formatCode>
                <c:ptCount val="7"/>
                <c:pt idx="0">
                  <c:v>0.37962962962962965</c:v>
                </c:pt>
                <c:pt idx="1">
                  <c:v>0.41049382716049382</c:v>
                </c:pt>
                <c:pt idx="2">
                  <c:v>0.42592592592592593</c:v>
                </c:pt>
                <c:pt idx="3">
                  <c:v>0.1388888888888889</c:v>
                </c:pt>
                <c:pt idx="4">
                  <c:v>6.4814814814814811E-2</c:v>
                </c:pt>
                <c:pt idx="5">
                  <c:v>0.15123456790123457</c:v>
                </c:pt>
                <c:pt idx="6">
                  <c:v>5.8641975308641972E-2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9-4740-8298-1DA4FFBDB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44232526910744058"/>
          <c:y val="1.7492627041351697E-2"/>
          <c:w val="0.2018855229591193"/>
          <c:h val="6.6818850991512857E-2"/>
        </c:manualLayout>
      </c:layout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26450372633186"/>
          <c:y val="0.22662693341339243"/>
          <c:w val="0.63219331279242263"/>
          <c:h val="0.7385543922599066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2019</c:v>
                </c:pt>
              </c:strCache>
            </c:strRef>
          </c:tx>
          <c:spPr>
            <a:ln w="38100">
              <a:solidFill>
                <a:schemeClr val="accent6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List1!$B$2:$B$6</c:f>
              <c:numCache>
                <c:formatCode>0.00</c:formatCode>
                <c:ptCount val="5"/>
                <c:pt idx="0">
                  <c:v>0.63785700000000001</c:v>
                </c:pt>
                <c:pt idx="1">
                  <c:v>0.53357100000000002</c:v>
                </c:pt>
                <c:pt idx="2">
                  <c:v>0.18571399999999999</c:v>
                </c:pt>
                <c:pt idx="3">
                  <c:v>0.59</c:v>
                </c:pt>
                <c:pt idx="4">
                  <c:v>-1.0071429999999999</c:v>
                </c:pt>
              </c:numCache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90-4B92-B7B8-6B94CA74038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2018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</c:spPr>
          </c:marker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1-8C90-4B92-B7B8-6B94CA740387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8C90-4B92-B7B8-6B94CA740387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8C90-4B92-B7B8-6B94CA740387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4-8C90-4B92-B7B8-6B94CA740387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5-8C90-4B92-B7B8-6B94CA740387}"/>
              </c:ext>
            </c:extLst>
          </c:dPt>
          <c:xVal>
            <c:numRef>
              <c:f>List1!$C$2:$C$6</c:f>
              <c:numCache>
                <c:formatCode>0.00</c:formatCode>
                <c:ptCount val="5"/>
                <c:pt idx="0">
                  <c:v>0.30583199999999999</c:v>
                </c:pt>
                <c:pt idx="1">
                  <c:v>0.26457999999999998</c:v>
                </c:pt>
                <c:pt idx="2">
                  <c:v>2.7737999999999999E-2</c:v>
                </c:pt>
                <c:pt idx="3">
                  <c:v>0.40611700000000001</c:v>
                </c:pt>
                <c:pt idx="4">
                  <c:v>-1.0825039999999999</c:v>
                </c:pt>
              </c:numCache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C90-4B92-B7B8-6B94CA740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564128"/>
        <c:axId val="606564520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List1!$D$1</c15:sqref>
                        </c15:formulaRef>
                      </c:ext>
                    </c:extLst>
                    <c:strCache>
                      <c:ptCount val="1"/>
                      <c:pt idx="0">
                        <c:v>Ženy</c:v>
                      </c:pt>
                    </c:strCache>
                  </c:strRef>
                </c:tx>
                <c:spPr>
                  <a:ln w="25400">
                    <a:solidFill>
                      <a:schemeClr val="accent5"/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chemeClr val="accent5"/>
                    </a:solidFill>
                    <a:ln>
                      <a:solidFill>
                        <a:schemeClr val="accent5"/>
                      </a:solidFill>
                    </a:ln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List1!$D$2:$D$6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0.25</c:v>
                      </c:pt>
                      <c:pt idx="1">
                        <c:v>0.29076099999999999</c:v>
                      </c:pt>
                      <c:pt idx="2">
                        <c:v>1.6303999999999999E-2</c:v>
                      </c:pt>
                      <c:pt idx="3">
                        <c:v>0.36820700000000001</c:v>
                      </c:pt>
                      <c:pt idx="4">
                        <c:v>-1.1929350000000001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8C90-4B92-B7B8-6B94CA740387}"/>
                  </c:ext>
                </c:extLst>
              </c15:ser>
            </c15:filteredScatterSeries>
            <c15:filteredScatterSeries>
              <c15:ser>
                <c:idx val="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List1!$E$1</c15:sqref>
                        </c15:formulaRef>
                      </c:ext>
                    </c:extLst>
                    <c:strCache>
                      <c:ptCount val="1"/>
                      <c:pt idx="0">
                        <c:v>15-29 let</c:v>
                      </c:pt>
                    </c:strCache>
                  </c:strRef>
                </c:tx>
                <c:spPr>
                  <a:ln w="25400">
                    <a:solidFill>
                      <a:srgbClr val="457596"/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rgbClr val="457596"/>
                    </a:solidFill>
                    <a:ln>
                      <a:solidFill>
                        <a:srgbClr val="457596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List1!$E$2:$E$6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7.9050000000000006E-3</c:v>
                      </c:pt>
                      <c:pt idx="1">
                        <c:v>0.66798400000000002</c:v>
                      </c:pt>
                      <c:pt idx="2">
                        <c:v>0.28063199999999999</c:v>
                      </c:pt>
                      <c:pt idx="3">
                        <c:v>0.66403199999999996</c:v>
                      </c:pt>
                      <c:pt idx="4">
                        <c:v>-1.43083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C90-4B92-B7B8-6B94CA740387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List1!$F$1</c15:sqref>
                        </c15:formulaRef>
                      </c:ext>
                    </c:extLst>
                    <c:strCache>
                      <c:ptCount val="1"/>
                      <c:pt idx="0">
                        <c:v>30-44 let</c:v>
                      </c:pt>
                    </c:strCache>
                  </c:strRef>
                </c:tx>
                <c:spPr>
                  <a:ln w="25400">
                    <a:solidFill>
                      <a:srgbClr val="7030A0"/>
                    </a:solidFill>
                  </a:ln>
                </c:spPr>
                <c:marker>
                  <c:symbol val="circle"/>
                  <c:size val="8"/>
                  <c:spPr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List1!$F$2:$F$6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0.35747699999999999</c:v>
                      </c:pt>
                      <c:pt idx="1">
                        <c:v>0.32943899999999998</c:v>
                      </c:pt>
                      <c:pt idx="2">
                        <c:v>0.10280400000000001</c:v>
                      </c:pt>
                      <c:pt idx="3">
                        <c:v>0.43691600000000003</c:v>
                      </c:pt>
                      <c:pt idx="4">
                        <c:v>-1.116822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C90-4B92-B7B8-6B94CA740387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List1!$G$1</c15:sqref>
                        </c15:formulaRef>
                      </c:ext>
                    </c:extLst>
                    <c:strCache>
                      <c:ptCount val="1"/>
                      <c:pt idx="0">
                        <c:v>45-59 let</c:v>
                      </c:pt>
                    </c:strCache>
                  </c:strRef>
                </c:tx>
                <c:spPr>
                  <a:ln w="25400">
                    <a:solidFill>
                      <a:schemeClr val="accent4">
                        <a:lumMod val="75000"/>
                      </a:schemeClr>
                    </a:solidFill>
                  </a:ln>
                </c:spPr>
                <c:marker>
                  <c:symbol val="circle"/>
                  <c:size val="8"/>
                  <c:spPr>
                    <a:solidFill>
                      <a:schemeClr val="accent4">
                        <a:lumMod val="75000"/>
                      </a:schemeClr>
                    </a:solidFill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List1!$G$2:$G$6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0.27190300000000001</c:v>
                      </c:pt>
                      <c:pt idx="1">
                        <c:v>4.5317000000000003E-2</c:v>
                      </c:pt>
                      <c:pt idx="2">
                        <c:v>-7.8549999999999995E-2</c:v>
                      </c:pt>
                      <c:pt idx="3">
                        <c:v>0.22960700000000001</c:v>
                      </c:pt>
                      <c:pt idx="4">
                        <c:v>-1.0815710000000001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C90-4B92-B7B8-6B94CA740387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List1!$H$1</c15:sqref>
                        </c15:formulaRef>
                      </c:ext>
                    </c:extLst>
                    <c:strCache>
                      <c:ptCount val="1"/>
                      <c:pt idx="0">
                        <c:v>60 a více let</c:v>
                      </c:pt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List1!$H$2:$H$6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0.46954299999999999</c:v>
                      </c:pt>
                      <c:pt idx="1">
                        <c:v>0.11928900000000001</c:v>
                      </c:pt>
                      <c:pt idx="2">
                        <c:v>-0.12690399999999999</c:v>
                      </c:pt>
                      <c:pt idx="3">
                        <c:v>0.35532999999999998</c:v>
                      </c:pt>
                      <c:pt idx="4">
                        <c:v>-0.82233500000000004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C90-4B92-B7B8-6B94CA740387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List1!$I$1</c15:sqref>
                        </c15:formulaRef>
                      </c:ext>
                    </c:extLst>
                    <c:strCache>
                      <c:ptCount val="1"/>
                      <c:pt idx="0">
                        <c:v>Základní, vyučen/a</c:v>
                      </c:pt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List1!$I$2:$I$6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-0.112583</c:v>
                      </c:pt>
                      <c:pt idx="1">
                        <c:v>0.26158900000000002</c:v>
                      </c:pt>
                      <c:pt idx="2">
                        <c:v>8.9403999999999997E-2</c:v>
                      </c:pt>
                      <c:pt idx="3">
                        <c:v>0.31125799999999998</c:v>
                      </c:pt>
                      <c:pt idx="4">
                        <c:v>-1.278146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C90-4B92-B7B8-6B94CA740387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List1!$J$1</c15:sqref>
                        </c15:formulaRef>
                      </c:ext>
                    </c:extLst>
                    <c:strCache>
                      <c:ptCount val="1"/>
                      <c:pt idx="0">
                        <c:v>Středoškolské</c:v>
                      </c:pt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List1!$J$2:$J$6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0.29166700000000001</c:v>
                      </c:pt>
                      <c:pt idx="1">
                        <c:v>0.19666700000000001</c:v>
                      </c:pt>
                      <c:pt idx="2">
                        <c:v>-0.02</c:v>
                      </c:pt>
                      <c:pt idx="3">
                        <c:v>0.36499999999999999</c:v>
                      </c:pt>
                      <c:pt idx="4">
                        <c:v>-1.173333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C90-4B92-B7B8-6B94CA740387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List1!$K$1</c15:sqref>
                        </c15:formulaRef>
                      </c:ext>
                    </c:extLst>
                    <c:strCache>
                      <c:ptCount val="1"/>
                      <c:pt idx="0">
                        <c:v>Vysokoškolské, VOŠ</c:v>
                      </c:pt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List1!$K$2:$K$6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0.57341299999999995</c:v>
                      </c:pt>
                      <c:pt idx="1">
                        <c:v>0.34722199999999998</c:v>
                      </c:pt>
                      <c:pt idx="2">
                        <c:v>4.7619000000000002E-2</c:v>
                      </c:pt>
                      <c:pt idx="3">
                        <c:v>0.51190500000000005</c:v>
                      </c:pt>
                      <c:pt idx="4">
                        <c:v>-0.85714299999999999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C90-4B92-B7B8-6B94CA740387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List1!$L$1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List1!$L$2:$L$9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C90-4B92-B7B8-6B94CA740387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List1!$M$1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/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List1!$M$2:$M$9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C90-4B92-B7B8-6B94CA740387}"/>
                  </c:ext>
                </c:extLst>
              </c15:ser>
            </c15:filteredScatterSeries>
            <c15:filteredScatte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List1!$N$1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List1!$N$2:$N$9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C90-4B92-B7B8-6B94CA740387}"/>
                  </c:ext>
                </c:extLst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List1!$O$1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List1!$O$2:$O$9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C90-4B92-B7B8-6B94CA740387}"/>
                  </c:ext>
                </c:extLst>
              </c15:ser>
            </c15:filteredScatterSeries>
            <c15:filteredScatte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List1!$P$1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List1!$P$2:$P$9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8C90-4B92-B7B8-6B94CA740387}"/>
                  </c:ext>
                </c:extLst>
              </c15:ser>
            </c15:filteredScatterSeries>
            <c15:filteredScatte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List1!$Q$1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/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List1!$Q$2:$Q$9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8C90-4B92-B7B8-6B94CA740387}"/>
                  </c:ext>
                </c:extLst>
              </c15:ser>
            </c15:filteredScatterSeries>
            <c15:filteredScatte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List1!$R$1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>
                    <a:solidFill>
                      <a:srgbClr val="FF6E0D"/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rgbClr val="FF6E0D"/>
                    </a:solidFill>
                    <a:ln>
                      <a:solidFill>
                        <a:srgbClr val="FF6E0D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List1!$R$2:$R$9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8C90-4B92-B7B8-6B94CA740387}"/>
                  </c:ext>
                </c:extLst>
              </c15:ser>
            </c15:filteredScatterSeries>
            <c15:filteredScatte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List1!$T$1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List1!$T$2:$T$9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8C90-4B92-B7B8-6B94CA740387}"/>
                  </c:ext>
                </c:extLst>
              </c15:ser>
            </c15:filteredScatterSeries>
          </c:ext>
        </c:extLst>
      </c:scatterChart>
      <c:valAx>
        <c:axId val="606564128"/>
        <c:scaling>
          <c:orientation val="minMax"/>
          <c:max val="3"/>
          <c:min val="-3"/>
        </c:scaling>
        <c:delete val="1"/>
        <c:axPos val="t"/>
        <c:numFmt formatCode="0.00" sourceLinked="1"/>
        <c:majorTickMark val="out"/>
        <c:minorTickMark val="none"/>
        <c:tickLblPos val="nextTo"/>
        <c:crossAx val="606564520"/>
        <c:crosses val="autoZero"/>
        <c:crossBetween val="midCat"/>
        <c:majorUnit val="1"/>
      </c:valAx>
      <c:valAx>
        <c:axId val="606564520"/>
        <c:scaling>
          <c:orientation val="maxMin"/>
          <c:max val="5.5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606564128"/>
        <c:crosses val="autoZero"/>
        <c:crossBetween val="midCat"/>
        <c:majorUnit val="1"/>
      </c:valAx>
    </c:plotArea>
    <c:legend>
      <c:legendPos val="l"/>
      <c:layout>
        <c:manualLayout>
          <c:xMode val="edge"/>
          <c:yMode val="edge"/>
          <c:x val="0.31661092530657747"/>
          <c:y val="3.0006022683436245E-2"/>
          <c:w val="0.3612040133779264"/>
          <c:h val="0.10351132754204923"/>
        </c:manualLayout>
      </c:layout>
      <c:overlay val="0"/>
      <c:txPr>
        <a:bodyPr/>
        <a:lstStyle/>
        <a:p>
          <a:pPr>
            <a:defRPr sz="1400" b="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26450372633186"/>
          <c:y val="0.22662693341339243"/>
          <c:w val="0.63219331279242263"/>
          <c:h val="0.7385543922599066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ln w="50800">
              <a:solidFill>
                <a:schemeClr val="tx1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List1!$B$2:$B$6</c:f>
              <c:numCache>
                <c:formatCode>0.00</c:formatCode>
                <c:ptCount val="5"/>
                <c:pt idx="0">
                  <c:v>0.63785700000000001</c:v>
                </c:pt>
                <c:pt idx="1">
                  <c:v>0.53357100000000002</c:v>
                </c:pt>
                <c:pt idx="2">
                  <c:v>0.18571399999999999</c:v>
                </c:pt>
                <c:pt idx="3">
                  <c:v>0.59</c:v>
                </c:pt>
                <c:pt idx="4">
                  <c:v>-1.0071429999999999</c:v>
                </c:pt>
              </c:numCache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90-4B92-B7B8-6B94CA74038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Muži</c:v>
                </c:pt>
              </c:strCache>
            </c:strRef>
          </c:tx>
          <c:spPr>
            <a:ln w="25400">
              <a:solidFill>
                <a:schemeClr val="accent6"/>
              </a:solidFill>
            </a:ln>
          </c:spPr>
          <c:marker>
            <c:symbol val="circle"/>
            <c:size val="7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</c:spPr>
          </c:marker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1-8C90-4B92-B7B8-6B94CA740387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8C90-4B92-B7B8-6B94CA740387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8C90-4B92-B7B8-6B94CA740387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4-8C90-4B92-B7B8-6B94CA740387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5-8C90-4B92-B7B8-6B94CA740387}"/>
              </c:ext>
            </c:extLst>
          </c:dPt>
          <c:xVal>
            <c:numRef>
              <c:f>List1!$C$2:$C$6</c:f>
              <c:numCache>
                <c:formatCode>0.00</c:formatCode>
                <c:ptCount val="5"/>
                <c:pt idx="0">
                  <c:v>0.55865100000000001</c:v>
                </c:pt>
                <c:pt idx="1">
                  <c:v>0.39149600000000001</c:v>
                </c:pt>
                <c:pt idx="2">
                  <c:v>4.1056000000000002E-2</c:v>
                </c:pt>
                <c:pt idx="3">
                  <c:v>0.47067399999999998</c:v>
                </c:pt>
                <c:pt idx="4">
                  <c:v>-0.97800600000000004</c:v>
                </c:pt>
              </c:numCache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C90-4B92-B7B8-6B94CA740387}"/>
            </c:ext>
          </c:extLst>
        </c:ser>
        <c:ser>
          <c:idx val="3"/>
          <c:order val="2"/>
          <c:tx>
            <c:strRef>
              <c:f>List1!$D$1</c:f>
              <c:strCache>
                <c:ptCount val="1"/>
                <c:pt idx="0">
                  <c:v>Ženy</c:v>
                </c:pt>
              </c:strCache>
            </c:strRef>
          </c:tx>
          <c:spPr>
            <a:ln w="25400">
              <a:solidFill>
                <a:schemeClr val="accent5"/>
              </a:solidFill>
            </a:ln>
          </c:spPr>
          <c:marker>
            <c:symbol val="circle"/>
            <c:size val="7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List1!$D$2:$D$6</c:f>
              <c:numCache>
                <c:formatCode>0.00</c:formatCode>
                <c:ptCount val="5"/>
                <c:pt idx="0">
                  <c:v>0.71309199999999995</c:v>
                </c:pt>
                <c:pt idx="1">
                  <c:v>0.66852400000000001</c:v>
                </c:pt>
                <c:pt idx="2">
                  <c:v>0.32312000000000002</c:v>
                </c:pt>
                <c:pt idx="3">
                  <c:v>0.70334300000000005</c:v>
                </c:pt>
                <c:pt idx="4">
                  <c:v>-1.0348189999999999</c:v>
                </c:pt>
              </c:numCache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C90-4B92-B7B8-6B94CA740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564128"/>
        <c:axId val="606564520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3"/>
                <c:tx>
                  <c:strRef>
                    <c:extLst>
                      <c:ext uri="{02D57815-91ED-43cb-92C2-25804820EDAC}">
                        <c15:formulaRef>
                          <c15:sqref>List1!$E$1</c15:sqref>
                        </c15:formulaRef>
                      </c:ext>
                    </c:extLst>
                    <c:strCache>
                      <c:ptCount val="1"/>
                      <c:pt idx="0">
                        <c:v>15-29 let</c:v>
                      </c:pt>
                    </c:strCache>
                  </c:strRef>
                </c:tx>
                <c:spPr>
                  <a:ln w="25400">
                    <a:solidFill>
                      <a:srgbClr val="457596"/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rgbClr val="457596"/>
                    </a:solidFill>
                    <a:ln>
                      <a:solidFill>
                        <a:srgbClr val="457596"/>
                      </a:solidFill>
                    </a:ln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List1!$E$2:$E$6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0.53441300000000003</c:v>
                      </c:pt>
                      <c:pt idx="1">
                        <c:v>1.1578949999999999</c:v>
                      </c:pt>
                      <c:pt idx="2">
                        <c:v>0.73279399999999995</c:v>
                      </c:pt>
                      <c:pt idx="3">
                        <c:v>1.048583</c:v>
                      </c:pt>
                      <c:pt idx="4">
                        <c:v>-1.279352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8C90-4B92-B7B8-6B94CA740387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List1!$F$1</c15:sqref>
                        </c15:formulaRef>
                      </c:ext>
                    </c:extLst>
                    <c:strCache>
                      <c:ptCount val="1"/>
                      <c:pt idx="0">
                        <c:v>30-44 let</c:v>
                      </c:pt>
                    </c:strCache>
                  </c:strRef>
                </c:tx>
                <c:spPr>
                  <a:ln w="25400">
                    <a:solidFill>
                      <a:srgbClr val="7030A0"/>
                    </a:solidFill>
                  </a:ln>
                </c:spPr>
                <c:marker>
                  <c:symbol val="circle"/>
                  <c:size val="8"/>
                  <c:spPr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List1!$F$2:$F$6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0.63736300000000001</c:v>
                      </c:pt>
                      <c:pt idx="1">
                        <c:v>0.575824</c:v>
                      </c:pt>
                      <c:pt idx="2">
                        <c:v>0.32747300000000001</c:v>
                      </c:pt>
                      <c:pt idx="3">
                        <c:v>0.62857099999999999</c:v>
                      </c:pt>
                      <c:pt idx="4">
                        <c:v>-1.0989009999999999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C90-4B92-B7B8-6B94CA740387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List1!$G$1</c15:sqref>
                        </c15:formulaRef>
                      </c:ext>
                    </c:extLst>
                    <c:strCache>
                      <c:ptCount val="1"/>
                      <c:pt idx="0">
                        <c:v>45-59 let</c:v>
                      </c:pt>
                    </c:strCache>
                  </c:strRef>
                </c:tx>
                <c:spPr>
                  <a:ln w="25400">
                    <a:solidFill>
                      <a:schemeClr val="accent4">
                        <a:lumMod val="75000"/>
                      </a:schemeClr>
                    </a:solidFill>
                  </a:ln>
                </c:spPr>
                <c:marker>
                  <c:symbol val="circle"/>
                  <c:size val="8"/>
                  <c:spPr>
                    <a:solidFill>
                      <a:schemeClr val="accent4">
                        <a:lumMod val="75000"/>
                      </a:schemeClr>
                    </a:solidFill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List1!$G$2:$G$6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0.52201299999999995</c:v>
                      </c:pt>
                      <c:pt idx="1">
                        <c:v>0.30817600000000001</c:v>
                      </c:pt>
                      <c:pt idx="2">
                        <c:v>1.2579E-2</c:v>
                      </c:pt>
                      <c:pt idx="3">
                        <c:v>0.43710700000000002</c:v>
                      </c:pt>
                      <c:pt idx="4">
                        <c:v>-0.97798700000000005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C90-4B92-B7B8-6B94CA740387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List1!$H$1</c15:sqref>
                        </c15:formulaRef>
                      </c:ext>
                    </c:extLst>
                    <c:strCache>
                      <c:ptCount val="1"/>
                      <c:pt idx="0">
                        <c:v>60 a více let</c:v>
                      </c:pt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List1!$H$2:$H$6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0.80263200000000001</c:v>
                      </c:pt>
                      <c:pt idx="1">
                        <c:v>0.265789</c:v>
                      </c:pt>
                      <c:pt idx="2">
                        <c:v>-0.19473699999999999</c:v>
                      </c:pt>
                      <c:pt idx="3">
                        <c:v>0.37368400000000002</c:v>
                      </c:pt>
                      <c:pt idx="4">
                        <c:v>-0.74473699999999998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C90-4B92-B7B8-6B94CA740387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List1!$I$1</c15:sqref>
                        </c15:formulaRef>
                      </c:ext>
                    </c:extLst>
                    <c:strCache>
                      <c:ptCount val="1"/>
                      <c:pt idx="0">
                        <c:v>Základní, vyučen/a</c:v>
                      </c:pt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List1!$I$2:$I$6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0.38666699999999998</c:v>
                      </c:pt>
                      <c:pt idx="1">
                        <c:v>0.64666699999999999</c:v>
                      </c:pt>
                      <c:pt idx="2">
                        <c:v>0.26333299999999998</c:v>
                      </c:pt>
                      <c:pt idx="3">
                        <c:v>0.56666700000000003</c:v>
                      </c:pt>
                      <c:pt idx="4">
                        <c:v>-0.97666699999999995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C90-4B92-B7B8-6B94CA740387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List1!$J$1</c15:sqref>
                        </c15:formulaRef>
                      </c:ext>
                    </c:extLst>
                    <c:strCache>
                      <c:ptCount val="1"/>
                      <c:pt idx="0">
                        <c:v>Středoškolské</c:v>
                      </c:pt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List1!$J$2:$J$6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0.56994800000000001</c:v>
                      </c:pt>
                      <c:pt idx="1">
                        <c:v>0.58894599999999997</c:v>
                      </c:pt>
                      <c:pt idx="2">
                        <c:v>0.22970599999999999</c:v>
                      </c:pt>
                      <c:pt idx="3">
                        <c:v>0.62521599999999999</c:v>
                      </c:pt>
                      <c:pt idx="4">
                        <c:v>-1.0811740000000001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C90-4B92-B7B8-6B94CA740387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List1!$K$1</c15:sqref>
                        </c15:formulaRef>
                      </c:ext>
                    </c:extLst>
                    <c:strCache>
                      <c:ptCount val="1"/>
                      <c:pt idx="0">
                        <c:v>Vysokoškolské, VOŠ</c:v>
                      </c:pt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List1!$K$2:$K$6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0.85796499999999998</c:v>
                      </c:pt>
                      <c:pt idx="1">
                        <c:v>0.40690999999999999</c:v>
                      </c:pt>
                      <c:pt idx="2">
                        <c:v>9.2131000000000005E-2</c:v>
                      </c:pt>
                      <c:pt idx="3">
                        <c:v>0.564299</c:v>
                      </c:pt>
                      <c:pt idx="4">
                        <c:v>-0.94241799999999998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C90-4B92-B7B8-6B94CA740387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List1!$L$1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List1!$L$2:$L$9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C90-4B92-B7B8-6B94CA740387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List1!$M$1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/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List1!$M$2:$M$9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C90-4B92-B7B8-6B94CA740387}"/>
                  </c:ext>
                </c:extLst>
              </c15:ser>
            </c15:filteredScatterSeries>
            <c15:filteredScatte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List1!$N$1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List1!$N$2:$N$9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C90-4B92-B7B8-6B94CA740387}"/>
                  </c:ext>
                </c:extLst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List1!$O$1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List1!$O$2:$O$9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C90-4B92-B7B8-6B94CA740387}"/>
                  </c:ext>
                </c:extLst>
              </c15:ser>
            </c15:filteredScatterSeries>
            <c15:filteredScatte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List1!$P$1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List1!$P$2:$P$9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8C90-4B92-B7B8-6B94CA740387}"/>
                  </c:ext>
                </c:extLst>
              </c15:ser>
            </c15:filteredScatterSeries>
            <c15:filteredScatte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List1!$Q$1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/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List1!$Q$2:$Q$9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8C90-4B92-B7B8-6B94CA740387}"/>
                  </c:ext>
                </c:extLst>
              </c15:ser>
            </c15:filteredScatterSeries>
            <c15:filteredScatte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List1!$R$1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>
                    <a:solidFill>
                      <a:srgbClr val="FF6E0D"/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rgbClr val="FF6E0D"/>
                    </a:solidFill>
                    <a:ln>
                      <a:solidFill>
                        <a:srgbClr val="FF6E0D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List1!$R$2:$R$9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8C90-4B92-B7B8-6B94CA740387}"/>
                  </c:ext>
                </c:extLst>
              </c15:ser>
            </c15:filteredScatterSeries>
            <c15:filteredScatte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List1!$T$1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List1!$T$2:$T$9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8C90-4B92-B7B8-6B94CA740387}"/>
                  </c:ext>
                </c:extLst>
              </c15:ser>
            </c15:filteredScatterSeries>
          </c:ext>
        </c:extLst>
      </c:scatterChart>
      <c:valAx>
        <c:axId val="606564128"/>
        <c:scaling>
          <c:orientation val="minMax"/>
          <c:max val="3"/>
          <c:min val="-3"/>
        </c:scaling>
        <c:delete val="1"/>
        <c:axPos val="t"/>
        <c:numFmt formatCode="0.00" sourceLinked="1"/>
        <c:majorTickMark val="out"/>
        <c:minorTickMark val="none"/>
        <c:tickLblPos val="nextTo"/>
        <c:crossAx val="606564520"/>
        <c:crosses val="autoZero"/>
        <c:crossBetween val="midCat"/>
        <c:majorUnit val="1"/>
      </c:valAx>
      <c:valAx>
        <c:axId val="606564520"/>
        <c:scaling>
          <c:orientation val="maxMin"/>
          <c:max val="5.5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606564128"/>
        <c:crosses val="autoZero"/>
        <c:crossBetween val="midCat"/>
        <c:majorUnit val="1"/>
      </c:valAx>
    </c:plotArea>
    <c:legend>
      <c:legendPos val="l"/>
      <c:layout>
        <c:manualLayout>
          <c:xMode val="edge"/>
          <c:yMode val="edge"/>
          <c:x val="9.5875139353400224E-2"/>
          <c:y val="3.0006022683436245E-2"/>
          <c:w val="0.84838350055741363"/>
          <c:h val="0.10351132754204923"/>
        </c:manualLayout>
      </c:layout>
      <c:overlay val="0"/>
      <c:txPr>
        <a:bodyPr/>
        <a:lstStyle/>
        <a:p>
          <a:pPr>
            <a:defRPr sz="1400" b="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26450372633186"/>
          <c:y val="0.22662693341339243"/>
          <c:w val="0.63219331279242263"/>
          <c:h val="0.7385543922599066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ln w="50800">
              <a:solidFill>
                <a:schemeClr val="tx1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List1!$B$2:$B$6</c:f>
              <c:numCache>
                <c:formatCode>0.00</c:formatCode>
                <c:ptCount val="5"/>
                <c:pt idx="0">
                  <c:v>0.63785700000000001</c:v>
                </c:pt>
                <c:pt idx="1">
                  <c:v>0.53357100000000002</c:v>
                </c:pt>
                <c:pt idx="2">
                  <c:v>0.18571399999999999</c:v>
                </c:pt>
                <c:pt idx="3">
                  <c:v>0.59</c:v>
                </c:pt>
                <c:pt idx="4">
                  <c:v>-1.0071429999999999</c:v>
                </c:pt>
              </c:numCache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90-4B92-B7B8-6B94CA740387}"/>
            </c:ext>
          </c:extLst>
        </c:ser>
        <c:ser>
          <c:idx val="2"/>
          <c:order val="3"/>
          <c:tx>
            <c:strRef>
              <c:f>List1!$E$1</c:f>
              <c:strCache>
                <c:ptCount val="1"/>
                <c:pt idx="0">
                  <c:v>15-29 let</c:v>
                </c:pt>
              </c:strCache>
            </c:strRef>
          </c:tx>
          <c:spPr>
            <a:ln w="25400">
              <a:solidFill>
                <a:schemeClr val="accent4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marker>
          <c:xVal>
            <c:numRef>
              <c:f>List1!$E$2:$E$6</c:f>
              <c:numCache>
                <c:formatCode>0.00</c:formatCode>
                <c:ptCount val="5"/>
                <c:pt idx="0">
                  <c:v>0.53441300000000003</c:v>
                </c:pt>
                <c:pt idx="1">
                  <c:v>1.1578949999999999</c:v>
                </c:pt>
                <c:pt idx="2">
                  <c:v>0.73279399999999995</c:v>
                </c:pt>
                <c:pt idx="3">
                  <c:v>1.048583</c:v>
                </c:pt>
                <c:pt idx="4">
                  <c:v>-1.279352</c:v>
                </c:pt>
              </c:numCache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C90-4B92-B7B8-6B94CA740387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30-44 let</c:v>
                </c:pt>
              </c:strCache>
              <c:extLst xmlns:c15="http://schemas.microsoft.com/office/drawing/2012/chart"/>
            </c:strRef>
          </c:tx>
          <c:spPr>
            <a:ln w="25400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List1!$F$2:$F$6</c:f>
              <c:numCache>
                <c:formatCode>0.00</c:formatCode>
                <c:ptCount val="5"/>
                <c:pt idx="0">
                  <c:v>0.63736300000000001</c:v>
                </c:pt>
                <c:pt idx="1">
                  <c:v>0.575824</c:v>
                </c:pt>
                <c:pt idx="2">
                  <c:v>0.32747300000000001</c:v>
                </c:pt>
                <c:pt idx="3">
                  <c:v>0.62857099999999999</c:v>
                </c:pt>
                <c:pt idx="4">
                  <c:v>-1.0989009999999999</c:v>
                </c:pt>
              </c:numCache>
              <c:extLst xmlns:c15="http://schemas.microsoft.com/office/drawing/2012/chart"/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8C90-4B92-B7B8-6B94CA740387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45-59 let</c:v>
                </c:pt>
              </c:strCache>
              <c:extLst xmlns:c15="http://schemas.microsoft.com/office/drawing/2012/chart"/>
            </c:strRef>
          </c:tx>
          <c:spPr>
            <a:ln w="25400"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List1!$G$2:$G$6</c:f>
              <c:numCache>
                <c:formatCode>0.00</c:formatCode>
                <c:ptCount val="5"/>
                <c:pt idx="0">
                  <c:v>0.52201299999999995</c:v>
                </c:pt>
                <c:pt idx="1">
                  <c:v>0.30817600000000001</c:v>
                </c:pt>
                <c:pt idx="2">
                  <c:v>1.2579E-2</c:v>
                </c:pt>
                <c:pt idx="3">
                  <c:v>0.43710700000000002</c:v>
                </c:pt>
                <c:pt idx="4">
                  <c:v>-0.97798700000000005</c:v>
                </c:pt>
              </c:numCache>
              <c:extLst xmlns:c15="http://schemas.microsoft.com/office/drawing/2012/chart"/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8C90-4B92-B7B8-6B94CA740387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60 a více let</c:v>
                </c:pt>
              </c:strCache>
              <c:extLst xmlns:c15="http://schemas.microsoft.com/office/drawing/2012/chart"/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List1!$H$2:$H$6</c:f>
              <c:numCache>
                <c:formatCode>0.00</c:formatCode>
                <c:ptCount val="5"/>
                <c:pt idx="0">
                  <c:v>0.80263200000000001</c:v>
                </c:pt>
                <c:pt idx="1">
                  <c:v>0.265789</c:v>
                </c:pt>
                <c:pt idx="2">
                  <c:v>-0.19473699999999999</c:v>
                </c:pt>
                <c:pt idx="3">
                  <c:v>0.37368400000000002</c:v>
                </c:pt>
                <c:pt idx="4">
                  <c:v>-0.74473699999999998</c:v>
                </c:pt>
              </c:numCache>
              <c:extLst xmlns:c15="http://schemas.microsoft.com/office/drawing/2012/chart"/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8C90-4B92-B7B8-6B94CA740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564128"/>
        <c:axId val="60656452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Muži</c:v>
                      </c:pt>
                    </c:strCache>
                  </c:strRef>
                </c:tx>
                <c:spPr>
                  <a:ln w="25400">
                    <a:solidFill>
                      <a:srgbClr val="D51116"/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rgbClr val="D51116"/>
                    </a:solidFill>
                    <a:ln w="9525">
                      <a:solidFill>
                        <a:srgbClr val="D51116"/>
                      </a:solidFill>
                    </a:ln>
                  </c:spPr>
                </c:marker>
                <c:dPt>
                  <c:idx val="10"/>
                  <c:bubble3D val="0"/>
                  <c:extLst>
                    <c:ext xmlns:c16="http://schemas.microsoft.com/office/drawing/2014/chart" uri="{C3380CC4-5D6E-409C-BE32-E72D297353CC}">
                      <c16:uniqueId val="{00000001-8C90-4B92-B7B8-6B94CA740387}"/>
                    </c:ext>
                  </c:extLst>
                </c:dPt>
                <c:dPt>
                  <c:idx val="11"/>
                  <c:bubble3D val="0"/>
                  <c:extLst>
                    <c:ext xmlns:c16="http://schemas.microsoft.com/office/drawing/2014/chart" uri="{C3380CC4-5D6E-409C-BE32-E72D297353CC}">
                      <c16:uniqueId val="{00000002-8C90-4B92-B7B8-6B94CA740387}"/>
                    </c:ext>
                  </c:extLst>
                </c:dPt>
                <c:dPt>
                  <c:idx val="12"/>
                  <c:bubble3D val="0"/>
                  <c:extLst>
                    <c:ext xmlns:c16="http://schemas.microsoft.com/office/drawing/2014/chart" uri="{C3380CC4-5D6E-409C-BE32-E72D297353CC}">
                      <c16:uniqueId val="{00000003-8C90-4B92-B7B8-6B94CA740387}"/>
                    </c:ext>
                  </c:extLst>
                </c:dPt>
                <c:dPt>
                  <c:idx val="13"/>
                  <c:bubble3D val="0"/>
                  <c:extLst>
                    <c:ext xmlns:c16="http://schemas.microsoft.com/office/drawing/2014/chart" uri="{C3380CC4-5D6E-409C-BE32-E72D297353CC}">
                      <c16:uniqueId val="{00000004-8C90-4B92-B7B8-6B94CA740387}"/>
                    </c:ext>
                  </c:extLst>
                </c:dPt>
                <c:dPt>
                  <c:idx val="14"/>
                  <c:bubble3D val="0"/>
                  <c:extLst>
                    <c:ext xmlns:c16="http://schemas.microsoft.com/office/drawing/2014/chart" uri="{C3380CC4-5D6E-409C-BE32-E72D297353CC}">
                      <c16:uniqueId val="{00000005-8C90-4B92-B7B8-6B94CA740387}"/>
                    </c:ext>
                  </c:extLst>
                </c:dPt>
                <c:xVal>
                  <c:numRef>
                    <c:extLst>
                      <c:ext uri="{02D57815-91ED-43cb-92C2-25804820EDAC}">
                        <c15:formulaRef>
                          <c15:sqref>List1!$C$2:$C$6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0.55865100000000001</c:v>
                      </c:pt>
                      <c:pt idx="1">
                        <c:v>0.39149600000000001</c:v>
                      </c:pt>
                      <c:pt idx="2">
                        <c:v>4.1056000000000002E-2</c:v>
                      </c:pt>
                      <c:pt idx="3">
                        <c:v>0.47067399999999998</c:v>
                      </c:pt>
                      <c:pt idx="4">
                        <c:v>-0.97800600000000004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8C90-4B92-B7B8-6B94CA740387}"/>
                  </c:ext>
                </c:extLst>
              </c15:ser>
            </c15:filteredScatterSeries>
            <c15:filteredScatte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List1!$D$1</c15:sqref>
                        </c15:formulaRef>
                      </c:ext>
                    </c:extLst>
                    <c:strCache>
                      <c:ptCount val="1"/>
                      <c:pt idx="0">
                        <c:v>Ženy</c:v>
                      </c:pt>
                    </c:strCache>
                  </c:strRef>
                </c:tx>
                <c:spPr>
                  <a:ln w="25400">
                    <a:solidFill>
                      <a:srgbClr val="91C14E"/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rgbClr val="91C14E"/>
                    </a:solidFill>
                    <a:ln>
                      <a:solidFill>
                        <a:srgbClr val="91C14E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List1!$D$2:$D$6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0.71309199999999995</c:v>
                      </c:pt>
                      <c:pt idx="1">
                        <c:v>0.66852400000000001</c:v>
                      </c:pt>
                      <c:pt idx="2">
                        <c:v>0.32312000000000002</c:v>
                      </c:pt>
                      <c:pt idx="3">
                        <c:v>0.70334300000000005</c:v>
                      </c:pt>
                      <c:pt idx="4">
                        <c:v>-1.0348189999999999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C90-4B92-B7B8-6B94CA740387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List1!$I$1</c15:sqref>
                        </c15:formulaRef>
                      </c:ext>
                    </c:extLst>
                    <c:strCache>
                      <c:ptCount val="1"/>
                      <c:pt idx="0">
                        <c:v>Základní, vyučen/a</c:v>
                      </c:pt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List1!$I$2:$I$6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0.38666699999999998</c:v>
                      </c:pt>
                      <c:pt idx="1">
                        <c:v>0.64666699999999999</c:v>
                      </c:pt>
                      <c:pt idx="2">
                        <c:v>0.26333299999999998</c:v>
                      </c:pt>
                      <c:pt idx="3">
                        <c:v>0.56666700000000003</c:v>
                      </c:pt>
                      <c:pt idx="4">
                        <c:v>-0.97666699999999995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C90-4B92-B7B8-6B94CA740387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List1!$J$1</c15:sqref>
                        </c15:formulaRef>
                      </c:ext>
                    </c:extLst>
                    <c:strCache>
                      <c:ptCount val="1"/>
                      <c:pt idx="0">
                        <c:v>Středoškolské</c:v>
                      </c:pt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List1!$J$2:$J$6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0.56994800000000001</c:v>
                      </c:pt>
                      <c:pt idx="1">
                        <c:v>0.58894599999999997</c:v>
                      </c:pt>
                      <c:pt idx="2">
                        <c:v>0.22970599999999999</c:v>
                      </c:pt>
                      <c:pt idx="3">
                        <c:v>0.62521599999999999</c:v>
                      </c:pt>
                      <c:pt idx="4">
                        <c:v>-1.0811740000000001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C90-4B92-B7B8-6B94CA740387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List1!$K$1</c15:sqref>
                        </c15:formulaRef>
                      </c:ext>
                    </c:extLst>
                    <c:strCache>
                      <c:ptCount val="1"/>
                      <c:pt idx="0">
                        <c:v>Vysokoškolské, VOŠ</c:v>
                      </c:pt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List1!$K$2:$K$6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0.85796499999999998</c:v>
                      </c:pt>
                      <c:pt idx="1">
                        <c:v>0.40690999999999999</c:v>
                      </c:pt>
                      <c:pt idx="2">
                        <c:v>9.2131000000000005E-2</c:v>
                      </c:pt>
                      <c:pt idx="3">
                        <c:v>0.564299</c:v>
                      </c:pt>
                      <c:pt idx="4">
                        <c:v>-0.94241799999999998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C90-4B92-B7B8-6B94CA740387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List1!$L$1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List1!$L$2:$L$9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C90-4B92-B7B8-6B94CA740387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List1!$M$1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/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List1!$M$2:$M$9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C90-4B92-B7B8-6B94CA740387}"/>
                  </c:ext>
                </c:extLst>
              </c15:ser>
            </c15:filteredScatterSeries>
            <c15:filteredScatte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List1!$N$1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List1!$N$2:$N$9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C90-4B92-B7B8-6B94CA740387}"/>
                  </c:ext>
                </c:extLst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List1!$O$1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List1!$O$2:$O$9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C90-4B92-B7B8-6B94CA740387}"/>
                  </c:ext>
                </c:extLst>
              </c15:ser>
            </c15:filteredScatterSeries>
            <c15:filteredScatte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List1!$P$1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List1!$P$2:$P$9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8C90-4B92-B7B8-6B94CA740387}"/>
                  </c:ext>
                </c:extLst>
              </c15:ser>
            </c15:filteredScatterSeries>
            <c15:filteredScatte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List1!$Q$1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/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List1!$Q$2:$Q$9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8C90-4B92-B7B8-6B94CA740387}"/>
                  </c:ext>
                </c:extLst>
              </c15:ser>
            </c15:filteredScatterSeries>
            <c15:filteredScatte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List1!$R$1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>
                    <a:solidFill>
                      <a:srgbClr val="FF6E0D"/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rgbClr val="FF6E0D"/>
                    </a:solidFill>
                    <a:ln>
                      <a:solidFill>
                        <a:srgbClr val="FF6E0D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List1!$R$2:$R$9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8C90-4B92-B7B8-6B94CA740387}"/>
                  </c:ext>
                </c:extLst>
              </c15:ser>
            </c15:filteredScatterSeries>
            <c15:filteredScatte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List1!$T$1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List1!$T$2:$T$9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8C90-4B92-B7B8-6B94CA740387}"/>
                  </c:ext>
                </c:extLst>
              </c15:ser>
            </c15:filteredScatterSeries>
          </c:ext>
        </c:extLst>
      </c:scatterChart>
      <c:valAx>
        <c:axId val="606564128"/>
        <c:scaling>
          <c:orientation val="minMax"/>
          <c:max val="3"/>
          <c:min val="-3"/>
        </c:scaling>
        <c:delete val="1"/>
        <c:axPos val="t"/>
        <c:numFmt formatCode="0.00" sourceLinked="1"/>
        <c:majorTickMark val="out"/>
        <c:minorTickMark val="none"/>
        <c:tickLblPos val="nextTo"/>
        <c:crossAx val="606564520"/>
        <c:crosses val="autoZero"/>
        <c:crossBetween val="midCat"/>
        <c:majorUnit val="1"/>
      </c:valAx>
      <c:valAx>
        <c:axId val="606564520"/>
        <c:scaling>
          <c:orientation val="maxMin"/>
          <c:max val="5.5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606564128"/>
        <c:crosses val="autoZero"/>
        <c:crossBetween val="midCat"/>
        <c:majorUnit val="1"/>
      </c:valAx>
    </c:plotArea>
    <c:legend>
      <c:legendPos val="l"/>
      <c:layout>
        <c:manualLayout>
          <c:xMode val="edge"/>
          <c:yMode val="edge"/>
          <c:x val="8.6956521739130418E-2"/>
          <c:y val="3.0006022683436245E-2"/>
          <c:w val="0.85730211817168334"/>
          <c:h val="0.11715042876179299"/>
        </c:manualLayout>
      </c:layout>
      <c:overlay val="0"/>
      <c:txPr>
        <a:bodyPr/>
        <a:lstStyle/>
        <a:p>
          <a:pPr>
            <a:defRPr sz="1400" b="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26450372633186"/>
          <c:y val="0.22662693341339243"/>
          <c:w val="0.63219331279242263"/>
          <c:h val="0.7385543922599066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ln w="50800">
              <a:solidFill>
                <a:schemeClr val="tx1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List1!$B$2:$B$6</c:f>
              <c:numCache>
                <c:formatCode>0.00</c:formatCode>
                <c:ptCount val="5"/>
                <c:pt idx="0">
                  <c:v>0.63785700000000001</c:v>
                </c:pt>
                <c:pt idx="1">
                  <c:v>0.53357100000000002</c:v>
                </c:pt>
                <c:pt idx="2">
                  <c:v>0.18571399999999999</c:v>
                </c:pt>
                <c:pt idx="3">
                  <c:v>0.59</c:v>
                </c:pt>
                <c:pt idx="4">
                  <c:v>-1.0071429999999999</c:v>
                </c:pt>
              </c:numCache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90-4B92-B7B8-6B94CA740387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Základní, vyučen/a</c:v>
                </c:pt>
              </c:strCache>
              <c:extLst xmlns:c15="http://schemas.microsoft.com/office/drawing/2012/chart"/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xVal>
            <c:numRef>
              <c:f>List1!$I$2:$I$6</c:f>
              <c:numCache>
                <c:formatCode>0.00</c:formatCode>
                <c:ptCount val="5"/>
                <c:pt idx="0">
                  <c:v>0.38666699999999998</c:v>
                </c:pt>
                <c:pt idx="1">
                  <c:v>0.64666699999999999</c:v>
                </c:pt>
                <c:pt idx="2">
                  <c:v>0.26333299999999998</c:v>
                </c:pt>
                <c:pt idx="3">
                  <c:v>0.56666700000000003</c:v>
                </c:pt>
                <c:pt idx="4">
                  <c:v>-0.97666699999999995</c:v>
                </c:pt>
              </c:numCache>
              <c:extLst xmlns:c15="http://schemas.microsoft.com/office/drawing/2012/chart"/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C-8C90-4B92-B7B8-6B94CA740387}"/>
            </c:ext>
          </c:extLst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Středoškolské</c:v>
                </c:pt>
              </c:strCache>
              <c:extLst xmlns:c15="http://schemas.microsoft.com/office/drawing/2012/chart"/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List1!$J$2:$J$6</c:f>
              <c:numCache>
                <c:formatCode>0.00</c:formatCode>
                <c:ptCount val="5"/>
                <c:pt idx="0">
                  <c:v>0.56994800000000001</c:v>
                </c:pt>
                <c:pt idx="1">
                  <c:v>0.58894599999999997</c:v>
                </c:pt>
                <c:pt idx="2">
                  <c:v>0.22970599999999999</c:v>
                </c:pt>
                <c:pt idx="3">
                  <c:v>0.62521599999999999</c:v>
                </c:pt>
                <c:pt idx="4">
                  <c:v>-1.0811740000000001</c:v>
                </c:pt>
              </c:numCache>
              <c:extLst xmlns:c15="http://schemas.microsoft.com/office/drawing/2012/chart"/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D-8C90-4B92-B7B8-6B94CA740387}"/>
            </c:ext>
          </c:extLst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VŠ</c:v>
                </c:pt>
              </c:strCache>
              <c:extLst xmlns:c15="http://schemas.microsoft.com/office/drawing/2012/chart"/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List1!$K$2:$K$6</c:f>
              <c:numCache>
                <c:formatCode>0.00</c:formatCode>
                <c:ptCount val="5"/>
                <c:pt idx="0">
                  <c:v>0.85796499999999998</c:v>
                </c:pt>
                <c:pt idx="1">
                  <c:v>0.40690999999999999</c:v>
                </c:pt>
                <c:pt idx="2">
                  <c:v>9.2131000000000005E-2</c:v>
                </c:pt>
                <c:pt idx="3">
                  <c:v>0.564299</c:v>
                </c:pt>
                <c:pt idx="4">
                  <c:v>-0.94241799999999998</c:v>
                </c:pt>
              </c:numCache>
              <c:extLst xmlns:c15="http://schemas.microsoft.com/office/drawing/2012/chart"/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E-8C90-4B92-B7B8-6B94CA740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564128"/>
        <c:axId val="60656452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Muži</c:v>
                      </c:pt>
                    </c:strCache>
                  </c:strRef>
                </c:tx>
                <c:spPr>
                  <a:ln w="25400">
                    <a:solidFill>
                      <a:srgbClr val="D51116"/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rgbClr val="D51116"/>
                    </a:solidFill>
                    <a:ln w="9525">
                      <a:solidFill>
                        <a:srgbClr val="D51116"/>
                      </a:solidFill>
                    </a:ln>
                  </c:spPr>
                </c:marker>
                <c:dPt>
                  <c:idx val="10"/>
                  <c:bubble3D val="0"/>
                  <c:extLst>
                    <c:ext xmlns:c16="http://schemas.microsoft.com/office/drawing/2014/chart" uri="{C3380CC4-5D6E-409C-BE32-E72D297353CC}">
                      <c16:uniqueId val="{00000001-8C90-4B92-B7B8-6B94CA740387}"/>
                    </c:ext>
                  </c:extLst>
                </c:dPt>
                <c:dPt>
                  <c:idx val="11"/>
                  <c:bubble3D val="0"/>
                  <c:extLst>
                    <c:ext xmlns:c16="http://schemas.microsoft.com/office/drawing/2014/chart" uri="{C3380CC4-5D6E-409C-BE32-E72D297353CC}">
                      <c16:uniqueId val="{00000002-8C90-4B92-B7B8-6B94CA740387}"/>
                    </c:ext>
                  </c:extLst>
                </c:dPt>
                <c:dPt>
                  <c:idx val="12"/>
                  <c:bubble3D val="0"/>
                  <c:extLst>
                    <c:ext xmlns:c16="http://schemas.microsoft.com/office/drawing/2014/chart" uri="{C3380CC4-5D6E-409C-BE32-E72D297353CC}">
                      <c16:uniqueId val="{00000003-8C90-4B92-B7B8-6B94CA740387}"/>
                    </c:ext>
                  </c:extLst>
                </c:dPt>
                <c:dPt>
                  <c:idx val="13"/>
                  <c:bubble3D val="0"/>
                  <c:extLst>
                    <c:ext xmlns:c16="http://schemas.microsoft.com/office/drawing/2014/chart" uri="{C3380CC4-5D6E-409C-BE32-E72D297353CC}">
                      <c16:uniqueId val="{00000004-8C90-4B92-B7B8-6B94CA740387}"/>
                    </c:ext>
                  </c:extLst>
                </c:dPt>
                <c:dPt>
                  <c:idx val="14"/>
                  <c:bubble3D val="0"/>
                  <c:extLst>
                    <c:ext xmlns:c16="http://schemas.microsoft.com/office/drawing/2014/chart" uri="{C3380CC4-5D6E-409C-BE32-E72D297353CC}">
                      <c16:uniqueId val="{00000005-8C90-4B92-B7B8-6B94CA740387}"/>
                    </c:ext>
                  </c:extLst>
                </c:dPt>
                <c:xVal>
                  <c:numRef>
                    <c:extLst>
                      <c:ext uri="{02D57815-91ED-43cb-92C2-25804820EDAC}">
                        <c15:formulaRef>
                          <c15:sqref>List1!$C$2:$C$6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0.55865100000000001</c:v>
                      </c:pt>
                      <c:pt idx="1">
                        <c:v>0.39149600000000001</c:v>
                      </c:pt>
                      <c:pt idx="2">
                        <c:v>4.1056000000000002E-2</c:v>
                      </c:pt>
                      <c:pt idx="3">
                        <c:v>0.47067399999999998</c:v>
                      </c:pt>
                      <c:pt idx="4">
                        <c:v>-0.97800600000000004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8C90-4B92-B7B8-6B94CA740387}"/>
                  </c:ext>
                </c:extLst>
              </c15:ser>
            </c15:filteredScatterSeries>
            <c15:filteredScatte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List1!$D$1</c15:sqref>
                        </c15:formulaRef>
                      </c:ext>
                    </c:extLst>
                    <c:strCache>
                      <c:ptCount val="1"/>
                      <c:pt idx="0">
                        <c:v>Ženy</c:v>
                      </c:pt>
                    </c:strCache>
                  </c:strRef>
                </c:tx>
                <c:spPr>
                  <a:ln w="25400">
                    <a:solidFill>
                      <a:srgbClr val="91C14E"/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rgbClr val="91C14E"/>
                    </a:solidFill>
                    <a:ln>
                      <a:solidFill>
                        <a:srgbClr val="91C14E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List1!$D$2:$D$6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0.71309199999999995</c:v>
                      </c:pt>
                      <c:pt idx="1">
                        <c:v>0.66852400000000001</c:v>
                      </c:pt>
                      <c:pt idx="2">
                        <c:v>0.32312000000000002</c:v>
                      </c:pt>
                      <c:pt idx="3">
                        <c:v>0.70334300000000005</c:v>
                      </c:pt>
                      <c:pt idx="4">
                        <c:v>-1.0348189999999999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C90-4B92-B7B8-6B94CA740387}"/>
                  </c:ext>
                </c:extLst>
              </c15:ser>
            </c15:filteredScatterSeries>
            <c15:filteredScatterSeries>
              <c15:ser>
                <c:idx val="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List1!$E$1</c15:sqref>
                        </c15:formulaRef>
                      </c:ext>
                    </c:extLst>
                    <c:strCache>
                      <c:ptCount val="1"/>
                      <c:pt idx="0">
                        <c:v>15-29 let</c:v>
                      </c:pt>
                    </c:strCache>
                  </c:strRef>
                </c:tx>
                <c:spPr>
                  <a:ln w="25400">
                    <a:solidFill>
                      <a:srgbClr val="457596"/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rgbClr val="457596"/>
                    </a:solidFill>
                    <a:ln>
                      <a:solidFill>
                        <a:srgbClr val="457596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List1!$E$2:$E$6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0.53441300000000003</c:v>
                      </c:pt>
                      <c:pt idx="1">
                        <c:v>1.1578949999999999</c:v>
                      </c:pt>
                      <c:pt idx="2">
                        <c:v>0.73279399999999995</c:v>
                      </c:pt>
                      <c:pt idx="3">
                        <c:v>1.048583</c:v>
                      </c:pt>
                      <c:pt idx="4">
                        <c:v>-1.279352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C90-4B92-B7B8-6B94CA740387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List1!$F$1</c15:sqref>
                        </c15:formulaRef>
                      </c:ext>
                    </c:extLst>
                    <c:strCache>
                      <c:ptCount val="1"/>
                      <c:pt idx="0">
                        <c:v>30-44 let</c:v>
                      </c:pt>
                    </c:strCache>
                  </c:strRef>
                </c:tx>
                <c:spPr>
                  <a:ln w="25400">
                    <a:solidFill>
                      <a:srgbClr val="7030A0"/>
                    </a:solidFill>
                  </a:ln>
                </c:spPr>
                <c:marker>
                  <c:symbol val="circle"/>
                  <c:size val="8"/>
                  <c:spPr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List1!$F$2:$F$6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0.63736300000000001</c:v>
                      </c:pt>
                      <c:pt idx="1">
                        <c:v>0.575824</c:v>
                      </c:pt>
                      <c:pt idx="2">
                        <c:v>0.32747300000000001</c:v>
                      </c:pt>
                      <c:pt idx="3">
                        <c:v>0.62857099999999999</c:v>
                      </c:pt>
                      <c:pt idx="4">
                        <c:v>-1.0989009999999999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C90-4B92-B7B8-6B94CA740387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List1!$G$1</c15:sqref>
                        </c15:formulaRef>
                      </c:ext>
                    </c:extLst>
                    <c:strCache>
                      <c:ptCount val="1"/>
                      <c:pt idx="0">
                        <c:v>45-59 let</c:v>
                      </c:pt>
                    </c:strCache>
                  </c:strRef>
                </c:tx>
                <c:spPr>
                  <a:ln w="25400">
                    <a:solidFill>
                      <a:schemeClr val="accent4">
                        <a:lumMod val="75000"/>
                      </a:schemeClr>
                    </a:solidFill>
                  </a:ln>
                </c:spPr>
                <c:marker>
                  <c:symbol val="circle"/>
                  <c:size val="8"/>
                  <c:spPr>
                    <a:solidFill>
                      <a:schemeClr val="accent4">
                        <a:lumMod val="75000"/>
                      </a:schemeClr>
                    </a:solidFill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List1!$G$2:$G$6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0.52201299999999995</c:v>
                      </c:pt>
                      <c:pt idx="1">
                        <c:v>0.30817600000000001</c:v>
                      </c:pt>
                      <c:pt idx="2">
                        <c:v>1.2579E-2</c:v>
                      </c:pt>
                      <c:pt idx="3">
                        <c:v>0.43710700000000002</c:v>
                      </c:pt>
                      <c:pt idx="4">
                        <c:v>-0.97798700000000005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C90-4B92-B7B8-6B94CA740387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List1!$H$1</c15:sqref>
                        </c15:formulaRef>
                      </c:ext>
                    </c:extLst>
                    <c:strCache>
                      <c:ptCount val="1"/>
                      <c:pt idx="0">
                        <c:v>60 a více let</c:v>
                      </c:pt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List1!$H$2:$H$6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0.80263200000000001</c:v>
                      </c:pt>
                      <c:pt idx="1">
                        <c:v>0.265789</c:v>
                      </c:pt>
                      <c:pt idx="2">
                        <c:v>-0.19473699999999999</c:v>
                      </c:pt>
                      <c:pt idx="3">
                        <c:v>0.37368400000000002</c:v>
                      </c:pt>
                      <c:pt idx="4">
                        <c:v>-0.74473699999999998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C90-4B92-B7B8-6B94CA740387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List1!$L$1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List1!$L$2:$L$9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C90-4B92-B7B8-6B94CA740387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List1!$M$1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/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List1!$M$2:$M$9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C90-4B92-B7B8-6B94CA740387}"/>
                  </c:ext>
                </c:extLst>
              </c15:ser>
            </c15:filteredScatterSeries>
            <c15:filteredScatte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List1!$N$1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List1!$N$2:$N$9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C90-4B92-B7B8-6B94CA740387}"/>
                  </c:ext>
                </c:extLst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List1!$O$1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List1!$O$2:$O$9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C90-4B92-B7B8-6B94CA740387}"/>
                  </c:ext>
                </c:extLst>
              </c15:ser>
            </c15:filteredScatterSeries>
            <c15:filteredScatte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List1!$P$1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List1!$P$2:$P$9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8C90-4B92-B7B8-6B94CA740387}"/>
                  </c:ext>
                </c:extLst>
              </c15:ser>
            </c15:filteredScatterSeries>
            <c15:filteredScatte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List1!$Q$1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/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List1!$Q$2:$Q$9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8C90-4B92-B7B8-6B94CA740387}"/>
                  </c:ext>
                </c:extLst>
              </c15:ser>
            </c15:filteredScatterSeries>
            <c15:filteredScatte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List1!$R$1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>
                    <a:solidFill>
                      <a:srgbClr val="FF6E0D"/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rgbClr val="FF6E0D"/>
                    </a:solidFill>
                    <a:ln>
                      <a:solidFill>
                        <a:srgbClr val="FF6E0D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List1!$R$2:$R$9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8C90-4B92-B7B8-6B94CA740387}"/>
                  </c:ext>
                </c:extLst>
              </c15:ser>
            </c15:filteredScatterSeries>
            <c15:filteredScatte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List1!$T$1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List1!$T$2:$T$9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8C90-4B92-B7B8-6B94CA740387}"/>
                  </c:ext>
                </c:extLst>
              </c15:ser>
            </c15:filteredScatterSeries>
          </c:ext>
        </c:extLst>
      </c:scatterChart>
      <c:valAx>
        <c:axId val="606564128"/>
        <c:scaling>
          <c:orientation val="minMax"/>
          <c:max val="3"/>
          <c:min val="-3"/>
        </c:scaling>
        <c:delete val="1"/>
        <c:axPos val="t"/>
        <c:numFmt formatCode="0.00" sourceLinked="1"/>
        <c:majorTickMark val="out"/>
        <c:minorTickMark val="none"/>
        <c:tickLblPos val="nextTo"/>
        <c:crossAx val="606564520"/>
        <c:crosses val="autoZero"/>
        <c:crossBetween val="midCat"/>
        <c:majorUnit val="1"/>
      </c:valAx>
      <c:valAx>
        <c:axId val="606564520"/>
        <c:scaling>
          <c:orientation val="maxMin"/>
          <c:max val="5.5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606564128"/>
        <c:crosses val="autoZero"/>
        <c:crossBetween val="midCat"/>
        <c:majorUnit val="1"/>
      </c:valAx>
    </c:plotArea>
    <c:legend>
      <c:legendPos val="l"/>
      <c:layout>
        <c:manualLayout>
          <c:xMode val="edge"/>
          <c:yMode val="edge"/>
          <c:x val="9.2530657748049056E-2"/>
          <c:y val="3.0006022683436245E-2"/>
          <c:w val="0.80602006688963213"/>
          <c:h val="0.11715042876179299"/>
        </c:manualLayout>
      </c:layout>
      <c:overlay val="0"/>
      <c:txPr>
        <a:bodyPr/>
        <a:lstStyle/>
        <a:p>
          <a:pPr>
            <a:defRPr sz="1400" b="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26450372633186"/>
          <c:y val="0.22662693341339243"/>
          <c:w val="0.63219331279242263"/>
          <c:h val="0.7385543922599066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ln w="50800">
              <a:solidFill>
                <a:schemeClr val="tx1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List1!$B$2:$B$6</c:f>
              <c:numCache>
                <c:formatCode>0.00</c:formatCode>
                <c:ptCount val="5"/>
                <c:pt idx="0">
                  <c:v>0.63785700000000001</c:v>
                </c:pt>
                <c:pt idx="1">
                  <c:v>0.53357100000000002</c:v>
                </c:pt>
                <c:pt idx="2">
                  <c:v>0.18571399999999999</c:v>
                </c:pt>
                <c:pt idx="3">
                  <c:v>0.59</c:v>
                </c:pt>
                <c:pt idx="4">
                  <c:v>-1.0071429999999999</c:v>
                </c:pt>
              </c:numCache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90-4B92-B7B8-6B94CA74038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Konzervativní</c:v>
                </c:pt>
              </c:strCache>
              <c:extLst xmlns:c15="http://schemas.microsoft.com/office/drawing/2012/chart"/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</c:spPr>
          </c:marker>
          <c:dPt>
            <c:idx val="1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1-8C90-4B92-B7B8-6B94CA740387}"/>
              </c:ext>
            </c:extLst>
          </c:dPt>
          <c:dPt>
            <c:idx val="11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8C90-4B92-B7B8-6B94CA740387}"/>
              </c:ext>
            </c:extLst>
          </c:dPt>
          <c:dPt>
            <c:idx val="12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3-8C90-4B92-B7B8-6B94CA740387}"/>
              </c:ext>
            </c:extLst>
          </c:dPt>
          <c:dPt>
            <c:idx val="13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8C90-4B92-B7B8-6B94CA740387}"/>
              </c:ext>
            </c:extLst>
          </c:dPt>
          <c:dPt>
            <c:idx val="14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5-8C90-4B92-B7B8-6B94CA740387}"/>
              </c:ext>
            </c:extLst>
          </c:dPt>
          <c:xVal>
            <c:numRef>
              <c:f>List1!$C$2:$C$6</c:f>
              <c:numCache>
                <c:formatCode>0.00</c:formatCode>
                <c:ptCount val="5"/>
                <c:pt idx="0">
                  <c:v>0.614815</c:v>
                </c:pt>
                <c:pt idx="1">
                  <c:v>0.62592599999999998</c:v>
                </c:pt>
                <c:pt idx="2">
                  <c:v>0.23518500000000001</c:v>
                </c:pt>
                <c:pt idx="3">
                  <c:v>0.67222199999999999</c:v>
                </c:pt>
                <c:pt idx="4">
                  <c:v>-0.94814799999999999</c:v>
                </c:pt>
              </c:numCache>
              <c:extLst xmlns:c15="http://schemas.microsoft.com/office/drawing/2012/chart"/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8C90-4B92-B7B8-6B94CA740387}"/>
            </c:ext>
          </c:extLst>
        </c:ser>
        <c:ser>
          <c:idx val="3"/>
          <c:order val="2"/>
          <c:tx>
            <c:strRef>
              <c:f>List1!$D$1</c:f>
              <c:strCache>
                <c:ptCount val="1"/>
                <c:pt idx="0">
                  <c:v>Progresivní</c:v>
                </c:pt>
              </c:strCache>
              <c:extLst xmlns:c15="http://schemas.microsoft.com/office/drawing/2012/chart"/>
            </c:strRef>
          </c:tx>
          <c:spPr>
            <a:ln w="25400">
              <a:solidFill>
                <a:schemeClr val="accent6"/>
              </a:solidFill>
            </a:ln>
          </c:spPr>
          <c:marker>
            <c:symbol val="circle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List1!$D$2:$D$6</c:f>
              <c:numCache>
                <c:formatCode>0.00</c:formatCode>
                <c:ptCount val="5"/>
                <c:pt idx="0">
                  <c:v>0.66400000000000003</c:v>
                </c:pt>
                <c:pt idx="1">
                  <c:v>0.38933299999999998</c:v>
                </c:pt>
                <c:pt idx="2">
                  <c:v>0.10133300000000001</c:v>
                </c:pt>
                <c:pt idx="3">
                  <c:v>0.45600000000000002</c:v>
                </c:pt>
                <c:pt idx="4">
                  <c:v>-0.86933300000000002</c:v>
                </c:pt>
              </c:numCache>
              <c:extLst xmlns:c15="http://schemas.microsoft.com/office/drawing/2012/chart"/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7-8C90-4B92-B7B8-6B94CA740387}"/>
            </c:ext>
          </c:extLst>
        </c:ser>
        <c:ser>
          <c:idx val="2"/>
          <c:order val="3"/>
          <c:tx>
            <c:strRef>
              <c:f>List1!$E$1</c:f>
              <c:strCache>
                <c:ptCount val="1"/>
                <c:pt idx="0">
                  <c:v>Ekologičtí</c:v>
                </c:pt>
              </c:strCache>
              <c:extLst xmlns:c15="http://schemas.microsoft.com/office/drawing/2012/chart"/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List1!$E$2:$E$6</c:f>
              <c:numCache>
                <c:formatCode>0.00</c:formatCode>
                <c:ptCount val="5"/>
                <c:pt idx="0">
                  <c:v>0.70731699999999997</c:v>
                </c:pt>
                <c:pt idx="1">
                  <c:v>0.67317099999999996</c:v>
                </c:pt>
                <c:pt idx="2">
                  <c:v>0.32682899999999998</c:v>
                </c:pt>
                <c:pt idx="3">
                  <c:v>0.70731699999999997</c:v>
                </c:pt>
                <c:pt idx="4">
                  <c:v>-1.180488</c:v>
                </c:pt>
              </c:numCache>
              <c:extLst xmlns:c15="http://schemas.microsoft.com/office/drawing/2012/chart"/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8-8C90-4B92-B7B8-6B94CA740387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Automobiloví</c:v>
                </c:pt>
              </c:strCache>
              <c:extLst xmlns:c15="http://schemas.microsoft.com/office/drawing/2012/chart"/>
            </c:strRef>
          </c:tx>
          <c:spPr>
            <a:ln w="25400">
              <a:solidFill>
                <a:schemeClr val="accent5"/>
              </a:solidFill>
            </a:ln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List1!$F$2:$F$6</c:f>
              <c:numCache>
                <c:formatCode>0.00</c:formatCode>
                <c:ptCount val="5"/>
                <c:pt idx="0">
                  <c:v>0.29333300000000001</c:v>
                </c:pt>
                <c:pt idx="1">
                  <c:v>-0.17333299999999999</c:v>
                </c:pt>
                <c:pt idx="2">
                  <c:v>-0.52</c:v>
                </c:pt>
                <c:pt idx="3">
                  <c:v>2.6667E-2</c:v>
                </c:pt>
                <c:pt idx="4">
                  <c:v>-1.173333</c:v>
                </c:pt>
              </c:numCache>
              <c:extLst xmlns:c15="http://schemas.microsoft.com/office/drawing/2012/chart"/>
            </c:numRef>
          </c:xVal>
          <c:yVal>
            <c:numRef>
              <c:f>List1!$A$2:$A$6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8C90-4B92-B7B8-6B94CA740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564128"/>
        <c:axId val="606564520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List1!$G$1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>
                    <a:solidFill>
                      <a:schemeClr val="accent4">
                        <a:lumMod val="75000"/>
                      </a:schemeClr>
                    </a:solidFill>
                  </a:ln>
                </c:spPr>
                <c:marker>
                  <c:symbol val="circle"/>
                  <c:size val="8"/>
                  <c:spPr>
                    <a:solidFill>
                      <a:schemeClr val="accent4">
                        <a:lumMod val="75000"/>
                      </a:schemeClr>
                    </a:solidFill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List1!$G$2:$G$6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A-8C90-4B92-B7B8-6B94CA740387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List1!$H$1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List1!$H$2:$H$6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C90-4B92-B7B8-6B94CA740387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List1!$I$1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>
                    <a:solidFill>
                      <a:schemeClr val="accent2">
                        <a:lumMod val="50000"/>
                      </a:schemeClr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chemeClr val="accent2">
                        <a:lumMod val="50000"/>
                      </a:schemeClr>
                    </a:solidFill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List1!$I$2:$I$6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C90-4B92-B7B8-6B94CA740387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List1!$J$1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>
                    <a:solidFill>
                      <a:schemeClr val="accent2"/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chemeClr val="accent2"/>
                    </a:solidFill>
                    <a:ln>
                      <a:solidFill>
                        <a:schemeClr val="accent2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List1!$J$2:$J$6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C90-4B92-B7B8-6B94CA740387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List1!$K$1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List1!$K$2:$K$6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C90-4B92-B7B8-6B94CA740387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List1!$L$1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List1!$L$2:$L$9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C90-4B92-B7B8-6B94CA740387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List1!$M$1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/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List1!$M$2:$M$9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C90-4B92-B7B8-6B94CA740387}"/>
                  </c:ext>
                </c:extLst>
              </c15:ser>
            </c15:filteredScatterSeries>
            <c15:filteredScatte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List1!$N$1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List1!$N$2:$N$9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C90-4B92-B7B8-6B94CA740387}"/>
                  </c:ext>
                </c:extLst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List1!$O$1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List1!$O$2:$O$9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C90-4B92-B7B8-6B94CA740387}"/>
                  </c:ext>
                </c:extLst>
              </c15:ser>
            </c15:filteredScatterSeries>
            <c15:filteredScatte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List1!$P$1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List1!$P$2:$P$9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8C90-4B92-B7B8-6B94CA740387}"/>
                  </c:ext>
                </c:extLst>
              </c15:ser>
            </c15:filteredScatterSeries>
            <c15:filteredScatte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List1!$Q$1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/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List1!$Q$2:$Q$9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8C90-4B92-B7B8-6B94CA740387}"/>
                  </c:ext>
                </c:extLst>
              </c15:ser>
            </c15:filteredScatterSeries>
            <c15:filteredScatte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List1!$R$1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5400">
                    <a:solidFill>
                      <a:srgbClr val="FF6E0D"/>
                    </a:solidFill>
                  </a:ln>
                </c:spPr>
                <c:marker>
                  <c:symbol val="circle"/>
                  <c:size val="7"/>
                  <c:spPr>
                    <a:solidFill>
                      <a:srgbClr val="FF6E0D"/>
                    </a:solidFill>
                    <a:ln>
                      <a:solidFill>
                        <a:srgbClr val="FF6E0D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List1!$R$2:$R$9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8C90-4B92-B7B8-6B94CA740387}"/>
                  </c:ext>
                </c:extLst>
              </c15:ser>
            </c15:filteredScatterSeries>
            <c15:filteredScatte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List1!$T$1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List1!$T$2:$T$9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8C90-4B92-B7B8-6B94CA740387}"/>
                  </c:ext>
                </c:extLst>
              </c15:ser>
            </c15:filteredScatterSeries>
          </c:ext>
        </c:extLst>
      </c:scatterChart>
      <c:valAx>
        <c:axId val="606564128"/>
        <c:scaling>
          <c:orientation val="minMax"/>
          <c:max val="3"/>
          <c:min val="-3"/>
        </c:scaling>
        <c:delete val="1"/>
        <c:axPos val="t"/>
        <c:numFmt formatCode="0.00" sourceLinked="1"/>
        <c:majorTickMark val="out"/>
        <c:minorTickMark val="none"/>
        <c:tickLblPos val="nextTo"/>
        <c:crossAx val="606564520"/>
        <c:crosses val="autoZero"/>
        <c:crossBetween val="midCat"/>
        <c:majorUnit val="1"/>
      </c:valAx>
      <c:valAx>
        <c:axId val="606564520"/>
        <c:scaling>
          <c:orientation val="maxMin"/>
          <c:max val="5.5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606564128"/>
        <c:crosses val="autoZero"/>
        <c:crossBetween val="midCat"/>
        <c:majorUnit val="1"/>
      </c:valAx>
    </c:plotArea>
    <c:legend>
      <c:legendPos val="l"/>
      <c:layout>
        <c:manualLayout>
          <c:xMode val="edge"/>
          <c:yMode val="edge"/>
          <c:x val="9.2530657748049056E-2"/>
          <c:y val="6.8195506098718744E-2"/>
          <c:w val="0.83835005574136012"/>
          <c:h val="7.6233125102561736E-2"/>
        </c:manualLayout>
      </c:layout>
      <c:overlay val="0"/>
      <c:txPr>
        <a:bodyPr/>
        <a:lstStyle/>
        <a:p>
          <a:pPr>
            <a:defRPr sz="1400" b="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76104401345063"/>
          <c:y val="0.13749640695905044"/>
          <c:w val="0.79842951581114008"/>
          <c:h val="0.82469208112721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klara_chart!$A$26</c:f>
              <c:strCache>
                <c:ptCount val="1"/>
                <c:pt idx="0">
                  <c:v>IPR Praha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klara_chart!$B$26:$N$26</c:f>
              <c:numCache>
                <c:formatCode>General</c:formatCode>
                <c:ptCount val="13"/>
                <c:pt idx="0" formatCode="0%">
                  <c:v>0.46357142857142858</c:v>
                </c:pt>
                <c:pt idx="2" formatCode="0%">
                  <c:v>0.49560117302052786</c:v>
                </c:pt>
                <c:pt idx="3" formatCode="0%">
                  <c:v>0.43314763231197773</c:v>
                </c:pt>
                <c:pt idx="5" formatCode="0%">
                  <c:v>0.45344129554655871</c:v>
                </c:pt>
                <c:pt idx="6" formatCode="0%">
                  <c:v>0.51208791208791204</c:v>
                </c:pt>
                <c:pt idx="7" formatCode="0%">
                  <c:v>0.40251572327044027</c:v>
                </c:pt>
                <c:pt idx="8" formatCode="0%">
                  <c:v>0.4631578947368421</c:v>
                </c:pt>
                <c:pt idx="10" formatCode="0%">
                  <c:v>0.36666666666666664</c:v>
                </c:pt>
                <c:pt idx="11" formatCode="0%">
                  <c:v>0.43350604490500866</c:v>
                </c:pt>
                <c:pt idx="12" formatCode="0%">
                  <c:v>0.55278310940499042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5-4C3D-9BE9-4F5132571888}"/>
            </c:ext>
          </c:extLst>
        </c:ser>
        <c:ser>
          <c:idx val="1"/>
          <c:order val="1"/>
          <c:tx>
            <c:strRef>
              <c:f>klara_chart!$A$27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klara_chart!$B$27:$N$27</c:f>
              <c:numCache>
                <c:formatCode>General</c:formatCode>
                <c:ptCount val="13"/>
                <c:pt idx="0" formatCode="0%">
                  <c:v>0.53642857142857148</c:v>
                </c:pt>
                <c:pt idx="2" formatCode="0%">
                  <c:v>0.50439882697947214</c:v>
                </c:pt>
                <c:pt idx="3" formatCode="0%">
                  <c:v>0.56685236768802227</c:v>
                </c:pt>
                <c:pt idx="5" formatCode="0%">
                  <c:v>0.54655870445344124</c:v>
                </c:pt>
                <c:pt idx="6" formatCode="0%">
                  <c:v>0.48791208791208796</c:v>
                </c:pt>
                <c:pt idx="7" formatCode="0%">
                  <c:v>0.59748427672955973</c:v>
                </c:pt>
                <c:pt idx="8" formatCode="0%">
                  <c:v>0.5368421052631579</c:v>
                </c:pt>
                <c:pt idx="10" formatCode="0%">
                  <c:v>0.6333333333333333</c:v>
                </c:pt>
                <c:pt idx="11" formatCode="0%">
                  <c:v>0.56649395509499134</c:v>
                </c:pt>
                <c:pt idx="12" formatCode="0%">
                  <c:v>0.44721689059500958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5-4C3D-9BE9-4F5132571888}"/>
            </c:ext>
          </c:extLst>
        </c:ser>
        <c:ser>
          <c:idx val="2"/>
          <c:order val="2"/>
          <c:tx>
            <c:strRef>
              <c:f>klara_chart!$A$28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klara_chart!$B$28:$N$28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5-4C3D-9BE9-4F5132571888}"/>
            </c:ext>
          </c:extLst>
        </c:ser>
        <c:ser>
          <c:idx val="3"/>
          <c:order val="3"/>
          <c:tx>
            <c:strRef>
              <c:f>klara_chart!$A$29</c:f>
              <c:strCache>
                <c:ptCount val="1"/>
                <c:pt idx="0">
                  <c:v>ÚHA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5"/>
              <c:layout>
                <c:manualLayout>
                  <c:x val="7.0982855463441802E-3"/>
                  <c:y val="6.36851969086322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A4-425A-A80C-977D3AD69AC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klara_chart!$B$29:$N$29</c:f>
              <c:numCache>
                <c:formatCode>General</c:formatCode>
                <c:ptCount val="13"/>
                <c:pt idx="0" formatCode="0%">
                  <c:v>0.37071428571428572</c:v>
                </c:pt>
                <c:pt idx="2" formatCode="0%">
                  <c:v>0.43401759530791789</c:v>
                </c:pt>
                <c:pt idx="3" formatCode="0%">
                  <c:v>0.31058495821727017</c:v>
                </c:pt>
                <c:pt idx="5" formatCode="0%">
                  <c:v>0.11336032388663968</c:v>
                </c:pt>
                <c:pt idx="6" formatCode="0%">
                  <c:v>0.12307692307692308</c:v>
                </c:pt>
                <c:pt idx="7" formatCode="0%">
                  <c:v>0.46540880503144655</c:v>
                </c:pt>
                <c:pt idx="8" formatCode="0%">
                  <c:v>0.75526315789473686</c:v>
                </c:pt>
                <c:pt idx="10" formatCode="0%">
                  <c:v>0.29666666666666669</c:v>
                </c:pt>
                <c:pt idx="11" formatCode="0%">
                  <c:v>0.34715025906735753</c:v>
                </c:pt>
                <c:pt idx="12" formatCode="0%">
                  <c:v>0.43953934740882916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5-4C3D-9BE9-4F5132571888}"/>
            </c:ext>
          </c:extLst>
        </c:ser>
        <c:ser>
          <c:idx val="4"/>
          <c:order val="4"/>
          <c:tx>
            <c:strRef>
              <c:f>klara_chart!$A$30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klara_chart!$B$30:$N$30</c:f>
              <c:numCache>
                <c:formatCode>General</c:formatCode>
                <c:ptCount val="13"/>
                <c:pt idx="0" formatCode="0%">
                  <c:v>0.62928571428571423</c:v>
                </c:pt>
                <c:pt idx="2" formatCode="0%">
                  <c:v>0.56598240469208205</c:v>
                </c:pt>
                <c:pt idx="3" formatCode="0%">
                  <c:v>0.68941504178272983</c:v>
                </c:pt>
                <c:pt idx="5" formatCode="0%">
                  <c:v>0.88663967611336036</c:v>
                </c:pt>
                <c:pt idx="6" formatCode="0%">
                  <c:v>0.87692307692307692</c:v>
                </c:pt>
                <c:pt idx="7" formatCode="0%">
                  <c:v>0.53459119496855345</c:v>
                </c:pt>
                <c:pt idx="8" formatCode="0%">
                  <c:v>0.24473684210526314</c:v>
                </c:pt>
                <c:pt idx="10" formatCode="0%">
                  <c:v>0.70333333333333337</c:v>
                </c:pt>
                <c:pt idx="11" formatCode="0%">
                  <c:v>0.65284974093264247</c:v>
                </c:pt>
                <c:pt idx="12" formatCode="0%">
                  <c:v>0.56046065259117084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5-4C3D-9BE9-4F5132571888}"/>
            </c:ext>
          </c:extLst>
        </c:ser>
        <c:ser>
          <c:idx val="5"/>
          <c:order val="5"/>
          <c:tx>
            <c:strRef>
              <c:f>klara_chart!$A$31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klara_chart!$B$31:$N$31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75-4C3D-9BE9-4F5132571888}"/>
            </c:ext>
          </c:extLst>
        </c:ser>
        <c:ser>
          <c:idx val="6"/>
          <c:order val="6"/>
          <c:tx>
            <c:strRef>
              <c:f>klara_chart!$A$32</c:f>
              <c:strCache>
                <c:ptCount val="1"/>
                <c:pt idx="0">
                  <c:v>ÚPR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4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klara_chart!$B$32:$N$32</c:f>
              <c:numCache>
                <c:formatCode>General</c:formatCode>
                <c:ptCount val="13"/>
                <c:pt idx="0" formatCode="0%">
                  <c:v>0.31285714285714283</c:v>
                </c:pt>
                <c:pt idx="2" formatCode="0%">
                  <c:v>0.28592375366568917</c:v>
                </c:pt>
                <c:pt idx="3" formatCode="0%">
                  <c:v>0.33844011142061281</c:v>
                </c:pt>
                <c:pt idx="5" formatCode="0%">
                  <c:v>0.32388663967611336</c:v>
                </c:pt>
                <c:pt idx="6" formatCode="0%">
                  <c:v>0.27032967032967031</c:v>
                </c:pt>
                <c:pt idx="7" formatCode="0%">
                  <c:v>0.28616352201257861</c:v>
                </c:pt>
                <c:pt idx="8" formatCode="0%">
                  <c:v>0.37894736842105264</c:v>
                </c:pt>
                <c:pt idx="10" formatCode="0%">
                  <c:v>0.32333333333333331</c:v>
                </c:pt>
                <c:pt idx="11" formatCode="0%">
                  <c:v>0.33333333333333331</c:v>
                </c:pt>
                <c:pt idx="12" formatCode="0%">
                  <c:v>0.28406909788867563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75-4C3D-9BE9-4F5132571888}"/>
            </c:ext>
          </c:extLst>
        </c:ser>
        <c:ser>
          <c:idx val="7"/>
          <c:order val="7"/>
          <c:tx>
            <c:strRef>
              <c:f>klara_chart!$A$33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klara_chart!$B$33:$N$33</c:f>
              <c:numCache>
                <c:formatCode>General</c:formatCode>
                <c:ptCount val="13"/>
                <c:pt idx="0" formatCode="0%">
                  <c:v>0.68714285714285717</c:v>
                </c:pt>
                <c:pt idx="2" formatCode="0%">
                  <c:v>0.71407624633431088</c:v>
                </c:pt>
                <c:pt idx="3" formatCode="0%">
                  <c:v>0.66155988857938719</c:v>
                </c:pt>
                <c:pt idx="5" formatCode="0%">
                  <c:v>0.67611336032388669</c:v>
                </c:pt>
                <c:pt idx="6" formatCode="0%">
                  <c:v>0.72967032967032974</c:v>
                </c:pt>
                <c:pt idx="7" formatCode="0%">
                  <c:v>0.71383647798742134</c:v>
                </c:pt>
                <c:pt idx="8" formatCode="0%">
                  <c:v>0.6210526315789473</c:v>
                </c:pt>
                <c:pt idx="10" formatCode="0%">
                  <c:v>0.67666666666666675</c:v>
                </c:pt>
                <c:pt idx="11" formatCode="0%">
                  <c:v>0.66666666666666674</c:v>
                </c:pt>
                <c:pt idx="12" formatCode="0%">
                  <c:v>0.71593090211132437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75-4C3D-9BE9-4F5132571888}"/>
            </c:ext>
          </c:extLst>
        </c:ser>
        <c:ser>
          <c:idx val="8"/>
          <c:order val="8"/>
          <c:tx>
            <c:strRef>
              <c:f>klara_chart!$A$34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klara_chart!$B$34:$N$34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75-4C3D-9BE9-4F5132571888}"/>
            </c:ext>
          </c:extLst>
        </c:ser>
        <c:ser>
          <c:idx val="9"/>
          <c:order val="9"/>
          <c:tx>
            <c:strRef>
              <c:f>klara_chart!$A$35</c:f>
              <c:strCache>
                <c:ptCount val="1"/>
                <c:pt idx="0">
                  <c:v>ÚRM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klara_chart!$B$35:$N$35</c:f>
              <c:numCache>
                <c:formatCode>General</c:formatCode>
                <c:ptCount val="13"/>
                <c:pt idx="0" formatCode="0%">
                  <c:v>0.25357142857142856</c:v>
                </c:pt>
                <c:pt idx="2" formatCode="0%">
                  <c:v>0.27126099706744866</c:v>
                </c:pt>
                <c:pt idx="3" formatCode="0%">
                  <c:v>0.23676880222841226</c:v>
                </c:pt>
                <c:pt idx="5" formatCode="0%">
                  <c:v>0.18623481781376519</c:v>
                </c:pt>
                <c:pt idx="6" formatCode="0%">
                  <c:v>0.18021978021978022</c:v>
                </c:pt>
                <c:pt idx="7" formatCode="0%">
                  <c:v>0.28616352201257861</c:v>
                </c:pt>
                <c:pt idx="8" formatCode="0%">
                  <c:v>0.35789473684210527</c:v>
                </c:pt>
                <c:pt idx="10" formatCode="0%">
                  <c:v>0.25666666666666665</c:v>
                </c:pt>
                <c:pt idx="11" formatCode="0%">
                  <c:v>0.25906735751295334</c:v>
                </c:pt>
                <c:pt idx="12" formatCode="0%">
                  <c:v>0.2456813819577735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75-4C3D-9BE9-4F5132571888}"/>
            </c:ext>
          </c:extLst>
        </c:ser>
        <c:ser>
          <c:idx val="10"/>
          <c:order val="10"/>
          <c:tx>
            <c:strRef>
              <c:f>klara_chart!$A$36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klara_chart!$B$36:$N$36</c:f>
              <c:numCache>
                <c:formatCode>General</c:formatCode>
                <c:ptCount val="13"/>
                <c:pt idx="0" formatCode="0%">
                  <c:v>0.74642857142857144</c:v>
                </c:pt>
                <c:pt idx="2" formatCode="0%">
                  <c:v>0.72873900293255134</c:v>
                </c:pt>
                <c:pt idx="3" formatCode="0%">
                  <c:v>0.76323119777158777</c:v>
                </c:pt>
                <c:pt idx="5" formatCode="0%">
                  <c:v>0.81376518218623484</c:v>
                </c:pt>
                <c:pt idx="6" formatCode="0%">
                  <c:v>0.81978021978021975</c:v>
                </c:pt>
                <c:pt idx="7" formatCode="0%">
                  <c:v>0.71383647798742134</c:v>
                </c:pt>
                <c:pt idx="8" formatCode="0%">
                  <c:v>0.64210526315789473</c:v>
                </c:pt>
                <c:pt idx="10" formatCode="0%">
                  <c:v>0.7433333333333334</c:v>
                </c:pt>
                <c:pt idx="11" formatCode="0%">
                  <c:v>0.7409326424870466</c:v>
                </c:pt>
                <c:pt idx="12" formatCode="0%">
                  <c:v>0.75431861804222655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75-4C3D-9BE9-4F5132571888}"/>
            </c:ext>
          </c:extLst>
        </c:ser>
        <c:ser>
          <c:idx val="11"/>
          <c:order val="11"/>
          <c:tx>
            <c:strRef>
              <c:f>klara_chart!$A$37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klara_chart!$B$37:$N$37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875-4C3D-9BE9-4F5132571888}"/>
            </c:ext>
          </c:extLst>
        </c:ser>
        <c:ser>
          <c:idx val="12"/>
          <c:order val="12"/>
          <c:tx>
            <c:strRef>
              <c:f>klara_chart!$A$38</c:f>
              <c:strCache>
                <c:ptCount val="1"/>
                <c:pt idx="0">
                  <c:v>ÚPDR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klara_chart!$B$38:$N$38</c:f>
              <c:numCache>
                <c:formatCode>General</c:formatCode>
                <c:ptCount val="13"/>
                <c:pt idx="0" formatCode="0%">
                  <c:v>0.14214285714285715</c:v>
                </c:pt>
                <c:pt idx="2" formatCode="0%">
                  <c:v>0.1158357771260997</c:v>
                </c:pt>
                <c:pt idx="3" formatCode="0%">
                  <c:v>0.16713091922005571</c:v>
                </c:pt>
                <c:pt idx="5" formatCode="0%">
                  <c:v>0.24696356275303644</c:v>
                </c:pt>
                <c:pt idx="6" formatCode="0%">
                  <c:v>0.11428571428571428</c:v>
                </c:pt>
                <c:pt idx="7" formatCode="0%">
                  <c:v>8.8050314465408799E-2</c:v>
                </c:pt>
                <c:pt idx="8" formatCode="0%">
                  <c:v>0.15263157894736842</c:v>
                </c:pt>
                <c:pt idx="10" formatCode="0%">
                  <c:v>0.22333333333333333</c:v>
                </c:pt>
                <c:pt idx="11" formatCode="0%">
                  <c:v>0.13471502590673576</c:v>
                </c:pt>
                <c:pt idx="12" formatCode="0%">
                  <c:v>0.1036468330134357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75-4C3D-9BE9-4F5132571888}"/>
            </c:ext>
          </c:extLst>
        </c:ser>
        <c:ser>
          <c:idx val="13"/>
          <c:order val="13"/>
          <c:tx>
            <c:strRef>
              <c:f>klara_chart!$A$39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klara_chart!$B$39:$N$39</c:f>
              <c:numCache>
                <c:formatCode>General</c:formatCode>
                <c:ptCount val="13"/>
                <c:pt idx="0" formatCode="0%">
                  <c:v>0.85785714285714287</c:v>
                </c:pt>
                <c:pt idx="2" formatCode="0%">
                  <c:v>0.88416422287390029</c:v>
                </c:pt>
                <c:pt idx="3" formatCode="0%">
                  <c:v>0.83286908077994426</c:v>
                </c:pt>
                <c:pt idx="5" formatCode="0%">
                  <c:v>0.75303643724696356</c:v>
                </c:pt>
                <c:pt idx="6" formatCode="0%">
                  <c:v>0.88571428571428568</c:v>
                </c:pt>
                <c:pt idx="7" formatCode="0%">
                  <c:v>0.91194968553459121</c:v>
                </c:pt>
                <c:pt idx="8" formatCode="0%">
                  <c:v>0.84736842105263155</c:v>
                </c:pt>
                <c:pt idx="10" formatCode="0%">
                  <c:v>0.77666666666666662</c:v>
                </c:pt>
                <c:pt idx="11" formatCode="0%">
                  <c:v>0.86528497409326421</c:v>
                </c:pt>
                <c:pt idx="12" formatCode="0%">
                  <c:v>0.89635316698656431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875-4C3D-9BE9-4F5132571888}"/>
            </c:ext>
          </c:extLst>
        </c:ser>
        <c:ser>
          <c:idx val="14"/>
          <c:order val="14"/>
          <c:tx>
            <c:strRef>
              <c:f>klara_chart!$A$40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klara_chart!$B$40:$N$40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875-4C3D-9BE9-4F5132571888}"/>
            </c:ext>
          </c:extLst>
        </c:ser>
        <c:ser>
          <c:idx val="15"/>
          <c:order val="15"/>
          <c:tx>
            <c:strRef>
              <c:f>klara_chart!$A$41</c:f>
              <c:strCache>
                <c:ptCount val="1"/>
                <c:pt idx="0">
                  <c:v>Žádnou z uvedených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8"/>
              <c:layout>
                <c:manualLayout>
                  <c:x val="5.1305850028354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6E-4FCC-ADCE-77AFBDDDD70C}"/>
                </c:ext>
              </c:extLst>
            </c:dLbl>
            <c:dLbl>
              <c:idx val="12"/>
              <c:layout>
                <c:manualLayout>
                  <c:x val="8.97852375496204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6E-4FCC-ADCE-77AFBDDDD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klara_chart!$B$41:$N$41</c:f>
              <c:numCache>
                <c:formatCode>General</c:formatCode>
                <c:ptCount val="13"/>
                <c:pt idx="0" formatCode="0%">
                  <c:v>0.22857142857142856</c:v>
                </c:pt>
                <c:pt idx="2" formatCode="0%">
                  <c:v>0.19794721407624633</c:v>
                </c:pt>
                <c:pt idx="3" formatCode="0%">
                  <c:v>0.25766016713091922</c:v>
                </c:pt>
                <c:pt idx="5" formatCode="0%">
                  <c:v>0.27530364372469635</c:v>
                </c:pt>
                <c:pt idx="6" formatCode="0%">
                  <c:v>0.29450549450549451</c:v>
                </c:pt>
                <c:pt idx="7" formatCode="0%">
                  <c:v>0.26415094339622641</c:v>
                </c:pt>
                <c:pt idx="8" formatCode="0%">
                  <c:v>8.9473684210526316E-2</c:v>
                </c:pt>
                <c:pt idx="10" formatCode="0%">
                  <c:v>0.28666666666666668</c:v>
                </c:pt>
                <c:pt idx="11" formatCode="0%">
                  <c:v>0.25215889464594127</c:v>
                </c:pt>
                <c:pt idx="12" formatCode="0%">
                  <c:v>0.16890595009596929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5-446A-BFC9-E936DEC7EEC0}"/>
            </c:ext>
          </c:extLst>
        </c:ser>
        <c:ser>
          <c:idx val="16"/>
          <c:order val="16"/>
          <c:tx>
            <c:strRef>
              <c:f>klara_chart!$A$42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klara_chart!$B$42:$N$42</c:f>
              <c:numCache>
                <c:formatCode>General</c:formatCode>
                <c:ptCount val="13"/>
                <c:pt idx="0" formatCode="0%">
                  <c:v>0.77142857142857146</c:v>
                </c:pt>
                <c:pt idx="2" formatCode="0%">
                  <c:v>0.80205278592375362</c:v>
                </c:pt>
                <c:pt idx="3" formatCode="0%">
                  <c:v>0.74233983286908078</c:v>
                </c:pt>
                <c:pt idx="5" formatCode="0%">
                  <c:v>0.72469635627530371</c:v>
                </c:pt>
                <c:pt idx="6" formatCode="0%">
                  <c:v>0.70549450549450543</c:v>
                </c:pt>
                <c:pt idx="7" formatCode="0%">
                  <c:v>0.73584905660377364</c:v>
                </c:pt>
                <c:pt idx="8" formatCode="0%">
                  <c:v>0.91052631578947363</c:v>
                </c:pt>
                <c:pt idx="10" formatCode="0%">
                  <c:v>0.71333333333333337</c:v>
                </c:pt>
                <c:pt idx="11" formatCode="0%">
                  <c:v>0.74784110535405879</c:v>
                </c:pt>
                <c:pt idx="12" formatCode="0%">
                  <c:v>0.83109404990403069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5-446A-BFC9-E936DEC7EEC0}"/>
            </c:ext>
          </c:extLst>
        </c:ser>
        <c:ser>
          <c:idx val="17"/>
          <c:order val="17"/>
          <c:tx>
            <c:strRef>
              <c:f>klara_chart!$A$43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klara_chart!$B$25:$N$25</c:f>
              <c:strCache>
                <c:ptCount val="13"/>
                <c:pt idx="0">
                  <c:v>Celkem (N=1400)</c:v>
                </c:pt>
                <c:pt idx="2">
                  <c:v>Muži (N=682)</c:v>
                </c:pt>
                <c:pt idx="3">
                  <c:v>Ženy (N=718)</c:v>
                </c:pt>
                <c:pt idx="5">
                  <c:v>15-29 let (N=247)</c:v>
                </c:pt>
                <c:pt idx="6">
                  <c:v>30-44 let (N=455)</c:v>
                </c:pt>
                <c:pt idx="7">
                  <c:v>45-59 let (N=318)</c:v>
                </c:pt>
                <c:pt idx="8">
                  <c:v>60 a více let (N=380)</c:v>
                </c:pt>
                <c:pt idx="10">
                  <c:v>Základní, vyučen/a (N=300)</c:v>
                </c:pt>
                <c:pt idx="11">
                  <c:v>Středoškolské (N=579)</c:v>
                </c:pt>
                <c:pt idx="12">
                  <c:v>VŠ (N=521)</c:v>
                </c:pt>
              </c:strCache>
            </c:strRef>
          </c:cat>
          <c:val>
            <c:numRef>
              <c:f>klara_chart!$B$43:$N$43</c:f>
              <c:numCache>
                <c:formatCode>General</c:formatCode>
                <c:ptCount val="13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</c:v>
                </c:pt>
                <c:pt idx="5" formatCode="0%">
                  <c:v>0.1</c:v>
                </c:pt>
                <c:pt idx="6" formatCode="0%">
                  <c:v>0.1</c:v>
                </c:pt>
                <c:pt idx="7" formatCode="0%">
                  <c:v>0.1</c:v>
                </c:pt>
                <c:pt idx="8" formatCode="0%">
                  <c:v>0.1</c:v>
                </c:pt>
                <c:pt idx="10" formatCode="0%">
                  <c:v>0.1</c:v>
                </c:pt>
                <c:pt idx="11" formatCode="0%">
                  <c:v>0.1</c:v>
                </c:pt>
                <c:pt idx="12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5-446A-BFC9-E936DEC7E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10454280"/>
        <c:axId val="610454672"/>
      </c:barChart>
      <c:catAx>
        <c:axId val="6104542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610454672"/>
        <c:crosses val="autoZero"/>
        <c:auto val="1"/>
        <c:lblAlgn val="ctr"/>
        <c:lblOffset val="100"/>
        <c:noMultiLvlLbl val="0"/>
      </c:catAx>
      <c:valAx>
        <c:axId val="6104546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610454280"/>
        <c:crosses val="autoZero"/>
        <c:crossBetween val="between"/>
      </c:valAx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6"/>
        <c:delete val="1"/>
      </c:legendEntry>
      <c:legendEntry>
        <c:idx val="17"/>
        <c:delete val="1"/>
      </c:legendEntry>
      <c:layout>
        <c:manualLayout>
          <c:xMode val="edge"/>
          <c:yMode val="edge"/>
          <c:x val="9.6004834024455907E-2"/>
          <c:y val="1.9104806914836937E-2"/>
          <c:w val="0.9035599155004852"/>
          <c:h val="6.8470173811120638E-2"/>
        </c:manualLayout>
      </c:layout>
      <c:overlay val="0"/>
      <c:txPr>
        <a:bodyPr/>
        <a:lstStyle/>
        <a:p>
          <a:pPr algn="just">
            <a:defRPr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2533767360443"/>
          <c:y val="0.12735326076896278"/>
          <c:w val="0.88577466232639557"/>
          <c:h val="0.834050237339486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T_chart!$A$4</c:f>
              <c:strCache>
                <c:ptCount val="1"/>
                <c:pt idx="0">
                  <c:v>Výborná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T_chart!$C$4:$E$4</c:f>
              <c:numCache>
                <c:formatCode>0%</c:formatCode>
                <c:ptCount val="3"/>
                <c:pt idx="0">
                  <c:v>0.12428571428571429</c:v>
                </c:pt>
                <c:pt idx="1">
                  <c:v>0.13798008534850639</c:v>
                </c:pt>
                <c:pt idx="2">
                  <c:v>8.5388994307400379E-2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0-4155-BB04-373248AB1367}"/>
            </c:ext>
          </c:extLst>
        </c:ser>
        <c:ser>
          <c:idx val="1"/>
          <c:order val="1"/>
          <c:tx>
            <c:strRef>
              <c:f>T_chart!$A$5</c:f>
              <c:strCache>
                <c:ptCount val="1"/>
                <c:pt idx="0">
                  <c:v>Dobrá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T_chart!$C$5:$E$5</c:f>
              <c:numCache>
                <c:formatCode>0%</c:formatCode>
                <c:ptCount val="3"/>
                <c:pt idx="0">
                  <c:v>0.19642857142857142</c:v>
                </c:pt>
                <c:pt idx="1">
                  <c:v>0.21194879089615931</c:v>
                </c:pt>
                <c:pt idx="2">
                  <c:v>0.12428842504743833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0-4155-BB04-373248AB1367}"/>
            </c:ext>
          </c:extLst>
        </c:ser>
        <c:ser>
          <c:idx val="2"/>
          <c:order val="2"/>
          <c:tx>
            <c:strRef>
              <c:f>T_chart!$A$6</c:f>
              <c:strCache>
                <c:ptCount val="1"/>
                <c:pt idx="0">
                  <c:v>Špatná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T_chart!$C$6:$E$6</c:f>
              <c:numCache>
                <c:formatCode>0%</c:formatCode>
                <c:ptCount val="3"/>
                <c:pt idx="0">
                  <c:v>0.67928571428571427</c:v>
                </c:pt>
                <c:pt idx="1">
                  <c:v>0.65007112375533427</c:v>
                </c:pt>
                <c:pt idx="2">
                  <c:v>0.79032258064516125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00-4155-BB04-373248AB13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1124128"/>
        <c:axId val="531126872"/>
      </c:barChart>
      <c:catAx>
        <c:axId val="531124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1126872"/>
        <c:crosses val="autoZero"/>
        <c:auto val="1"/>
        <c:lblAlgn val="ctr"/>
        <c:lblOffset val="100"/>
        <c:noMultiLvlLbl val="0"/>
      </c:catAx>
      <c:valAx>
        <c:axId val="531126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1124128"/>
        <c:crosses val="max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3.3625354996769989E-2"/>
          <c:y val="2.1052555076964821E-2"/>
          <c:w val="0.91864560860361821"/>
          <c:h val="0.13231795651984318"/>
        </c:manualLayout>
      </c:layout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923596729582737"/>
          <c:y val="8.8966849450489282E-3"/>
          <c:w val="0.66292144348200921"/>
          <c:h val="0.977692908340079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bar_chart!$B$94</c:f>
              <c:strCache>
                <c:ptCount val="1"/>
                <c:pt idx="0">
                  <c:v>2019 (N=1400)</c:v>
                </c:pt>
              </c:strCache>
            </c:strRef>
          </c:tx>
          <c:spPr>
            <a:solidFill>
              <a:srgbClr val="1964AA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bar_chart!$A$95:$A$105</c:f>
              <c:strCache>
                <c:ptCount val="11"/>
                <c:pt idx="0">
                  <c:v>Více zeleně</c:v>
                </c:pt>
                <c:pt idx="1">
                  <c:v>Čistá, čisté ovzduší</c:v>
                </c:pt>
                <c:pt idx="2">
                  <c:v>Bezpečná</c:v>
                </c:pt>
                <c:pt idx="3">
                  <c:v>Méně aut, lepší dopravní spojení</c:v>
                </c:pt>
                <c:pt idx="4">
                  <c:v>Omezení výstavby</c:v>
                </c:pt>
                <c:pt idx="5">
                  <c:v>Přátelská, příjemná pro život</c:v>
                </c:pt>
                <c:pt idx="6">
                  <c:v>Moderní</c:v>
                </c:pt>
                <c:pt idx="7">
                  <c:v>S dostatkem parkovacích míst / bez zón</c:v>
                </c:pt>
                <c:pt idx="8">
                  <c:v>Klidná</c:v>
                </c:pt>
                <c:pt idx="9">
                  <c:v>Dostupné bydlení</c:v>
                </c:pt>
                <c:pt idx="10">
                  <c:v>Historická</c:v>
                </c:pt>
              </c:strCache>
            </c:strRef>
          </c:cat>
          <c:val>
            <c:numRef>
              <c:f>bar_chart!$B$95:$B$105</c:f>
              <c:numCache>
                <c:formatCode>0%</c:formatCode>
                <c:ptCount val="11"/>
                <c:pt idx="0">
                  <c:v>0.35571428571428571</c:v>
                </c:pt>
                <c:pt idx="1">
                  <c:v>0.26785714285714285</c:v>
                </c:pt>
                <c:pt idx="2">
                  <c:v>0.21571428571428572</c:v>
                </c:pt>
                <c:pt idx="3">
                  <c:v>0.17642857142857143</c:v>
                </c:pt>
                <c:pt idx="4">
                  <c:v>7.0714285714285716E-2</c:v>
                </c:pt>
                <c:pt idx="5">
                  <c:v>6.8571428571428575E-2</c:v>
                </c:pt>
                <c:pt idx="6">
                  <c:v>6.6428571428571434E-2</c:v>
                </c:pt>
                <c:pt idx="7">
                  <c:v>0.06</c:v>
                </c:pt>
                <c:pt idx="8">
                  <c:v>5.9285714285714289E-2</c:v>
                </c:pt>
                <c:pt idx="9">
                  <c:v>5.5E-2</c:v>
                </c:pt>
                <c:pt idx="10">
                  <c:v>4.642857142857143E-2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0-4324-BD7D-05FEBDBA33E1}"/>
            </c:ext>
          </c:extLst>
        </c:ser>
        <c:ser>
          <c:idx val="1"/>
          <c:order val="1"/>
          <c:tx>
            <c:strRef>
              <c:f>bar_chart!$C$94</c:f>
              <c:strCache>
                <c:ptCount val="1"/>
                <c:pt idx="0">
                  <c:v>2018 (N=1406)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bar_chart!$A$95:$A$105</c:f>
              <c:strCache>
                <c:ptCount val="11"/>
                <c:pt idx="0">
                  <c:v>Více zeleně</c:v>
                </c:pt>
                <c:pt idx="1">
                  <c:v>Čistá, čisté ovzduší</c:v>
                </c:pt>
                <c:pt idx="2">
                  <c:v>Bezpečná</c:v>
                </c:pt>
                <c:pt idx="3">
                  <c:v>Méně aut, lepší dopravní spojení</c:v>
                </c:pt>
                <c:pt idx="4">
                  <c:v>Omezení výstavby</c:v>
                </c:pt>
                <c:pt idx="5">
                  <c:v>Přátelská, příjemná pro život</c:v>
                </c:pt>
                <c:pt idx="6">
                  <c:v>Moderní</c:v>
                </c:pt>
                <c:pt idx="7">
                  <c:v>S dostatkem parkovacích míst / bez zón</c:v>
                </c:pt>
                <c:pt idx="8">
                  <c:v>Klidná</c:v>
                </c:pt>
                <c:pt idx="9">
                  <c:v>Dostupné bydlení</c:v>
                </c:pt>
                <c:pt idx="10">
                  <c:v>Historická</c:v>
                </c:pt>
              </c:strCache>
            </c:strRef>
          </c:cat>
          <c:val>
            <c:numRef>
              <c:f>bar_chart!$C$95:$C$105</c:f>
              <c:numCache>
                <c:formatCode>0%</c:formatCode>
                <c:ptCount val="11"/>
                <c:pt idx="0">
                  <c:v>0.31507823613086772</c:v>
                </c:pt>
                <c:pt idx="1">
                  <c:v>0.29729729729729731</c:v>
                </c:pt>
                <c:pt idx="2">
                  <c:v>0.25106685633001424</c:v>
                </c:pt>
                <c:pt idx="3">
                  <c:v>0.22261735419630158</c:v>
                </c:pt>
                <c:pt idx="4">
                  <c:v>8.4637268847795169E-2</c:v>
                </c:pt>
                <c:pt idx="5">
                  <c:v>6.8990042674253196E-2</c:v>
                </c:pt>
                <c:pt idx="6">
                  <c:v>9.45945945945946E-2</c:v>
                </c:pt>
                <c:pt idx="7">
                  <c:v>6.4011379800853488E-2</c:v>
                </c:pt>
                <c:pt idx="8">
                  <c:v>6.1877667140825036E-2</c:v>
                </c:pt>
                <c:pt idx="10">
                  <c:v>5.1209103840682786E-2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40-4324-BD7D-05FEBDBA33E1}"/>
            </c:ext>
          </c:extLst>
        </c:ser>
        <c:ser>
          <c:idx val="2"/>
          <c:order val="2"/>
          <c:tx>
            <c:strRef>
              <c:f>bar_chart!$D$94</c:f>
              <c:strCache>
                <c:ptCount val="1"/>
                <c:pt idx="0">
                  <c:v>2016 (N=1054)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accent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bar_chart!$A$95:$A$105</c:f>
              <c:strCache>
                <c:ptCount val="11"/>
                <c:pt idx="0">
                  <c:v>Více zeleně</c:v>
                </c:pt>
                <c:pt idx="1">
                  <c:v>Čistá, čisté ovzduší</c:v>
                </c:pt>
                <c:pt idx="2">
                  <c:v>Bezpečná</c:v>
                </c:pt>
                <c:pt idx="3">
                  <c:v>Méně aut, lepší dopravní spojení</c:v>
                </c:pt>
                <c:pt idx="4">
                  <c:v>Omezení výstavby</c:v>
                </c:pt>
                <c:pt idx="5">
                  <c:v>Přátelská, příjemná pro život</c:v>
                </c:pt>
                <c:pt idx="6">
                  <c:v>Moderní</c:v>
                </c:pt>
                <c:pt idx="7">
                  <c:v>S dostatkem parkovacích míst / bez zón</c:v>
                </c:pt>
                <c:pt idx="8">
                  <c:v>Klidná</c:v>
                </c:pt>
                <c:pt idx="9">
                  <c:v>Dostupné bydlení</c:v>
                </c:pt>
                <c:pt idx="10">
                  <c:v>Historická</c:v>
                </c:pt>
              </c:strCache>
            </c:strRef>
          </c:cat>
          <c:val>
            <c:numRef>
              <c:f>bar_chart!$D$95:$D$105</c:f>
              <c:numCache>
                <c:formatCode>0%</c:formatCode>
                <c:ptCount val="11"/>
                <c:pt idx="0">
                  <c:v>0.35388994307400379</c:v>
                </c:pt>
                <c:pt idx="1">
                  <c:v>0.27609108159392787</c:v>
                </c:pt>
                <c:pt idx="2">
                  <c:v>0.22106261859582543</c:v>
                </c:pt>
                <c:pt idx="3">
                  <c:v>0.26470588235294118</c:v>
                </c:pt>
                <c:pt idx="4">
                  <c:v>0.1252371916508539</c:v>
                </c:pt>
                <c:pt idx="5">
                  <c:v>9.3927893738140422E-2</c:v>
                </c:pt>
                <c:pt idx="6">
                  <c:v>6.6413662239089177E-2</c:v>
                </c:pt>
                <c:pt idx="7">
                  <c:v>8.4440227703984821E-2</c:v>
                </c:pt>
                <c:pt idx="8">
                  <c:v>6.7362428842504748E-2</c:v>
                </c:pt>
                <c:pt idx="10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0-4715-8B7D-3A1CE4A25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68322927149204438"/>
          <c:y val="1.220575838593816E-2"/>
          <c:w val="0.16824168587257748"/>
          <c:h val="0.18471091376006704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537926988854294"/>
          <c:y val="0.1001727115716753"/>
          <c:w val="0.58677816475298528"/>
          <c:h val="0.886416976819851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bar_chart!$A$4:$A$15</c:f>
              <c:strCache>
                <c:ptCount val="12"/>
                <c:pt idx="0">
                  <c:v>Památky, historie, architektura</c:v>
                </c:pt>
                <c:pt idx="1">
                  <c:v>MHD (kvalitní, dostupná..)</c:v>
                </c:pt>
                <c:pt idx="2">
                  <c:v>Kultura</c:v>
                </c:pt>
                <c:pt idx="3">
                  <c:v>Zeleň, parky</c:v>
                </c:pt>
                <c:pt idx="4">
                  <c:v>Občanská vybavenost</c:v>
                </c:pt>
                <c:pt idx="5">
                  <c:v>Dostupnost, vše je blízko</c:v>
                </c:pt>
                <c:pt idx="6">
                  <c:v>Krása, atmosféra</c:v>
                </c:pt>
                <c:pt idx="7">
                  <c:v>Centrum</c:v>
                </c:pt>
                <c:pt idx="8">
                  <c:v>Různorodost, mnoho možností</c:v>
                </c:pt>
                <c:pt idx="9">
                  <c:v>Bezpečnost</c:v>
                </c:pt>
                <c:pt idx="10">
                  <c:v>Dostatek služeb, infrastruktura</c:v>
                </c:pt>
                <c:pt idx="11">
                  <c:v>Je to rodné město, domov</c:v>
                </c:pt>
              </c:strCache>
            </c:strRef>
          </c:cat>
          <c:val>
            <c:numRef>
              <c:f>bar_chart!$B$4:$B$15</c:f>
              <c:numCache>
                <c:formatCode>0%</c:formatCode>
                <c:ptCount val="12"/>
                <c:pt idx="0">
                  <c:v>0.35714285714285715</c:v>
                </c:pt>
                <c:pt idx="1">
                  <c:v>0.26142857142857145</c:v>
                </c:pt>
                <c:pt idx="2">
                  <c:v>0.11357142857142857</c:v>
                </c:pt>
                <c:pt idx="3">
                  <c:v>0.11071428571428571</c:v>
                </c:pt>
                <c:pt idx="4">
                  <c:v>0.10642857142857143</c:v>
                </c:pt>
                <c:pt idx="5">
                  <c:v>9.7142857142857142E-2</c:v>
                </c:pt>
                <c:pt idx="6">
                  <c:v>8.7142857142857147E-2</c:v>
                </c:pt>
                <c:pt idx="7">
                  <c:v>8.1428571428571433E-2</c:v>
                </c:pt>
                <c:pt idx="8">
                  <c:v>4.5714285714285714E-2</c:v>
                </c:pt>
                <c:pt idx="9">
                  <c:v>3.8571428571428569E-2</c:v>
                </c:pt>
                <c:pt idx="10">
                  <c:v>3.7142857142857144E-2</c:v>
                </c:pt>
                <c:pt idx="11">
                  <c:v>2.5714285714285714E-2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0-4324-BD7D-05FEBDBA3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537926988854294"/>
          <c:y val="0.1001727115716753"/>
          <c:w val="0.58677816475298528"/>
          <c:h val="0.886416976819851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bar_chart!$A$4:$A$11</c:f>
              <c:strCache>
                <c:ptCount val="8"/>
                <c:pt idx="0">
                  <c:v>Památky, historie, architektura</c:v>
                </c:pt>
                <c:pt idx="1">
                  <c:v>MHD (kvalitní, dostupná..)</c:v>
                </c:pt>
                <c:pt idx="2">
                  <c:v>Občanská vybavenost</c:v>
                </c:pt>
                <c:pt idx="3">
                  <c:v>Zeleň, parky</c:v>
                </c:pt>
                <c:pt idx="4">
                  <c:v>Centrum</c:v>
                </c:pt>
                <c:pt idx="5">
                  <c:v>Dostupnost, vše je blízko</c:v>
                </c:pt>
                <c:pt idx="6">
                  <c:v>Kultura</c:v>
                </c:pt>
                <c:pt idx="7">
                  <c:v>Krása, atmosféra</c:v>
                </c:pt>
              </c:strCache>
            </c:strRef>
          </c:cat>
          <c:val>
            <c:numRef>
              <c:f>bar_chart!$B$4:$B$11</c:f>
              <c:numCache>
                <c:formatCode>0%</c:formatCode>
                <c:ptCount val="8"/>
                <c:pt idx="0">
                  <c:v>0.35185185185185186</c:v>
                </c:pt>
                <c:pt idx="1">
                  <c:v>0.2814814814814815</c:v>
                </c:pt>
                <c:pt idx="2">
                  <c:v>0.11296296296296296</c:v>
                </c:pt>
                <c:pt idx="3">
                  <c:v>0.1111111111111111</c:v>
                </c:pt>
                <c:pt idx="4">
                  <c:v>9.6296296296296297E-2</c:v>
                </c:pt>
                <c:pt idx="5">
                  <c:v>9.0740740740740747E-2</c:v>
                </c:pt>
                <c:pt idx="6">
                  <c:v>9.0740740740740747E-2</c:v>
                </c:pt>
                <c:pt idx="7">
                  <c:v>8.1481481481481488E-2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0-4324-BD7D-05FEBDBA3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537926988854294"/>
          <c:y val="0.1001727115716753"/>
          <c:w val="0.58677816475298528"/>
          <c:h val="0.886416976819851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bar_chart!$A$4:$A$13</c:f>
              <c:strCache>
                <c:ptCount val="10"/>
                <c:pt idx="0">
                  <c:v>Památky, historie, architektura</c:v>
                </c:pt>
                <c:pt idx="1">
                  <c:v>MHD (kvalitní, dostupná..)</c:v>
                </c:pt>
                <c:pt idx="2">
                  <c:v>Kultura</c:v>
                </c:pt>
                <c:pt idx="3">
                  <c:v>Zeleň, parky</c:v>
                </c:pt>
                <c:pt idx="4">
                  <c:v>Krása, atmosféra</c:v>
                </c:pt>
                <c:pt idx="5">
                  <c:v>Občanská vybavenost</c:v>
                </c:pt>
                <c:pt idx="6">
                  <c:v>Dostupnost, vše je blízko</c:v>
                </c:pt>
                <c:pt idx="7">
                  <c:v>Centrum</c:v>
                </c:pt>
                <c:pt idx="8">
                  <c:v>Různorodost, mnoho možností</c:v>
                </c:pt>
                <c:pt idx="9">
                  <c:v>Dostatek služeb, infrastruktura</c:v>
                </c:pt>
              </c:strCache>
            </c:strRef>
          </c:cat>
          <c:val>
            <c:numRef>
              <c:f>bar_chart!$B$4:$B$13</c:f>
              <c:numCache>
                <c:formatCode>0%</c:formatCode>
                <c:ptCount val="10"/>
                <c:pt idx="0">
                  <c:v>0.37866666666666665</c:v>
                </c:pt>
                <c:pt idx="1">
                  <c:v>0.26933333333333331</c:v>
                </c:pt>
                <c:pt idx="2">
                  <c:v>0.13866666666666666</c:v>
                </c:pt>
                <c:pt idx="3">
                  <c:v>0.12533333333333332</c:v>
                </c:pt>
                <c:pt idx="4">
                  <c:v>0.10133333333333333</c:v>
                </c:pt>
                <c:pt idx="5">
                  <c:v>9.6000000000000002E-2</c:v>
                </c:pt>
                <c:pt idx="6">
                  <c:v>8.533333333333333E-2</c:v>
                </c:pt>
                <c:pt idx="7">
                  <c:v>0.08</c:v>
                </c:pt>
                <c:pt idx="8">
                  <c:v>6.6666666666666666E-2</c:v>
                </c:pt>
                <c:pt idx="9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7-4EE7-BE2C-B19AD9B5F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537926988854294"/>
          <c:y val="0.1001727115716753"/>
          <c:w val="0.58677816475298528"/>
          <c:h val="0.886416976819851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bar_chart!$A$4:$A$13</c:f>
              <c:strCache>
                <c:ptCount val="10"/>
                <c:pt idx="0">
                  <c:v>Památky, historie, architektura</c:v>
                </c:pt>
                <c:pt idx="1">
                  <c:v>MHD (kvalitní, dostupná..)</c:v>
                </c:pt>
                <c:pt idx="2">
                  <c:v>Kultura</c:v>
                </c:pt>
                <c:pt idx="3">
                  <c:v>Dostupnost, vše je blízko</c:v>
                </c:pt>
                <c:pt idx="4">
                  <c:v>Občanská vybavenost</c:v>
                </c:pt>
                <c:pt idx="5">
                  <c:v>Zeleň, parky</c:v>
                </c:pt>
                <c:pt idx="6">
                  <c:v>Krása, atmosféra</c:v>
                </c:pt>
                <c:pt idx="7">
                  <c:v>Centrum</c:v>
                </c:pt>
                <c:pt idx="8">
                  <c:v>Různorodost, mnoho možností</c:v>
                </c:pt>
                <c:pt idx="9">
                  <c:v>Dostatek služeb, infrastruktura</c:v>
                </c:pt>
              </c:strCache>
            </c:strRef>
          </c:cat>
          <c:val>
            <c:numRef>
              <c:f>bar_chart!$B$4:$B$13</c:f>
              <c:numCache>
                <c:formatCode>0%</c:formatCode>
                <c:ptCount val="10"/>
                <c:pt idx="0">
                  <c:v>0.36341463414634145</c:v>
                </c:pt>
                <c:pt idx="1">
                  <c:v>0.24390243902439024</c:v>
                </c:pt>
                <c:pt idx="2">
                  <c:v>0.12682926829268293</c:v>
                </c:pt>
                <c:pt idx="3">
                  <c:v>0.11707317073170732</c:v>
                </c:pt>
                <c:pt idx="4">
                  <c:v>0.10975609756097561</c:v>
                </c:pt>
                <c:pt idx="5">
                  <c:v>0.1</c:v>
                </c:pt>
                <c:pt idx="6">
                  <c:v>8.5365853658536592E-2</c:v>
                </c:pt>
                <c:pt idx="7">
                  <c:v>6.8292682926829273E-2</c:v>
                </c:pt>
                <c:pt idx="8">
                  <c:v>4.878048780487805E-2</c:v>
                </c:pt>
                <c:pt idx="9">
                  <c:v>4.6341463414634146E-2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7-4471-A115-87F5E47DF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537926988854294"/>
          <c:y val="0.1001727115716753"/>
          <c:w val="0.58677816475298528"/>
          <c:h val="0.886416976819851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bar_chart!$A$4:$A$12</c:f>
              <c:strCache>
                <c:ptCount val="9"/>
                <c:pt idx="0">
                  <c:v>Památky, historie, architektura</c:v>
                </c:pt>
                <c:pt idx="1">
                  <c:v>MHD (kvalitní, dostupná..)</c:v>
                </c:pt>
                <c:pt idx="2">
                  <c:v>Dostupnost, vše je blízko</c:v>
                </c:pt>
                <c:pt idx="3">
                  <c:v>Zeleň, parky</c:v>
                </c:pt>
                <c:pt idx="4">
                  <c:v>Občanská vybavenost</c:v>
                </c:pt>
                <c:pt idx="5">
                  <c:v>Kultura</c:v>
                </c:pt>
                <c:pt idx="6">
                  <c:v>Krása, atmosféra</c:v>
                </c:pt>
                <c:pt idx="7">
                  <c:v>Zaměstnání, pracovní možnosti</c:v>
                </c:pt>
                <c:pt idx="8">
                  <c:v>Centrum</c:v>
                </c:pt>
              </c:strCache>
            </c:strRef>
          </c:cat>
          <c:val>
            <c:numRef>
              <c:f>bar_chart!$B$4:$B$12</c:f>
              <c:numCache>
                <c:formatCode>0%</c:formatCode>
                <c:ptCount val="9"/>
                <c:pt idx="0">
                  <c:v>0.25333333333333335</c:v>
                </c:pt>
                <c:pt idx="1">
                  <c:v>0.17333333333333334</c:v>
                </c:pt>
                <c:pt idx="2">
                  <c:v>9.3333333333333338E-2</c:v>
                </c:pt>
                <c:pt idx="3">
                  <c:v>9.3333333333333338E-2</c:v>
                </c:pt>
                <c:pt idx="4">
                  <c:v>9.3333333333333338E-2</c:v>
                </c:pt>
                <c:pt idx="5">
                  <c:v>0.08</c:v>
                </c:pt>
                <c:pt idx="6">
                  <c:v>6.6666666666666666E-2</c:v>
                </c:pt>
                <c:pt idx="7">
                  <c:v>5.3333333333333337E-2</c:v>
                </c:pt>
                <c:pt idx="8">
                  <c:v>5.3333333333333337E-2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E-4F48-ABA5-DDF4DC245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07431154649245"/>
          <c:y val="0.1001727115716753"/>
          <c:w val="0.54708312309503593"/>
          <c:h val="0.886416976819851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bar_chart!$A$4:$A$22</c:f>
              <c:strCache>
                <c:ptCount val="19"/>
                <c:pt idx="0">
                  <c:v>Automobilová doprava, zácpy</c:v>
                </c:pt>
                <c:pt idx="1">
                  <c:v>Turisté</c:v>
                </c:pt>
                <c:pt idx="2">
                  <c:v>Doprava</c:v>
                </c:pt>
                <c:pt idx="3">
                  <c:v>Parkování</c:v>
                </c:pt>
                <c:pt idx="4">
                  <c:v>Nepořádek, nečistota</c:v>
                </c:pt>
                <c:pt idx="5">
                  <c:v>Hluk</c:v>
                </c:pt>
                <c:pt idx="6">
                  <c:v>Bezdomovci</c:v>
                </c:pt>
                <c:pt idx="7">
                  <c:v>Cizinci</c:v>
                </c:pt>
                <c:pt idx="8">
                  <c:v>Nová výstavba</c:v>
                </c:pt>
                <c:pt idx="9">
                  <c:v>Smog</c:v>
                </c:pt>
                <c:pt idx="10">
                  <c:v>Málo zeleně, zástavba zelených ploch</c:v>
                </c:pt>
                <c:pt idx="11">
                  <c:v>Drahé, nedostupné bydlení</c:v>
                </c:pt>
                <c:pt idx="12">
                  <c:v>Nedostavěný okruh</c:v>
                </c:pt>
                <c:pt idx="13">
                  <c:v>Přelidněnost</c:v>
                </c:pt>
                <c:pt idx="14">
                  <c:v>Opilci</c:v>
                </c:pt>
                <c:pt idx="15">
                  <c:v>Kriminalita</c:v>
                </c:pt>
                <c:pt idx="16">
                  <c:v>MHD (změny, plné, ne plně funkční)</c:v>
                </c:pt>
                <c:pt idx="17">
                  <c:v>Narkomani</c:v>
                </c:pt>
                <c:pt idx="18">
                  <c:v>Lidé, chování lidí</c:v>
                </c:pt>
              </c:strCache>
            </c:strRef>
          </c:cat>
          <c:val>
            <c:numRef>
              <c:f>bar_chart!$B$4:$B$22</c:f>
              <c:numCache>
                <c:formatCode>0%</c:formatCode>
                <c:ptCount val="19"/>
                <c:pt idx="0">
                  <c:v>0.27857142857142858</c:v>
                </c:pt>
                <c:pt idx="1">
                  <c:v>0.15285714285714286</c:v>
                </c:pt>
                <c:pt idx="2">
                  <c:v>0.10285714285714286</c:v>
                </c:pt>
                <c:pt idx="3">
                  <c:v>9.6428571428571433E-2</c:v>
                </c:pt>
                <c:pt idx="4">
                  <c:v>8.6428571428571424E-2</c:v>
                </c:pt>
                <c:pt idx="5">
                  <c:v>8.5714285714285715E-2</c:v>
                </c:pt>
                <c:pt idx="6">
                  <c:v>7.1428571428571425E-2</c:v>
                </c:pt>
                <c:pt idx="7">
                  <c:v>6.7857142857142852E-2</c:v>
                </c:pt>
                <c:pt idx="8">
                  <c:v>5.0714285714285712E-2</c:v>
                </c:pt>
                <c:pt idx="9">
                  <c:v>4.8571428571428571E-2</c:v>
                </c:pt>
                <c:pt idx="10">
                  <c:v>4.2857142857142858E-2</c:v>
                </c:pt>
                <c:pt idx="11">
                  <c:v>4.2857142857142858E-2</c:v>
                </c:pt>
                <c:pt idx="12">
                  <c:v>3.8571428571428569E-2</c:v>
                </c:pt>
                <c:pt idx="13">
                  <c:v>3.5714285714285712E-2</c:v>
                </c:pt>
                <c:pt idx="14">
                  <c:v>3.0714285714285715E-2</c:v>
                </c:pt>
                <c:pt idx="15">
                  <c:v>2.7857142857142858E-2</c:v>
                </c:pt>
                <c:pt idx="16">
                  <c:v>2.7857142857142858E-2</c:v>
                </c:pt>
                <c:pt idx="17">
                  <c:v>2.642857142857143E-2</c:v>
                </c:pt>
                <c:pt idx="18">
                  <c:v>2.642857142857143E-2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59-4FB9-92F3-1B6CB1779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537926988854294"/>
          <c:y val="0.1001727115716753"/>
          <c:w val="0.58677816475298528"/>
          <c:h val="0.886416976819851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bar_chart!$A$4:$A$12</c:f>
              <c:strCache>
                <c:ptCount val="9"/>
                <c:pt idx="0">
                  <c:v>Automobilová doprava, zácpy</c:v>
                </c:pt>
                <c:pt idx="1">
                  <c:v>Turisté</c:v>
                </c:pt>
                <c:pt idx="2">
                  <c:v>Doprava</c:v>
                </c:pt>
                <c:pt idx="3">
                  <c:v>Parkování</c:v>
                </c:pt>
                <c:pt idx="4">
                  <c:v>Hluk</c:v>
                </c:pt>
                <c:pt idx="5">
                  <c:v>Bezdomovci</c:v>
                </c:pt>
                <c:pt idx="6">
                  <c:v>Nepořádek, nečistota</c:v>
                </c:pt>
                <c:pt idx="7">
                  <c:v>Cizinci</c:v>
                </c:pt>
                <c:pt idx="8">
                  <c:v>Nová výstavba</c:v>
                </c:pt>
              </c:strCache>
            </c:strRef>
          </c:cat>
          <c:val>
            <c:numRef>
              <c:f>bar_chart!$B$4:$B$12</c:f>
              <c:numCache>
                <c:formatCode>0%</c:formatCode>
                <c:ptCount val="9"/>
                <c:pt idx="0">
                  <c:v>0.22037037037037038</c:v>
                </c:pt>
                <c:pt idx="1">
                  <c:v>0.14814814814814814</c:v>
                </c:pt>
                <c:pt idx="2">
                  <c:v>0.11296296296296296</c:v>
                </c:pt>
                <c:pt idx="3">
                  <c:v>0.10185185185185185</c:v>
                </c:pt>
                <c:pt idx="4">
                  <c:v>9.0740740740740747E-2</c:v>
                </c:pt>
                <c:pt idx="5">
                  <c:v>7.9629629629629634E-2</c:v>
                </c:pt>
                <c:pt idx="6">
                  <c:v>7.9629629629629634E-2</c:v>
                </c:pt>
                <c:pt idx="7">
                  <c:v>7.2222222222222215E-2</c:v>
                </c:pt>
                <c:pt idx="8">
                  <c:v>6.2962962962962957E-2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0-4324-BD7D-05FEBDBA3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537926988854294"/>
          <c:y val="0.1001727115716753"/>
          <c:w val="0.58677816475298528"/>
          <c:h val="0.886416976819851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bar_chart!$A$4:$A$14</c:f>
              <c:strCache>
                <c:ptCount val="11"/>
                <c:pt idx="0">
                  <c:v>Automobilová doprava, zácpy</c:v>
                </c:pt>
                <c:pt idx="1">
                  <c:v>Turisté</c:v>
                </c:pt>
                <c:pt idx="2">
                  <c:v>Nepořádek, nečistota</c:v>
                </c:pt>
                <c:pt idx="3">
                  <c:v>Hluk</c:v>
                </c:pt>
                <c:pt idx="4">
                  <c:v>Parkování</c:v>
                </c:pt>
                <c:pt idx="5">
                  <c:v>Cizinci</c:v>
                </c:pt>
                <c:pt idx="6">
                  <c:v>Doprava</c:v>
                </c:pt>
                <c:pt idx="7">
                  <c:v>Bezdomovci</c:v>
                </c:pt>
                <c:pt idx="8">
                  <c:v>Drahé, nedostupné bydlení</c:v>
                </c:pt>
                <c:pt idx="9">
                  <c:v>Smog</c:v>
                </c:pt>
                <c:pt idx="10">
                  <c:v>Nedostavěný okruh</c:v>
                </c:pt>
              </c:strCache>
            </c:strRef>
          </c:cat>
          <c:val>
            <c:numRef>
              <c:f>bar_chart!$B$4:$B$14</c:f>
              <c:numCache>
                <c:formatCode>0%</c:formatCode>
                <c:ptCount val="11"/>
                <c:pt idx="0">
                  <c:v>0.27466666666666667</c:v>
                </c:pt>
                <c:pt idx="1">
                  <c:v>0.17599999999999999</c:v>
                </c:pt>
                <c:pt idx="2">
                  <c:v>0.10933333333333334</c:v>
                </c:pt>
                <c:pt idx="3">
                  <c:v>9.6000000000000002E-2</c:v>
                </c:pt>
                <c:pt idx="4">
                  <c:v>9.0666666666666673E-2</c:v>
                </c:pt>
                <c:pt idx="5">
                  <c:v>0.08</c:v>
                </c:pt>
                <c:pt idx="6">
                  <c:v>0.08</c:v>
                </c:pt>
                <c:pt idx="7">
                  <c:v>5.6000000000000001E-2</c:v>
                </c:pt>
                <c:pt idx="8">
                  <c:v>5.6000000000000001E-2</c:v>
                </c:pt>
                <c:pt idx="9">
                  <c:v>5.3333333333333337E-2</c:v>
                </c:pt>
                <c:pt idx="10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7-4EE7-BE2C-B19AD9B5F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0383925369884"/>
          <c:y val="0.13749640695905044"/>
          <c:w val="0.84418666840377932"/>
          <c:h val="0.82469208112721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klara_chart!$B$24</c:f>
              <c:strCache>
                <c:ptCount val="1"/>
                <c:pt idx="0">
                  <c:v>Celkem (N=1400)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klara_chart!$A$25:$A$30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klara_chart!$B$25:$B$30</c:f>
              <c:numCache>
                <c:formatCode>0%</c:formatCode>
                <c:ptCount val="6"/>
                <c:pt idx="0">
                  <c:v>0.46357142857142858</c:v>
                </c:pt>
                <c:pt idx="1">
                  <c:v>0.37071428571428572</c:v>
                </c:pt>
                <c:pt idx="2">
                  <c:v>0.31285714285714283</c:v>
                </c:pt>
                <c:pt idx="3">
                  <c:v>0.25357142857142856</c:v>
                </c:pt>
                <c:pt idx="4">
                  <c:v>0.14214285714285715</c:v>
                </c:pt>
                <c:pt idx="5">
                  <c:v>0.22857142857142856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F-47CD-82F0-B3BEA4886315}"/>
            </c:ext>
          </c:extLst>
        </c:ser>
        <c:ser>
          <c:idx val="1"/>
          <c:order val="1"/>
          <c:tx>
            <c:strRef>
              <c:f>klara_chart!$C$24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klara_chart!$C$25:$C$30</c:f>
              <c:numCache>
                <c:formatCode>0%</c:formatCode>
                <c:ptCount val="6"/>
                <c:pt idx="0">
                  <c:v>0.53642857142857148</c:v>
                </c:pt>
                <c:pt idx="1">
                  <c:v>0.62928571428571423</c:v>
                </c:pt>
                <c:pt idx="2">
                  <c:v>0.68714285714285717</c:v>
                </c:pt>
                <c:pt idx="3">
                  <c:v>0.74642857142857144</c:v>
                </c:pt>
                <c:pt idx="4">
                  <c:v>0.85785714285714287</c:v>
                </c:pt>
                <c:pt idx="5">
                  <c:v>0.77142857142857146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8F-47CD-82F0-B3BEA4886315}"/>
            </c:ext>
          </c:extLst>
        </c:ser>
        <c:ser>
          <c:idx val="2"/>
          <c:order val="2"/>
          <c:tx>
            <c:strRef>
              <c:f>klara_chart!$D$24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klara_chart!$D$25:$D$30</c:f>
              <c:numCache>
                <c:formatCode>0%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8F-47CD-82F0-B3BEA4886315}"/>
            </c:ext>
          </c:extLst>
        </c:ser>
        <c:ser>
          <c:idx val="3"/>
          <c:order val="3"/>
          <c:tx>
            <c:strRef>
              <c:f>klara_chart!$E$24</c:f>
              <c:strCache>
                <c:ptCount val="1"/>
                <c:pt idx="0">
                  <c:v>Názorově otevření (N=540)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klara_chart!$E$25:$E$30</c:f>
              <c:numCache>
                <c:formatCode>0%</c:formatCode>
                <c:ptCount val="6"/>
                <c:pt idx="0">
                  <c:v>0.46296296296296297</c:v>
                </c:pt>
                <c:pt idx="1">
                  <c:v>0.3574074074074074</c:v>
                </c:pt>
                <c:pt idx="2">
                  <c:v>0.32222222222222224</c:v>
                </c:pt>
                <c:pt idx="3">
                  <c:v>0.26296296296296295</c:v>
                </c:pt>
                <c:pt idx="4">
                  <c:v>0.15925925925925927</c:v>
                </c:pt>
                <c:pt idx="5">
                  <c:v>0.22592592592592592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8F-47CD-82F0-B3BEA4886315}"/>
            </c:ext>
          </c:extLst>
        </c:ser>
        <c:ser>
          <c:idx val="4"/>
          <c:order val="4"/>
          <c:tx>
            <c:strRef>
              <c:f>klara_chart!$F$24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klara_chart!$F$25:$F$30</c:f>
              <c:numCache>
                <c:formatCode>0%</c:formatCode>
                <c:ptCount val="6"/>
                <c:pt idx="0">
                  <c:v>0.53703703703703698</c:v>
                </c:pt>
                <c:pt idx="1">
                  <c:v>0.6425925925925926</c:v>
                </c:pt>
                <c:pt idx="2">
                  <c:v>0.67777777777777781</c:v>
                </c:pt>
                <c:pt idx="3">
                  <c:v>0.73703703703703705</c:v>
                </c:pt>
                <c:pt idx="4">
                  <c:v>0.84074074074074079</c:v>
                </c:pt>
                <c:pt idx="5">
                  <c:v>0.77407407407407414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8F-47CD-82F0-B3BEA4886315}"/>
            </c:ext>
          </c:extLst>
        </c:ser>
        <c:ser>
          <c:idx val="5"/>
          <c:order val="5"/>
          <c:tx>
            <c:strRef>
              <c:f>klara_chart!$G$24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klara_chart!$G$25:$G$30</c:f>
              <c:numCache>
                <c:formatCode>0%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8F-47CD-82F0-B3BEA4886315}"/>
            </c:ext>
          </c:extLst>
        </c:ser>
        <c:ser>
          <c:idx val="6"/>
          <c:order val="6"/>
          <c:tx>
            <c:strRef>
              <c:f>klara_chart!$H$24</c:f>
              <c:strCache>
                <c:ptCount val="1"/>
                <c:pt idx="0">
                  <c:v>Společensky aktivní (N=375)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klara_chart!$A$25:$A$30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klara_chart!$H$25:$H$30</c:f>
              <c:numCache>
                <c:formatCode>0%</c:formatCode>
                <c:ptCount val="6"/>
                <c:pt idx="0">
                  <c:v>0.55466666666666664</c:v>
                </c:pt>
                <c:pt idx="1">
                  <c:v>0.42666666666666669</c:v>
                </c:pt>
                <c:pt idx="2">
                  <c:v>0.31466666666666665</c:v>
                </c:pt>
                <c:pt idx="3">
                  <c:v>0.25600000000000001</c:v>
                </c:pt>
                <c:pt idx="4">
                  <c:v>0.12533333333333332</c:v>
                </c:pt>
                <c:pt idx="5">
                  <c:v>0.19466666666666665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8F-47CD-82F0-B3BEA4886315}"/>
            </c:ext>
          </c:extLst>
        </c:ser>
        <c:ser>
          <c:idx val="7"/>
          <c:order val="7"/>
          <c:tx>
            <c:strRef>
              <c:f>klara_chart!$I$24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klara_chart!$I$25:$I$30</c:f>
              <c:numCache>
                <c:formatCode>0%</c:formatCode>
                <c:ptCount val="6"/>
                <c:pt idx="0">
                  <c:v>0.44533333333333336</c:v>
                </c:pt>
                <c:pt idx="1">
                  <c:v>0.57333333333333325</c:v>
                </c:pt>
                <c:pt idx="2">
                  <c:v>0.68533333333333335</c:v>
                </c:pt>
                <c:pt idx="3">
                  <c:v>0.74399999999999999</c:v>
                </c:pt>
                <c:pt idx="4">
                  <c:v>0.8746666666666667</c:v>
                </c:pt>
                <c:pt idx="5">
                  <c:v>0.80533333333333335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8F-47CD-82F0-B3BEA4886315}"/>
            </c:ext>
          </c:extLst>
        </c:ser>
        <c:ser>
          <c:idx val="8"/>
          <c:order val="8"/>
          <c:tx>
            <c:strRef>
              <c:f>klara_chart!$J$24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klara_chart!$J$25:$J$30</c:f>
              <c:numCache>
                <c:formatCode>0%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8F-47CD-82F0-B3BEA4886315}"/>
            </c:ext>
          </c:extLst>
        </c:ser>
        <c:ser>
          <c:idx val="9"/>
          <c:order val="9"/>
          <c:tx>
            <c:strRef>
              <c:f>klara_chart!$K$24</c:f>
              <c:strCache>
                <c:ptCount val="1"/>
                <c:pt idx="0">
                  <c:v>Ekologicky smýšlející (N=410)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klara_chart!$K$25:$K$30</c:f>
              <c:numCache>
                <c:formatCode>0%</c:formatCode>
                <c:ptCount val="6"/>
                <c:pt idx="0">
                  <c:v>0.3902439024390244</c:v>
                </c:pt>
                <c:pt idx="1">
                  <c:v>0.31463414634146342</c:v>
                </c:pt>
                <c:pt idx="2">
                  <c:v>0.31219512195121951</c:v>
                </c:pt>
                <c:pt idx="3">
                  <c:v>0.22682926829268293</c:v>
                </c:pt>
                <c:pt idx="4">
                  <c:v>0.14390243902439023</c:v>
                </c:pt>
                <c:pt idx="5">
                  <c:v>0.26829268292682928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8F-47CD-82F0-B3BEA4886315}"/>
            </c:ext>
          </c:extLst>
        </c:ser>
        <c:ser>
          <c:idx val="10"/>
          <c:order val="10"/>
          <c:tx>
            <c:strRef>
              <c:f>klara_chart!$L$24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klara_chart!$L$25:$L$30</c:f>
              <c:numCache>
                <c:formatCode>0%</c:formatCode>
                <c:ptCount val="6"/>
                <c:pt idx="0">
                  <c:v>0.6097560975609756</c:v>
                </c:pt>
                <c:pt idx="1">
                  <c:v>0.68536585365853653</c:v>
                </c:pt>
                <c:pt idx="2">
                  <c:v>0.68780487804878043</c:v>
                </c:pt>
                <c:pt idx="3">
                  <c:v>0.77317073170731709</c:v>
                </c:pt>
                <c:pt idx="4">
                  <c:v>0.85609756097560974</c:v>
                </c:pt>
                <c:pt idx="5">
                  <c:v>0.73170731707317072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8F-47CD-82F0-B3BEA4886315}"/>
            </c:ext>
          </c:extLst>
        </c:ser>
        <c:ser>
          <c:idx val="11"/>
          <c:order val="11"/>
          <c:tx>
            <c:strRef>
              <c:f>klara_chart!$M$24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klara_chart!$M$25:$M$30</c:f>
              <c:numCache>
                <c:formatCode>0%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68F-47CD-82F0-B3BEA4886315}"/>
            </c:ext>
          </c:extLst>
        </c:ser>
        <c:ser>
          <c:idx val="12"/>
          <c:order val="12"/>
          <c:tx>
            <c:strRef>
              <c:f>klara_chart!$N$24</c:f>
              <c:strCache>
                <c:ptCount val="1"/>
                <c:pt idx="0">
                  <c:v>Automobilově zaměření (N=75)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klara_chart!$N$25:$N$30</c:f>
              <c:numCache>
                <c:formatCode>0%</c:formatCode>
                <c:ptCount val="6"/>
                <c:pt idx="0">
                  <c:v>0.41333333333333333</c:v>
                </c:pt>
                <c:pt idx="1">
                  <c:v>0.49333333333333335</c:v>
                </c:pt>
                <c:pt idx="2">
                  <c:v>0.24</c:v>
                </c:pt>
                <c:pt idx="3">
                  <c:v>0.32</c:v>
                </c:pt>
                <c:pt idx="4">
                  <c:v>9.3333333333333338E-2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68F-47CD-82F0-B3BEA4886315}"/>
            </c:ext>
          </c:extLst>
        </c:ser>
        <c:ser>
          <c:idx val="13"/>
          <c:order val="13"/>
          <c:tx>
            <c:strRef>
              <c:f>klara_chart!$O$24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klara_chart!$O$25:$O$30</c:f>
              <c:numCache>
                <c:formatCode>0%</c:formatCode>
                <c:ptCount val="6"/>
                <c:pt idx="0">
                  <c:v>0.58666666666666667</c:v>
                </c:pt>
                <c:pt idx="1">
                  <c:v>0.5066666666666666</c:v>
                </c:pt>
                <c:pt idx="2">
                  <c:v>0.76</c:v>
                </c:pt>
                <c:pt idx="3">
                  <c:v>0.67999999999999994</c:v>
                </c:pt>
                <c:pt idx="4">
                  <c:v>0.90666666666666662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68F-47CD-82F0-B3BEA4886315}"/>
            </c:ext>
          </c:extLst>
        </c:ser>
        <c:ser>
          <c:idx val="14"/>
          <c:order val="14"/>
          <c:tx>
            <c:strRef>
              <c:f>klara_chart!$P$24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klara_chart!$A$25:$A$30</c:f>
              <c:strCache>
                <c:ptCount val="6"/>
                <c:pt idx="0">
                  <c:v>IPR Praha</c:v>
                </c:pt>
                <c:pt idx="1">
                  <c:v>ÚHA</c:v>
                </c:pt>
                <c:pt idx="2">
                  <c:v>ÚPR</c:v>
                </c:pt>
                <c:pt idx="3">
                  <c:v>ÚRM</c:v>
                </c:pt>
                <c:pt idx="4">
                  <c:v>ÚPDR</c:v>
                </c:pt>
                <c:pt idx="5">
                  <c:v>Žádnou z uvedených</c:v>
                </c:pt>
              </c:strCache>
            </c:strRef>
          </c:cat>
          <c:val>
            <c:numRef>
              <c:f>klara_chart!$P$25:$P$30</c:f>
              <c:numCache>
                <c:formatCode>0%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68F-47CD-82F0-B3BEA4886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00084336"/>
        <c:axId val="500081984"/>
      </c:barChart>
      <c:catAx>
        <c:axId val="500084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500081984"/>
        <c:crosses val="autoZero"/>
        <c:auto val="1"/>
        <c:lblAlgn val="ctr"/>
        <c:lblOffset val="100"/>
        <c:noMultiLvlLbl val="0"/>
      </c:catAx>
      <c:valAx>
        <c:axId val="5000819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0008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922596076374946"/>
          <c:y val="0.1001727115716753"/>
          <c:w val="0.56293152774477595"/>
          <c:h val="0.886416976819851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bar_chart!$A$4:$A$14</c:f>
              <c:strCache>
                <c:ptCount val="11"/>
                <c:pt idx="0">
                  <c:v>Automobilová doprava, zácpy</c:v>
                </c:pt>
                <c:pt idx="1">
                  <c:v>Turisté</c:v>
                </c:pt>
                <c:pt idx="2">
                  <c:v>Doprava</c:v>
                </c:pt>
                <c:pt idx="3">
                  <c:v>Bezdomovci</c:v>
                </c:pt>
                <c:pt idx="4">
                  <c:v>Hluk</c:v>
                </c:pt>
                <c:pt idx="5">
                  <c:v>Nepořádek, nečistota</c:v>
                </c:pt>
                <c:pt idx="6">
                  <c:v>Parkování</c:v>
                </c:pt>
                <c:pt idx="7">
                  <c:v>Málo zeleně, zástavba zelených ploch</c:v>
                </c:pt>
                <c:pt idx="8">
                  <c:v>Smog</c:v>
                </c:pt>
                <c:pt idx="9">
                  <c:v>Cizinci</c:v>
                </c:pt>
                <c:pt idx="10">
                  <c:v>Přelidněnost</c:v>
                </c:pt>
              </c:strCache>
            </c:strRef>
          </c:cat>
          <c:val>
            <c:numRef>
              <c:f>bar_chart!$B$4:$B$14</c:f>
              <c:numCache>
                <c:formatCode>0%</c:formatCode>
                <c:ptCount val="11"/>
                <c:pt idx="0">
                  <c:v>0.38048780487804879</c:v>
                </c:pt>
                <c:pt idx="1">
                  <c:v>0.15853658536585366</c:v>
                </c:pt>
                <c:pt idx="2">
                  <c:v>0.11463414634146342</c:v>
                </c:pt>
                <c:pt idx="3">
                  <c:v>8.5365853658536592E-2</c:v>
                </c:pt>
                <c:pt idx="4">
                  <c:v>8.0487804878048783E-2</c:v>
                </c:pt>
                <c:pt idx="5">
                  <c:v>7.8048780487804878E-2</c:v>
                </c:pt>
                <c:pt idx="6">
                  <c:v>7.3170731707317069E-2</c:v>
                </c:pt>
                <c:pt idx="7">
                  <c:v>6.8292682926829273E-2</c:v>
                </c:pt>
                <c:pt idx="8">
                  <c:v>6.5853658536585369E-2</c:v>
                </c:pt>
                <c:pt idx="9">
                  <c:v>4.878048780487805E-2</c:v>
                </c:pt>
                <c:pt idx="10">
                  <c:v>4.878048780487805E-2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7-4471-A115-87F5E47DF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537926988854294"/>
          <c:y val="0.1001727115716753"/>
          <c:w val="0.58677816475298528"/>
          <c:h val="0.886416976819851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bar_chart!$A$4:$A$14</c:f>
              <c:strCache>
                <c:ptCount val="11"/>
                <c:pt idx="0">
                  <c:v>Parkování</c:v>
                </c:pt>
                <c:pt idx="1">
                  <c:v>Automobilová doprava, zácpy</c:v>
                </c:pt>
                <c:pt idx="2">
                  <c:v>Cizinci</c:v>
                </c:pt>
                <c:pt idx="3">
                  <c:v>Cyklisté</c:v>
                </c:pt>
                <c:pt idx="4">
                  <c:v>Doprava</c:v>
                </c:pt>
                <c:pt idx="5">
                  <c:v>Nedostavěný okruh</c:v>
                </c:pt>
                <c:pt idx="6">
                  <c:v>Nepořádek, nečistota</c:v>
                </c:pt>
                <c:pt idx="7">
                  <c:v>Koloběžky</c:v>
                </c:pt>
                <c:pt idx="8">
                  <c:v>Zřizování cyklopruhů do silnic</c:v>
                </c:pt>
                <c:pt idx="9">
                  <c:v>Nová výstavba</c:v>
                </c:pt>
                <c:pt idx="10">
                  <c:v>Magistrát</c:v>
                </c:pt>
              </c:strCache>
            </c:strRef>
          </c:cat>
          <c:val>
            <c:numRef>
              <c:f>bar_chart!$B$4:$B$14</c:f>
              <c:numCache>
                <c:formatCode>0%</c:formatCode>
                <c:ptCount val="11"/>
                <c:pt idx="0">
                  <c:v>0.21333333333333335</c:v>
                </c:pt>
                <c:pt idx="1">
                  <c:v>0.16</c:v>
                </c:pt>
                <c:pt idx="2">
                  <c:v>0.08</c:v>
                </c:pt>
                <c:pt idx="3">
                  <c:v>0.08</c:v>
                </c:pt>
                <c:pt idx="4">
                  <c:v>0.08</c:v>
                </c:pt>
                <c:pt idx="5">
                  <c:v>0.08</c:v>
                </c:pt>
                <c:pt idx="6">
                  <c:v>6.6666666666666666E-2</c:v>
                </c:pt>
                <c:pt idx="7">
                  <c:v>6.6666666666666666E-2</c:v>
                </c:pt>
                <c:pt idx="8">
                  <c:v>6.6666666666666666E-2</c:v>
                </c:pt>
                <c:pt idx="9">
                  <c:v>5.3333333333333337E-2</c:v>
                </c:pt>
                <c:pt idx="10">
                  <c:v>5.3333333333333337E-2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E-4F48-ABA5-DDF4DC245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32180324814835"/>
          <c:y val="9.7296866999143722E-2"/>
          <c:w val="0.5567819675185165"/>
          <c:h val="0.864106464369161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T_chart!$A$48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T_chart!$B$47:$AB$47</c:f>
              <c:numCache>
                <c:formatCode>0</c:formatCode>
                <c:ptCount val="27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</c:numCache>
            </c:numRef>
          </c:cat>
          <c:val>
            <c:numRef>
              <c:f>T_chart!$B$48:$AB$48</c:f>
              <c:numCache>
                <c:formatCode>0%</c:formatCode>
                <c:ptCount val="27"/>
                <c:pt idx="0">
                  <c:v>0.34785714285714286</c:v>
                </c:pt>
                <c:pt idx="1">
                  <c:v>0.34068278805120911</c:v>
                </c:pt>
                <c:pt idx="2">
                  <c:v>0.35483870967741937</c:v>
                </c:pt>
                <c:pt idx="4">
                  <c:v>0.21357142857142858</c:v>
                </c:pt>
                <c:pt idx="5">
                  <c:v>0.20199146514935989</c:v>
                </c:pt>
                <c:pt idx="6">
                  <c:v>0.24288425047438331</c:v>
                </c:pt>
                <c:pt idx="8">
                  <c:v>0.21642857142857144</c:v>
                </c:pt>
                <c:pt idx="9">
                  <c:v>0.22403982930298719</c:v>
                </c:pt>
                <c:pt idx="10">
                  <c:v>0.28652751423149903</c:v>
                </c:pt>
                <c:pt idx="12">
                  <c:v>0.09</c:v>
                </c:pt>
                <c:pt idx="13">
                  <c:v>9.1038406827880516E-2</c:v>
                </c:pt>
                <c:pt idx="14">
                  <c:v>0.1204933586337761</c:v>
                </c:pt>
                <c:pt idx="16">
                  <c:v>0.13071428571428573</c:v>
                </c:pt>
                <c:pt idx="17">
                  <c:v>0.1337126600284495</c:v>
                </c:pt>
                <c:pt idx="18">
                  <c:v>0.198292220113852</c:v>
                </c:pt>
                <c:pt idx="20">
                  <c:v>0.14571428571428571</c:v>
                </c:pt>
                <c:pt idx="21">
                  <c:v>0.14935988620199148</c:v>
                </c:pt>
                <c:pt idx="22">
                  <c:v>0.18406072106261859</c:v>
                </c:pt>
                <c:pt idx="24">
                  <c:v>3.9285714285714285E-2</c:v>
                </c:pt>
                <c:pt idx="25">
                  <c:v>3.9829302987197723E-2</c:v>
                </c:pt>
                <c:pt idx="26">
                  <c:v>5.0284629981024669E-2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0-4155-BB04-373248AB1367}"/>
            </c:ext>
          </c:extLst>
        </c:ser>
        <c:ser>
          <c:idx val="1"/>
          <c:order val="1"/>
          <c:tx>
            <c:strRef>
              <c:f>T_chart!$A$49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T_chart!$B$47:$AB$47</c:f>
              <c:numCache>
                <c:formatCode>0</c:formatCode>
                <c:ptCount val="27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</c:numCache>
            </c:numRef>
          </c:cat>
          <c:val>
            <c:numRef>
              <c:f>T_chart!$B$49:$AB$49</c:f>
              <c:numCache>
                <c:formatCode>0%</c:formatCode>
                <c:ptCount val="27"/>
                <c:pt idx="0">
                  <c:v>0.38428571428571429</c:v>
                </c:pt>
                <c:pt idx="1">
                  <c:v>0.36486486486486486</c:v>
                </c:pt>
                <c:pt idx="2">
                  <c:v>0.32922201138519924</c:v>
                </c:pt>
                <c:pt idx="4">
                  <c:v>0.4592857142857143</c:v>
                </c:pt>
                <c:pt idx="5">
                  <c:v>0.46017069701280228</c:v>
                </c:pt>
                <c:pt idx="6">
                  <c:v>0.41935483870967744</c:v>
                </c:pt>
                <c:pt idx="8">
                  <c:v>0.3585714285714286</c:v>
                </c:pt>
                <c:pt idx="9">
                  <c:v>0.37980085348506404</c:v>
                </c:pt>
                <c:pt idx="10">
                  <c:v>0.39468690702087289</c:v>
                </c:pt>
                <c:pt idx="12">
                  <c:v>0.43357142857142855</c:v>
                </c:pt>
                <c:pt idx="13">
                  <c:v>0.42176386913229019</c:v>
                </c:pt>
                <c:pt idx="14">
                  <c:v>0.42220113851992408</c:v>
                </c:pt>
                <c:pt idx="16">
                  <c:v>0.37785714285714284</c:v>
                </c:pt>
                <c:pt idx="17">
                  <c:v>0.37553342816500712</c:v>
                </c:pt>
                <c:pt idx="18">
                  <c:v>0.40607210626185958</c:v>
                </c:pt>
                <c:pt idx="20">
                  <c:v>0.28928571428571431</c:v>
                </c:pt>
                <c:pt idx="21">
                  <c:v>0.29729729729729731</c:v>
                </c:pt>
                <c:pt idx="22">
                  <c:v>0.28747628083491461</c:v>
                </c:pt>
                <c:pt idx="24">
                  <c:v>0.11214285714285714</c:v>
                </c:pt>
                <c:pt idx="25">
                  <c:v>0.13157894736842105</c:v>
                </c:pt>
                <c:pt idx="26">
                  <c:v>0.15464895635673626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0-4155-BB04-373248AB1367}"/>
            </c:ext>
          </c:extLst>
        </c:ser>
        <c:ser>
          <c:idx val="2"/>
          <c:order val="2"/>
          <c:tx>
            <c:strRef>
              <c:f>T_chart!$A$50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T_chart!$B$47:$AB$47</c:f>
              <c:numCache>
                <c:formatCode>0</c:formatCode>
                <c:ptCount val="27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</c:numCache>
            </c:numRef>
          </c:cat>
          <c:val>
            <c:numRef>
              <c:f>T_chart!$B$50:$AB$50</c:f>
              <c:numCache>
                <c:formatCode>0%</c:formatCode>
                <c:ptCount val="27"/>
                <c:pt idx="0">
                  <c:v>0.15285714285714286</c:v>
                </c:pt>
                <c:pt idx="1">
                  <c:v>0.17140825035561877</c:v>
                </c:pt>
                <c:pt idx="2">
                  <c:v>0.19165085388994307</c:v>
                </c:pt>
                <c:pt idx="4">
                  <c:v>0.20428571428571429</c:v>
                </c:pt>
                <c:pt idx="5">
                  <c:v>0.21550497866287341</c:v>
                </c:pt>
                <c:pt idx="6">
                  <c:v>0.22201138519924099</c:v>
                </c:pt>
                <c:pt idx="8">
                  <c:v>0.26357142857142857</c:v>
                </c:pt>
                <c:pt idx="9">
                  <c:v>0.24679943100995733</c:v>
                </c:pt>
                <c:pt idx="10">
                  <c:v>0.20683111954459202</c:v>
                </c:pt>
                <c:pt idx="12">
                  <c:v>0.33500000000000002</c:v>
                </c:pt>
                <c:pt idx="13">
                  <c:v>0.33285917496443812</c:v>
                </c:pt>
                <c:pt idx="14">
                  <c:v>0.3396584440227704</c:v>
                </c:pt>
                <c:pt idx="16">
                  <c:v>0.25857142857142856</c:v>
                </c:pt>
                <c:pt idx="17">
                  <c:v>0.25391180654338547</c:v>
                </c:pt>
                <c:pt idx="18">
                  <c:v>0.21631878557874762</c:v>
                </c:pt>
                <c:pt idx="20">
                  <c:v>0.245</c:v>
                </c:pt>
                <c:pt idx="21">
                  <c:v>0.23826458036984352</c:v>
                </c:pt>
                <c:pt idx="22">
                  <c:v>0.24193548387096775</c:v>
                </c:pt>
                <c:pt idx="24">
                  <c:v>0.3992857142857143</c:v>
                </c:pt>
                <c:pt idx="25">
                  <c:v>0.41607396870554764</c:v>
                </c:pt>
                <c:pt idx="26">
                  <c:v>0.396584440227704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00-4155-BB04-373248AB1367}"/>
            </c:ext>
          </c:extLst>
        </c:ser>
        <c:ser>
          <c:idx val="3"/>
          <c:order val="3"/>
          <c:tx>
            <c:strRef>
              <c:f>T_chart!$A$51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T_chart!$B$47:$AB$47</c:f>
              <c:numCache>
                <c:formatCode>0</c:formatCode>
                <c:ptCount val="27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</c:numCache>
            </c:numRef>
          </c:cat>
          <c:val>
            <c:numRef>
              <c:f>T_chart!$B$51:$AB$51</c:f>
              <c:numCache>
                <c:formatCode>0%</c:formatCode>
                <c:ptCount val="27"/>
                <c:pt idx="0">
                  <c:v>7.3571428571428565E-2</c:v>
                </c:pt>
                <c:pt idx="1">
                  <c:v>7.3968705547652919E-2</c:v>
                </c:pt>
                <c:pt idx="2">
                  <c:v>9.3927893738140422E-2</c:v>
                </c:pt>
                <c:pt idx="4">
                  <c:v>6.0714285714285714E-2</c:v>
                </c:pt>
                <c:pt idx="5">
                  <c:v>5.9743954480796585E-2</c:v>
                </c:pt>
                <c:pt idx="6">
                  <c:v>6.0721062618595827E-2</c:v>
                </c:pt>
                <c:pt idx="8">
                  <c:v>0.11571428571428571</c:v>
                </c:pt>
                <c:pt idx="9">
                  <c:v>0.10099573257467995</c:v>
                </c:pt>
                <c:pt idx="10">
                  <c:v>9.1081593927893736E-2</c:v>
                </c:pt>
                <c:pt idx="12">
                  <c:v>0.11357142857142857</c:v>
                </c:pt>
                <c:pt idx="13">
                  <c:v>0.11593172119487909</c:v>
                </c:pt>
                <c:pt idx="14">
                  <c:v>8.9184060721062622E-2</c:v>
                </c:pt>
                <c:pt idx="16">
                  <c:v>0.15928571428571428</c:v>
                </c:pt>
                <c:pt idx="17">
                  <c:v>0.1642958748221906</c:v>
                </c:pt>
                <c:pt idx="18">
                  <c:v>0.12713472485768501</c:v>
                </c:pt>
                <c:pt idx="20">
                  <c:v>0.14357142857142857</c:v>
                </c:pt>
                <c:pt idx="21">
                  <c:v>0.14793741109530584</c:v>
                </c:pt>
                <c:pt idx="22">
                  <c:v>0.15844402277039848</c:v>
                </c:pt>
                <c:pt idx="24">
                  <c:v>0.3992857142857143</c:v>
                </c:pt>
                <c:pt idx="25">
                  <c:v>0.35917496443812236</c:v>
                </c:pt>
                <c:pt idx="26">
                  <c:v>0.35294117647058826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00-4155-BB04-373248AB1367}"/>
            </c:ext>
          </c:extLst>
        </c:ser>
        <c:ser>
          <c:idx val="4"/>
          <c:order val="4"/>
          <c:tx>
            <c:strRef>
              <c:f>T_chart!$A$52</c:f>
              <c:strCache>
                <c:ptCount val="1"/>
                <c:pt idx="0">
                  <c:v>Neuvedeno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T_chart!$B$47:$AB$47</c:f>
              <c:numCache>
                <c:formatCode>0</c:formatCode>
                <c:ptCount val="27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</c:numCache>
            </c:numRef>
          </c:cat>
          <c:val>
            <c:numRef>
              <c:f>T_chart!$B$52:$AB$52</c:f>
              <c:numCache>
                <c:formatCode>0%</c:formatCode>
                <c:ptCount val="27"/>
                <c:pt idx="0">
                  <c:v>4.1428571428571426E-2</c:v>
                </c:pt>
                <c:pt idx="1">
                  <c:v>4.9075391180654342E-2</c:v>
                </c:pt>
                <c:pt idx="2">
                  <c:v>3.0360531309297913E-2</c:v>
                </c:pt>
                <c:pt idx="4">
                  <c:v>6.2142857142857146E-2</c:v>
                </c:pt>
                <c:pt idx="5">
                  <c:v>6.2588904694167849E-2</c:v>
                </c:pt>
                <c:pt idx="6">
                  <c:v>5.5028462998102469E-2</c:v>
                </c:pt>
                <c:pt idx="8">
                  <c:v>4.5714285714285714E-2</c:v>
                </c:pt>
                <c:pt idx="9">
                  <c:v>4.8364153627311522E-2</c:v>
                </c:pt>
                <c:pt idx="10">
                  <c:v>2.0872865275142316E-2</c:v>
                </c:pt>
                <c:pt idx="12">
                  <c:v>2.7857142857142858E-2</c:v>
                </c:pt>
                <c:pt idx="13">
                  <c:v>3.8406827880512091E-2</c:v>
                </c:pt>
                <c:pt idx="14">
                  <c:v>2.8462998102466792E-2</c:v>
                </c:pt>
                <c:pt idx="16">
                  <c:v>7.3571428571428565E-2</c:v>
                </c:pt>
                <c:pt idx="17">
                  <c:v>7.254623044096728E-2</c:v>
                </c:pt>
                <c:pt idx="18">
                  <c:v>5.218216318785579E-2</c:v>
                </c:pt>
                <c:pt idx="20">
                  <c:v>0.17642857142857143</c:v>
                </c:pt>
                <c:pt idx="21">
                  <c:v>0.16714082503556188</c:v>
                </c:pt>
                <c:pt idx="22">
                  <c:v>0.12808349146110057</c:v>
                </c:pt>
                <c:pt idx="24">
                  <c:v>0.05</c:v>
                </c:pt>
                <c:pt idx="25">
                  <c:v>5.3342816500711238E-2</c:v>
                </c:pt>
                <c:pt idx="26">
                  <c:v>4.5540796963946868E-2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6-4D3B-9E76-C9D8F0ECE4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1124128"/>
        <c:axId val="531126872"/>
      </c:barChart>
      <c:catAx>
        <c:axId val="531124128"/>
        <c:scaling>
          <c:orientation val="maxMin"/>
        </c:scaling>
        <c:delete val="0"/>
        <c:axPos val="l"/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1126872"/>
        <c:crosses val="autoZero"/>
        <c:auto val="1"/>
        <c:lblAlgn val="ctr"/>
        <c:lblOffset val="100"/>
        <c:noMultiLvlLbl val="0"/>
      </c:catAx>
      <c:valAx>
        <c:axId val="531126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1124128"/>
        <c:crosses val="max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4014140788369896"/>
          <c:y val="2.1052637395396433E-2"/>
          <c:w val="0.59541302573701382"/>
          <c:h val="6.8563740339767046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257487305391414E-2"/>
          <c:y val="4.9988516417586743E-3"/>
          <c:w val="0.72414758364610587"/>
          <c:h val="0.96787370448060017"/>
        </c:manualLayout>
      </c:layout>
      <c:bubbleChart>
        <c:varyColors val="0"/>
        <c:ser>
          <c:idx val="0"/>
          <c:order val="0"/>
          <c:tx>
            <c:strRef>
              <c:f>'4pol'!$A$3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BC98-4E16-9E81-0123028F4824}"/>
            </c:ext>
          </c:extLst>
        </c:ser>
        <c:ser>
          <c:idx val="1"/>
          <c:order val="1"/>
          <c:tx>
            <c:strRef>
              <c:f>'4pol'!$A$4</c:f>
              <c:strCache>
                <c:ptCount val="1"/>
                <c:pt idx="0">
                  <c:v>#ODKAZ!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BC98-4E16-9E81-0123028F4824}"/>
            </c:ext>
          </c:extLst>
        </c:ser>
        <c:ser>
          <c:idx val="2"/>
          <c:order val="2"/>
          <c:tx>
            <c:strRef>
              <c:f>'4pol'!$A$5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BC98-4E16-9E81-0123028F4824}"/>
            </c:ext>
          </c:extLst>
        </c:ser>
        <c:ser>
          <c:idx val="3"/>
          <c:order val="3"/>
          <c:tx>
            <c:strRef>
              <c:f>'4pol'!$A$6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'[1]4pol'!$B$6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'[1]4pol'!$C$6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'[1]4pol'!$D$6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BC98-4E16-9E81-0123028F4824}"/>
            </c:ext>
          </c:extLst>
        </c:ser>
        <c:ser>
          <c:idx val="4"/>
          <c:order val="4"/>
          <c:tx>
            <c:strRef>
              <c:f>'4pol'!$A$7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'[1]4pol'!$B$7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'[1]4pol'!$C$7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'[1]4pol'!$D$7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BC98-4E16-9E81-0123028F4824}"/>
            </c:ext>
          </c:extLst>
        </c:ser>
        <c:ser>
          <c:idx val="5"/>
          <c:order val="5"/>
          <c:tx>
            <c:strRef>
              <c:f>'4pol'!$A$8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'[1]4pol'!$B$8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'[1]4pol'!$C$8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'[1]4pol'!$D$8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BC98-4E16-9E81-0123028F4824}"/>
            </c:ext>
          </c:extLst>
        </c:ser>
        <c:ser>
          <c:idx val="6"/>
          <c:order val="6"/>
          <c:tx>
            <c:strRef>
              <c:f>'4pol'!$A$9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'[1]4pol'!$C$9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'[1]4pol'!$D$9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BC98-4E16-9E81-0123028F4824}"/>
            </c:ext>
          </c:extLst>
        </c:ser>
        <c:ser>
          <c:idx val="7"/>
          <c:order val="7"/>
          <c:tx>
            <c:strRef>
              <c:f>'4pol'!$A$10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'[1]4pol'!$B$10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'[1]4pol'!$C$10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'[1]4pol'!$D$10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BC98-4E16-9E81-0123028F4824}"/>
            </c:ext>
          </c:extLst>
        </c:ser>
        <c:ser>
          <c:idx val="8"/>
          <c:order val="8"/>
          <c:tx>
            <c:strRef>
              <c:f>'4pol'!$A$11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'[1]4pol'!$D$11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BC98-4E16-9E81-0123028F4824}"/>
            </c:ext>
          </c:extLst>
        </c:ser>
        <c:ser>
          <c:idx val="9"/>
          <c:order val="9"/>
          <c:tx>
            <c:strRef>
              <c:f>'4pol'!$A$12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'[1]4pol'!$B$12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'[1]4pol'!$D$12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BC98-4E16-9E81-0123028F4824}"/>
            </c:ext>
          </c:extLst>
        </c:ser>
        <c:ser>
          <c:idx val="10"/>
          <c:order val="10"/>
          <c:tx>
            <c:strRef>
              <c:f>'4pol'!$A$13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BC98-4E16-9E81-0123028F4824}"/>
            </c:ext>
          </c:extLst>
        </c:ser>
        <c:ser>
          <c:idx val="11"/>
          <c:order val="11"/>
          <c:tx>
            <c:strRef>
              <c:f>'4pol'!$A$14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BC98-4E16-9E81-0123028F4824}"/>
            </c:ext>
          </c:extLst>
        </c:ser>
        <c:ser>
          <c:idx val="12"/>
          <c:order val="12"/>
          <c:tx>
            <c:strRef>
              <c:f>'4pol'!$A$15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BC98-4E16-9E81-0123028F4824}"/>
            </c:ext>
          </c:extLst>
        </c:ser>
        <c:ser>
          <c:idx val="13"/>
          <c:order val="13"/>
          <c:tx>
            <c:strRef>
              <c:f>'4pol'!$A$16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'[1]4pol'!$B$16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'[1]4pol'!$C$16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'[1]4pol'!$D$16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BC98-4E16-9E81-0123028F4824}"/>
            </c:ext>
          </c:extLst>
        </c:ser>
        <c:ser>
          <c:idx val="14"/>
          <c:order val="14"/>
          <c:tx>
            <c:strRef>
              <c:f>'4pol'!$A$17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'[1]4pol'!$B$17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'[1]4pol'!$C$17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'[1]4pol'!$D$17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BC98-4E16-9E81-0123028F4824}"/>
            </c:ext>
          </c:extLst>
        </c:ser>
        <c:ser>
          <c:idx val="15"/>
          <c:order val="15"/>
          <c:tx>
            <c:strRef>
              <c:f>'4pol'!$A$18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'[1]4pol'!$B$18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'[1]4pol'!$C$18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'[1]4pol'!$D$18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BC98-4E16-9E81-0123028F4824}"/>
            </c:ext>
          </c:extLst>
        </c:ser>
        <c:ser>
          <c:idx val="16"/>
          <c:order val="16"/>
          <c:tx>
            <c:strRef>
              <c:f>'4pol'!$A$19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'[1]4pol'!$C$19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'[1]4pol'!$D$19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BC98-4E16-9E81-0123028F4824}"/>
            </c:ext>
          </c:extLst>
        </c:ser>
        <c:ser>
          <c:idx val="17"/>
          <c:order val="17"/>
          <c:tx>
            <c:strRef>
              <c:f>'4pol'!$A$20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'[1]4pol'!$B$20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'[1]4pol'!$C$20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'[1]4pol'!$D$20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BC98-4E16-9E81-0123028F4824}"/>
            </c:ext>
          </c:extLst>
        </c:ser>
        <c:ser>
          <c:idx val="18"/>
          <c:order val="18"/>
          <c:tx>
            <c:strRef>
              <c:f>'4pol'!$A$21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'[1]4pol'!$D$21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2-BC98-4E16-9E81-0123028F4824}"/>
            </c:ext>
          </c:extLst>
        </c:ser>
        <c:ser>
          <c:idx val="19"/>
          <c:order val="19"/>
          <c:tx>
            <c:strRef>
              <c:f>'4pol'!$A$22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'[1]4pol'!$B$22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'[1]4pol'!$D$22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3-BC98-4E16-9E81-0123028F4824}"/>
            </c:ext>
          </c:extLst>
        </c:ser>
        <c:ser>
          <c:idx val="20"/>
          <c:order val="20"/>
          <c:tx>
            <c:strRef>
              <c:f>'4pol'!$A$23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4-BC98-4E16-9E81-0123028F4824}"/>
            </c:ext>
          </c:extLst>
        </c:ser>
        <c:ser>
          <c:idx val="21"/>
          <c:order val="21"/>
          <c:tx>
            <c:strRef>
              <c:f>'4pol'!$A$24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5-BC98-4E16-9E81-0123028F4824}"/>
            </c:ext>
          </c:extLst>
        </c:ser>
        <c:ser>
          <c:idx val="22"/>
          <c:order val="22"/>
          <c:tx>
            <c:strRef>
              <c:f>'4pol'!$A$25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6-BC98-4E16-9E81-0123028F4824}"/>
            </c:ext>
          </c:extLst>
        </c:ser>
        <c:ser>
          <c:idx val="23"/>
          <c:order val="23"/>
          <c:tx>
            <c:strRef>
              <c:f>scatter_chart!$A$2</c:f>
              <c:strCache>
                <c:ptCount val="1"/>
                <c:pt idx="0">
                  <c:v>PoziceX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scatter_chart!$B$1:$V$1</c:f>
              <c:strCache>
                <c:ptCount val="21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  <c:pt idx="3">
                  <c:v>0,00</c:v>
                </c:pt>
                <c:pt idx="4">
                  <c:v>0,00</c:v>
                </c:pt>
                <c:pt idx="5">
                  <c:v>0,00</c:v>
                </c:pt>
                <c:pt idx="6">
                  <c:v>0,00</c:v>
                </c:pt>
                <c:pt idx="7">
                  <c:v>0,00</c:v>
                </c:pt>
                <c:pt idx="8">
                  <c:v>0,00</c:v>
                </c:pt>
                <c:pt idx="9">
                  <c:v>0,00</c:v>
                </c:pt>
                <c:pt idx="10">
                  <c:v>0,00</c:v>
                </c:pt>
                <c:pt idx="11">
                  <c:v>0,00</c:v>
                </c:pt>
                <c:pt idx="12">
                  <c:v>0,00</c:v>
                </c:pt>
                <c:pt idx="13">
                  <c:v>0,00</c:v>
                </c:pt>
                <c:pt idx="14">
                  <c:v>0,00</c:v>
                </c:pt>
                <c:pt idx="15">
                  <c:v>0,00</c:v>
                </c:pt>
                <c:pt idx="16">
                  <c:v>0,00</c:v>
                </c:pt>
                <c:pt idx="17">
                  <c:v>0,00</c:v>
                </c:pt>
                <c:pt idx="18">
                  <c:v>0,00</c:v>
                </c:pt>
                <c:pt idx="19">
                  <c:v>0,00</c:v>
                </c:pt>
                <c:pt idx="20">
                  <c:v>0,00</c:v>
                </c:pt>
              </c:strCache>
            </c:strRef>
          </c:xVal>
          <c:yVal>
            <c:numRef>
              <c:f>scatter_chart!$B$2:$V$2</c:f>
              <c:numCache>
                <c:formatCode>0%</c:formatCode>
                <c:ptCount val="21"/>
                <c:pt idx="0">
                  <c:v>0.7321428571428571</c:v>
                </c:pt>
                <c:pt idx="1">
                  <c:v>0.67285714285714282</c:v>
                </c:pt>
                <c:pt idx="2">
                  <c:v>0.57499999999999996</c:v>
                </c:pt>
                <c:pt idx="3">
                  <c:v>0.52357142857142858</c:v>
                </c:pt>
                <c:pt idx="4">
                  <c:v>0.50857142857142856</c:v>
                </c:pt>
                <c:pt idx="5">
                  <c:v>0.435</c:v>
                </c:pt>
                <c:pt idx="6">
                  <c:v>0.15142857142857144</c:v>
                </c:pt>
                <c:pt idx="7">
                  <c:v>0.70554765291607402</c:v>
                </c:pt>
                <c:pt idx="8">
                  <c:v>0.66216216216216217</c:v>
                </c:pt>
                <c:pt idx="9">
                  <c:v>0.60384068278805125</c:v>
                </c:pt>
                <c:pt idx="10">
                  <c:v>0.51280227596017069</c:v>
                </c:pt>
                <c:pt idx="11">
                  <c:v>0.50924608819345663</c:v>
                </c:pt>
                <c:pt idx="12">
                  <c:v>0.44665718349928879</c:v>
                </c:pt>
                <c:pt idx="13">
                  <c:v>0.17140825035561877</c:v>
                </c:pt>
                <c:pt idx="14">
                  <c:v>0.68406072106261862</c:v>
                </c:pt>
                <c:pt idx="15">
                  <c:v>0.66223908918406071</c:v>
                </c:pt>
                <c:pt idx="16">
                  <c:v>0.68121442125237197</c:v>
                </c:pt>
                <c:pt idx="17">
                  <c:v>0.54269449715370022</c:v>
                </c:pt>
                <c:pt idx="18">
                  <c:v>0.60436432637571158</c:v>
                </c:pt>
                <c:pt idx="19">
                  <c:v>0.47153700189753323</c:v>
                </c:pt>
                <c:pt idx="20">
                  <c:v>0.2049335863377609</c:v>
                </c:pt>
              </c:numCache>
            </c:numRef>
          </c:yVal>
          <c:bubble3D val="0"/>
          <c:extLst>
            <c:ext xmlns:c16="http://schemas.microsoft.com/office/drawing/2014/chart" uri="{C3380CC4-5D6E-409C-BE32-E72D297353CC}">
              <c16:uniqueId val="{00000017-BC98-4E16-9E81-0123028F4824}"/>
            </c:ext>
          </c:extLst>
        </c:ser>
        <c:ser>
          <c:idx val="24"/>
          <c:order val="24"/>
          <c:tx>
            <c:strRef>
              <c:f>scatter_chart!$A$3</c:f>
              <c:strCache>
                <c:ptCount val="1"/>
                <c:pt idx="0">
                  <c:v>PoziceY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9-BC98-4E16-9E81-0123028F4824}"/>
              </c:ext>
            </c:extLst>
          </c:dPt>
          <c:dPt>
            <c:idx val="1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B-BC98-4E16-9E81-0123028F4824}"/>
              </c:ext>
            </c:extLst>
          </c:dPt>
          <c:dPt>
            <c:idx val="2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D-BC98-4E16-9E81-0123028F4824}"/>
              </c:ext>
            </c:extLst>
          </c:dPt>
          <c:dPt>
            <c:idx val="3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F-BC98-4E16-9E81-0123028F4824}"/>
              </c:ext>
            </c:extLst>
          </c:dPt>
          <c:dPt>
            <c:idx val="4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1-BC98-4E16-9E81-0123028F4824}"/>
              </c:ext>
            </c:extLst>
          </c:dPt>
          <c:dPt>
            <c:idx val="5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3-BC98-4E16-9E81-0123028F4824}"/>
              </c:ext>
            </c:extLst>
          </c:dPt>
          <c:dPt>
            <c:idx val="6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5-BC98-4E16-9E81-0123028F482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7-BC98-4E16-9E81-0123028F482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9-BC98-4E16-9E81-0123028F482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B-BC98-4E16-9E81-0123028F482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D-BC98-4E16-9E81-0123028F482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F-BC98-4E16-9E81-0123028F482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1-BC98-4E16-9E81-0123028F482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3-BC98-4E16-9E81-0123028F482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5-BC98-4E16-9E81-0123028F4824}"/>
              </c:ext>
            </c:extLst>
          </c:dPt>
          <c:dPt>
            <c:idx val="15"/>
            <c:invertIfNegative val="0"/>
            <c:bubble3D val="0"/>
            <c:spPr>
              <a:solidFill>
                <a:srgbClr val="009FE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7-BC98-4E16-9E81-0123028F482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9-BC98-4E16-9E81-0123028F482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B-BC98-4E16-9E81-0123028F482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D-BC98-4E16-9E81-0123028F482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F-BC98-4E16-9E81-0123028F482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1-BC98-4E16-9E81-0123028F482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3-BC98-4E16-9E81-0123028F482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5-BC98-4E16-9E81-0123028F4824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0-5A0D-4B35-89EE-FF159EA44A14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5A0D-4B35-89EE-FF159EA44A14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2-5A0D-4B35-89EE-FF159EA44A14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3-5A0D-4B35-89EE-FF159EA44A1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4-5A0D-4B35-89EE-FF159EA44A14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5-5A0D-4B35-89EE-FF159EA44A14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6-5A0D-4B35-89EE-FF159EA44A14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7-5A0D-4B35-89EE-FF159EA44A14}"/>
              </c:ext>
            </c:extLst>
          </c:dPt>
          <c:dLbls>
            <c:dLbl>
              <c:idx val="0"/>
              <c:layout>
                <c:manualLayout>
                  <c:x val="-4.796029491804984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C98-4E16-9E81-0123028F4824}"/>
                </c:ext>
              </c:extLst>
            </c:dLbl>
            <c:dLbl>
              <c:idx val="1"/>
              <c:layout>
                <c:manualLayout>
                  <c:x val="-1.1207414586066416E-2"/>
                  <c:y val="-2.49942582087938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C98-4E16-9E81-0123028F4824}"/>
                </c:ext>
              </c:extLst>
            </c:dLbl>
            <c:dLbl>
              <c:idx val="2"/>
              <c:layout>
                <c:manualLayout>
                  <c:x val="-4.94590541342389E-2"/>
                  <c:y val="-1.934594946397156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C98-4E16-9E81-0123028F4824}"/>
                </c:ext>
              </c:extLst>
            </c:dLbl>
            <c:dLbl>
              <c:idx val="3"/>
              <c:layout>
                <c:manualLayout>
                  <c:x val="-4.489621741496843E-2"/>
                  <c:y val="2.64595649411065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C98-4E16-9E81-0123028F482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BC98-4E16-9E81-0123028F4824}"/>
                </c:ext>
              </c:extLst>
            </c:dLbl>
            <c:dLbl>
              <c:idx val="5"/>
              <c:layout>
                <c:manualLayout>
                  <c:x val="-8.724348204958515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C98-4E16-9E81-0123028F4824}"/>
                </c:ext>
              </c:extLst>
            </c:dLbl>
            <c:dLbl>
              <c:idx val="6"/>
              <c:layout>
                <c:manualLayout>
                  <c:x val="-5.3674933995588217E-2"/>
                  <c:y val="-9.343440564251461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C98-4E16-9E81-0123028F482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6B6208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BC98-4E16-9E81-0123028F4824}"/>
                </c:ext>
              </c:extLst>
            </c:dLbl>
            <c:dLbl>
              <c:idx val="8"/>
              <c:layout>
                <c:manualLayout>
                  <c:x val="-8.4601771415381E-2"/>
                  <c:y val="2.54824050012931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C98-4E16-9E81-0123028F4824}"/>
                </c:ext>
              </c:extLst>
            </c:dLbl>
            <c:dLbl>
              <c:idx val="9"/>
              <c:layout>
                <c:manualLayout>
                  <c:x val="-4.931885524062992E-2"/>
                  <c:y val="-2.60609422992788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6B6208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C98-4E16-9E81-0123028F4824}"/>
                </c:ext>
              </c:extLst>
            </c:dLbl>
            <c:dLbl>
              <c:idx val="10"/>
              <c:layout>
                <c:manualLayout>
                  <c:x val="-7.9749685968639877E-2"/>
                  <c:y val="2.54824050012922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6B6208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C98-4E16-9E81-0123028F4824}"/>
                </c:ext>
              </c:extLst>
            </c:dLbl>
            <c:dLbl>
              <c:idx val="11"/>
              <c:layout>
                <c:manualLayout>
                  <c:x val="-8.724348204958515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6B6208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C98-4E16-9E81-0123028F4824}"/>
                </c:ext>
              </c:extLst>
            </c:dLbl>
            <c:dLbl>
              <c:idx val="12"/>
              <c:layout>
                <c:manualLayout>
                  <c:x val="-5.0817614456818976E-2"/>
                  <c:y val="-9.1644554746525607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6B6208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C98-4E16-9E81-0123028F4824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6B6208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BC98-4E16-9E81-0123028F4824}"/>
                </c:ext>
              </c:extLst>
            </c:dLbl>
            <c:dLbl>
              <c:idx val="14"/>
              <c:layout>
                <c:manualLayout>
                  <c:x val="-6.4762093806749285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BC98-4E16-9E81-0123028F4824}"/>
                </c:ext>
              </c:extLst>
            </c:dLbl>
            <c:dLbl>
              <c:idx val="15"/>
              <c:layout>
                <c:manualLayout>
                  <c:x val="-4.9774501644858735E-2"/>
                  <c:y val="2.5482405001293184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BC98-4E16-9E81-0123028F4824}"/>
                </c:ext>
              </c:extLst>
            </c:dLbl>
            <c:dLbl>
              <c:idx val="17"/>
              <c:layout>
                <c:manualLayout>
                  <c:x val="-7.8092435915653293E-3"/>
                  <c:y val="2.54824050012922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1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BC98-4E16-9E81-0123028F4824}"/>
                </c:ext>
              </c:extLst>
            </c:dLbl>
            <c:dLbl>
              <c:idx val="19"/>
              <c:layout>
                <c:manualLayout>
                  <c:x val="-4.5278223996291576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BC98-4E16-9E81-0123028F4824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3-BC98-4E16-9E81-0123028F4824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5-BC98-4E16-9E81-0123028F4824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0D-4B35-89EE-FF159EA44A14}"/>
                </c:ext>
              </c:extLst>
            </c:dLbl>
            <c:dLbl>
              <c:idx val="24"/>
              <c:layout>
                <c:manualLayout>
                  <c:x val="-1.1849874835903568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0D-4B35-89EE-FF159EA44A14}"/>
                </c:ext>
              </c:extLst>
            </c:dLbl>
            <c:dLbl>
              <c:idx val="25"/>
              <c:layout>
                <c:manualLayout>
                  <c:x val="-4.7820096024440865E-2"/>
                  <c:y val="-2.60612147152699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0D-4B35-89EE-FF159EA44A14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0D-4B35-89EE-FF159EA44A14}"/>
                </c:ext>
              </c:extLst>
            </c:dLbl>
            <c:dLbl>
              <c:idx val="27"/>
              <c:layout>
                <c:manualLayout>
                  <c:x val="-3.4331263078739384E-2"/>
                  <c:y val="-2.60612147152689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0D-4B35-89EE-FF159EA44A14}"/>
                </c:ext>
              </c:extLst>
            </c:dLbl>
            <c:dLbl>
              <c:idx val="2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A0D-4B35-89EE-FF159EA44A14}"/>
                </c:ext>
              </c:extLst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A0D-4B35-89EE-FF159EA44A14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A0D-4B35-89EE-FF159EA44A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scatter_chart!$B$2:$V$2</c:f>
              <c:numCache>
                <c:formatCode>0%</c:formatCode>
                <c:ptCount val="21"/>
                <c:pt idx="0">
                  <c:v>0.7321428571428571</c:v>
                </c:pt>
                <c:pt idx="1">
                  <c:v>0.67285714285714282</c:v>
                </c:pt>
                <c:pt idx="2">
                  <c:v>0.57499999999999996</c:v>
                </c:pt>
                <c:pt idx="3">
                  <c:v>0.52357142857142858</c:v>
                </c:pt>
                <c:pt idx="4">
                  <c:v>0.50857142857142856</c:v>
                </c:pt>
                <c:pt idx="5">
                  <c:v>0.435</c:v>
                </c:pt>
                <c:pt idx="6">
                  <c:v>0.15142857142857144</c:v>
                </c:pt>
                <c:pt idx="7">
                  <c:v>0.70554765291607402</c:v>
                </c:pt>
                <c:pt idx="8">
                  <c:v>0.66216216216216217</c:v>
                </c:pt>
                <c:pt idx="9">
                  <c:v>0.60384068278805125</c:v>
                </c:pt>
                <c:pt idx="10">
                  <c:v>0.51280227596017069</c:v>
                </c:pt>
                <c:pt idx="11">
                  <c:v>0.50924608819345663</c:v>
                </c:pt>
                <c:pt idx="12">
                  <c:v>0.44665718349928879</c:v>
                </c:pt>
                <c:pt idx="13">
                  <c:v>0.17140825035561877</c:v>
                </c:pt>
                <c:pt idx="14">
                  <c:v>0.68406072106261862</c:v>
                </c:pt>
                <c:pt idx="15">
                  <c:v>0.66223908918406071</c:v>
                </c:pt>
                <c:pt idx="16">
                  <c:v>0.68121442125237197</c:v>
                </c:pt>
                <c:pt idx="17">
                  <c:v>0.54269449715370022</c:v>
                </c:pt>
                <c:pt idx="18">
                  <c:v>0.60436432637571158</c:v>
                </c:pt>
                <c:pt idx="19">
                  <c:v>0.47153700189753323</c:v>
                </c:pt>
                <c:pt idx="20">
                  <c:v>0.2049335863377609</c:v>
                </c:pt>
              </c:numCache>
            </c:numRef>
          </c:xVal>
          <c:yVal>
            <c:numRef>
              <c:f>scatter_chart!$B$3:$V$3</c:f>
              <c:numCache>
                <c:formatCode>0%</c:formatCode>
                <c:ptCount val="21"/>
                <c:pt idx="0">
                  <c:v>7.0000000000000007E-2</c:v>
                </c:pt>
                <c:pt idx="1">
                  <c:v>0.06</c:v>
                </c:pt>
                <c:pt idx="2">
                  <c:v>0.05</c:v>
                </c:pt>
                <c:pt idx="3">
                  <c:v>0.04</c:v>
                </c:pt>
                <c:pt idx="4">
                  <c:v>0.03</c:v>
                </c:pt>
                <c:pt idx="5">
                  <c:v>0.02</c:v>
                </c:pt>
                <c:pt idx="6">
                  <c:v>0.01</c:v>
                </c:pt>
                <c:pt idx="7">
                  <c:v>7.0000000000000007E-2</c:v>
                </c:pt>
                <c:pt idx="8">
                  <c:v>0.06</c:v>
                </c:pt>
                <c:pt idx="9">
                  <c:v>0.05</c:v>
                </c:pt>
                <c:pt idx="10">
                  <c:v>0.04</c:v>
                </c:pt>
                <c:pt idx="11">
                  <c:v>0.03</c:v>
                </c:pt>
                <c:pt idx="12">
                  <c:v>0.02</c:v>
                </c:pt>
                <c:pt idx="13">
                  <c:v>0.01</c:v>
                </c:pt>
                <c:pt idx="14">
                  <c:v>7.0000000000000007E-2</c:v>
                </c:pt>
                <c:pt idx="15">
                  <c:v>0.06</c:v>
                </c:pt>
                <c:pt idx="16">
                  <c:v>0.05</c:v>
                </c:pt>
                <c:pt idx="17">
                  <c:v>0.04</c:v>
                </c:pt>
                <c:pt idx="18">
                  <c:v>0.03</c:v>
                </c:pt>
                <c:pt idx="19">
                  <c:v>0.02</c:v>
                </c:pt>
                <c:pt idx="20">
                  <c:v>0.01</c:v>
                </c:pt>
              </c:numCache>
            </c:numRef>
          </c:yVal>
          <c:bubbleSize>
            <c:numRef>
              <c:f>scatter_chart!$B$4:$V$4</c:f>
              <c:numCache>
                <c:formatCode>General</c:formatCode>
                <c:ptCount val="2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6-BC98-4E16-9E81-0123028F4824}"/>
            </c:ext>
          </c:extLst>
        </c:ser>
        <c:ser>
          <c:idx val="25"/>
          <c:order val="25"/>
          <c:tx>
            <c:strRef>
              <c:f>scatter_chart!$Q$1</c:f>
              <c:strCache>
                <c:ptCount val="1"/>
                <c:pt idx="0">
                  <c:v>0,00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scatter_chart!$Q$2</c:f>
              <c:numCache>
                <c:formatCode>0%</c:formatCode>
                <c:ptCount val="1"/>
                <c:pt idx="0">
                  <c:v>0.66223908918406071</c:v>
                </c:pt>
              </c:numCache>
            </c:numRef>
          </c:xVal>
          <c:yVal>
            <c:numRef>
              <c:f>scatter_chart!$Q$3</c:f>
              <c:numCache>
                <c:formatCode>0%</c:formatCode>
                <c:ptCount val="1"/>
                <c:pt idx="0">
                  <c:v>0.06</c:v>
                </c:pt>
              </c:numCache>
            </c:numRef>
          </c:yVal>
          <c:bubbleSize>
            <c:numRef>
              <c:f>scatter_chart!$Q$4</c:f>
              <c:numCache>
                <c:formatCode>General</c:formatCode>
                <c:ptCount val="1"/>
                <c:pt idx="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7-BC98-4E16-9E81-0123028F4824}"/>
            </c:ext>
          </c:extLst>
        </c:ser>
        <c:ser>
          <c:idx val="26"/>
          <c:order val="26"/>
          <c:tx>
            <c:strRef>
              <c:f>scatter_chart!$R$1</c:f>
              <c:strCache>
                <c:ptCount val="1"/>
                <c:pt idx="0">
                  <c:v>0,00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scatter_chart!$R$2</c:f>
              <c:numCache>
                <c:formatCode>0%</c:formatCode>
                <c:ptCount val="1"/>
                <c:pt idx="0">
                  <c:v>0.68121442125237197</c:v>
                </c:pt>
              </c:numCache>
            </c:numRef>
          </c:xVal>
          <c:yVal>
            <c:numRef>
              <c:f>scatter_chart!$R$3</c:f>
              <c:numCache>
                <c:formatCode>0%</c:formatCode>
                <c:ptCount val="1"/>
                <c:pt idx="0">
                  <c:v>0.05</c:v>
                </c:pt>
              </c:numCache>
            </c:numRef>
          </c:yVal>
          <c:bubbleSize>
            <c:numRef>
              <c:f>scatter_chart!$R$4</c:f>
              <c:numCache>
                <c:formatCode>General</c:formatCode>
                <c:ptCount val="1"/>
                <c:pt idx="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8-BC98-4E16-9E81-0123028F4824}"/>
            </c:ext>
          </c:extLst>
        </c:ser>
        <c:ser>
          <c:idx val="27"/>
          <c:order val="27"/>
          <c:tx>
            <c:strRef>
              <c:f>scatter_chart!$S$1</c:f>
              <c:strCache>
                <c:ptCount val="1"/>
                <c:pt idx="0">
                  <c:v>0,00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scatter_chart!$S$2</c:f>
              <c:numCache>
                <c:formatCode>0%</c:formatCode>
                <c:ptCount val="1"/>
                <c:pt idx="0">
                  <c:v>0.54269449715370022</c:v>
                </c:pt>
              </c:numCache>
            </c:numRef>
          </c:xVal>
          <c:yVal>
            <c:numRef>
              <c:f>scatter_chart!$S$3</c:f>
              <c:numCache>
                <c:formatCode>0%</c:formatCode>
                <c:ptCount val="1"/>
                <c:pt idx="0">
                  <c:v>0.04</c:v>
                </c:pt>
              </c:numCache>
            </c:numRef>
          </c:yVal>
          <c:bubbleSize>
            <c:numRef>
              <c:f>scatter_chart!$S$4</c:f>
              <c:numCache>
                <c:formatCode>General</c:formatCode>
                <c:ptCount val="1"/>
                <c:pt idx="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9-BC98-4E16-9E81-0123028F4824}"/>
            </c:ext>
          </c:extLst>
        </c:ser>
        <c:ser>
          <c:idx val="28"/>
          <c:order val="28"/>
          <c:tx>
            <c:strRef>
              <c:f>scatter_chart!$T$1</c:f>
              <c:strCache>
                <c:ptCount val="1"/>
                <c:pt idx="0">
                  <c:v>0,00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scatter_chart!$T$2</c:f>
              <c:numCache>
                <c:formatCode>0%</c:formatCode>
                <c:ptCount val="1"/>
                <c:pt idx="0">
                  <c:v>0.60436432637571158</c:v>
                </c:pt>
              </c:numCache>
            </c:numRef>
          </c:xVal>
          <c:yVal>
            <c:numRef>
              <c:f>scatter_chart!$T$3</c:f>
              <c:numCache>
                <c:formatCode>0%</c:formatCode>
                <c:ptCount val="1"/>
                <c:pt idx="0">
                  <c:v>0.03</c:v>
                </c:pt>
              </c:numCache>
            </c:numRef>
          </c:yVal>
          <c:bubbleSize>
            <c:numRef>
              <c:f>scatter_chart!$T$4</c:f>
              <c:numCache>
                <c:formatCode>General</c:formatCode>
                <c:ptCount val="1"/>
                <c:pt idx="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A-BC98-4E16-9E81-0123028F48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25"/>
        <c:showNegBubbles val="0"/>
        <c:axId val="531137848"/>
        <c:axId val="531130792"/>
      </c:bubbleChart>
      <c:valAx>
        <c:axId val="531137848"/>
        <c:scaling>
          <c:orientation val="minMax"/>
          <c:max val="0.8"/>
          <c:min val="0.1"/>
        </c:scaling>
        <c:delete val="1"/>
        <c:axPos val="b"/>
        <c:numFmt formatCode="0%" sourceLinked="0"/>
        <c:majorTickMark val="out"/>
        <c:minorTickMark val="none"/>
        <c:tickLblPos val="nextTo"/>
        <c:crossAx val="531130792"/>
        <c:crossesAt val="0.30000000000000004"/>
        <c:crossBetween val="midCat"/>
      </c:valAx>
      <c:valAx>
        <c:axId val="531130792"/>
        <c:scaling>
          <c:orientation val="minMax"/>
          <c:max val="8.0000000000000016E-2"/>
          <c:min val="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531137848"/>
        <c:crossesAt val="0.30000000000000004"/>
        <c:crossBetween val="midCat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/>
      </a:pPr>
      <a:endParaRPr lang="cs-CZ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89160806858815"/>
          <c:y val="5.9089686478679147E-2"/>
          <c:w val="0.8669027249179273"/>
          <c:h val="0.915125384373839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T_chart!$A$48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T_chart!$B$47:$X$47</c:f>
              <c:numCache>
                <c:formatCode>0</c:formatCode>
                <c:ptCount val="23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</c:numCache>
            </c:numRef>
          </c:cat>
          <c:val>
            <c:numRef>
              <c:f>T_chart!$B$48:$X$48</c:f>
              <c:numCache>
                <c:formatCode>0%</c:formatCode>
                <c:ptCount val="23"/>
                <c:pt idx="0">
                  <c:v>0.36428571428571427</c:v>
                </c:pt>
                <c:pt idx="1">
                  <c:v>0.34423897581792318</c:v>
                </c:pt>
                <c:pt idx="2">
                  <c:v>0.27609108159392787</c:v>
                </c:pt>
                <c:pt idx="4">
                  <c:v>0.29357142857142859</c:v>
                </c:pt>
                <c:pt idx="5">
                  <c:v>0.33143669985775248</c:v>
                </c:pt>
                <c:pt idx="6">
                  <c:v>0.36527514231499053</c:v>
                </c:pt>
                <c:pt idx="8">
                  <c:v>0.36</c:v>
                </c:pt>
                <c:pt idx="9">
                  <c:v>0.3285917496443812</c:v>
                </c:pt>
                <c:pt idx="10">
                  <c:v>0.38235294117647056</c:v>
                </c:pt>
                <c:pt idx="12">
                  <c:v>0.24214285714285713</c:v>
                </c:pt>
                <c:pt idx="13">
                  <c:v>0.23826458036984352</c:v>
                </c:pt>
                <c:pt idx="14">
                  <c:v>0.23434535104364326</c:v>
                </c:pt>
                <c:pt idx="16">
                  <c:v>0.20428571428571429</c:v>
                </c:pt>
                <c:pt idx="17">
                  <c:v>0.20910384068278806</c:v>
                </c:pt>
                <c:pt idx="18">
                  <c:v>0.24288425047438331</c:v>
                </c:pt>
                <c:pt idx="20">
                  <c:v>0.19928571428571429</c:v>
                </c:pt>
                <c:pt idx="21">
                  <c:v>0.2069701280227596</c:v>
                </c:pt>
                <c:pt idx="22">
                  <c:v>0.19259962049335863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0-4155-BB04-373248AB1367}"/>
            </c:ext>
          </c:extLst>
        </c:ser>
        <c:ser>
          <c:idx val="1"/>
          <c:order val="1"/>
          <c:tx>
            <c:strRef>
              <c:f>T_chart!$A$49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T_chart!$B$47:$X$47</c:f>
              <c:numCache>
                <c:formatCode>0</c:formatCode>
                <c:ptCount val="23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</c:numCache>
            </c:numRef>
          </c:cat>
          <c:val>
            <c:numRef>
              <c:f>T_chart!$B$49:$X$49</c:f>
              <c:numCache>
                <c:formatCode>0%</c:formatCode>
                <c:ptCount val="23"/>
                <c:pt idx="0">
                  <c:v>0.45428571428571429</c:v>
                </c:pt>
                <c:pt idx="1">
                  <c:v>0.43385490753911804</c:v>
                </c:pt>
                <c:pt idx="2">
                  <c:v>0.49051233396584443</c:v>
                </c:pt>
                <c:pt idx="4">
                  <c:v>0.40571428571428569</c:v>
                </c:pt>
                <c:pt idx="5">
                  <c:v>0.38904694167852061</c:v>
                </c:pt>
                <c:pt idx="6">
                  <c:v>0.36053130929791272</c:v>
                </c:pt>
                <c:pt idx="8">
                  <c:v>0.26428571428571429</c:v>
                </c:pt>
                <c:pt idx="9">
                  <c:v>0.27667140825035563</c:v>
                </c:pt>
                <c:pt idx="10">
                  <c:v>0.22580645161290322</c:v>
                </c:pt>
                <c:pt idx="12">
                  <c:v>0.35214285714285715</c:v>
                </c:pt>
                <c:pt idx="13">
                  <c:v>0.33214793741109533</c:v>
                </c:pt>
                <c:pt idx="14">
                  <c:v>0.35104364326375709</c:v>
                </c:pt>
                <c:pt idx="16">
                  <c:v>0.37428571428571428</c:v>
                </c:pt>
                <c:pt idx="17">
                  <c:v>0.38264580369843526</c:v>
                </c:pt>
                <c:pt idx="18">
                  <c:v>0.34724857685009486</c:v>
                </c:pt>
                <c:pt idx="20">
                  <c:v>0.36857142857142855</c:v>
                </c:pt>
                <c:pt idx="21">
                  <c:v>0.33926031294452347</c:v>
                </c:pt>
                <c:pt idx="22">
                  <c:v>0.36812144212523717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0-4155-BB04-373248AB1367}"/>
            </c:ext>
          </c:extLst>
        </c:ser>
        <c:ser>
          <c:idx val="2"/>
          <c:order val="2"/>
          <c:tx>
            <c:strRef>
              <c:f>T_chart!$A$50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T_chart!$B$47:$X$47</c:f>
              <c:numCache>
                <c:formatCode>0</c:formatCode>
                <c:ptCount val="23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</c:numCache>
            </c:numRef>
          </c:cat>
          <c:val>
            <c:numRef>
              <c:f>T_chart!$B$50:$X$50</c:f>
              <c:numCache>
                <c:formatCode>0%</c:formatCode>
                <c:ptCount val="23"/>
                <c:pt idx="0">
                  <c:v>7.7142857142857138E-2</c:v>
                </c:pt>
                <c:pt idx="1">
                  <c:v>0.10312944523470839</c:v>
                </c:pt>
                <c:pt idx="2">
                  <c:v>0.10910815939278938</c:v>
                </c:pt>
                <c:pt idx="4">
                  <c:v>0.22357142857142856</c:v>
                </c:pt>
                <c:pt idx="5">
                  <c:v>0.21906116642958748</c:v>
                </c:pt>
                <c:pt idx="6">
                  <c:v>0.22201138519924099</c:v>
                </c:pt>
                <c:pt idx="8">
                  <c:v>0.23571428571428571</c:v>
                </c:pt>
                <c:pt idx="9">
                  <c:v>0.24893314366998578</c:v>
                </c:pt>
                <c:pt idx="10">
                  <c:v>0.26755218216318788</c:v>
                </c:pt>
                <c:pt idx="12">
                  <c:v>0.23428571428571429</c:v>
                </c:pt>
                <c:pt idx="13">
                  <c:v>0.24822190611664297</c:v>
                </c:pt>
                <c:pt idx="14">
                  <c:v>0.25616698292220114</c:v>
                </c:pt>
                <c:pt idx="16">
                  <c:v>0.23285714285714285</c:v>
                </c:pt>
                <c:pt idx="17">
                  <c:v>0.23257467994310099</c:v>
                </c:pt>
                <c:pt idx="18">
                  <c:v>0.25047438330170779</c:v>
                </c:pt>
                <c:pt idx="20">
                  <c:v>0.22071428571428572</c:v>
                </c:pt>
                <c:pt idx="21">
                  <c:v>0.22403982930298719</c:v>
                </c:pt>
                <c:pt idx="22">
                  <c:v>0.25047438330170779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00-4155-BB04-373248AB1367}"/>
            </c:ext>
          </c:extLst>
        </c:ser>
        <c:ser>
          <c:idx val="3"/>
          <c:order val="3"/>
          <c:tx>
            <c:strRef>
              <c:f>T_chart!$A$51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T_chart!$B$47:$X$47</c:f>
              <c:numCache>
                <c:formatCode>0</c:formatCode>
                <c:ptCount val="23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</c:numCache>
            </c:numRef>
          </c:cat>
          <c:val>
            <c:numRef>
              <c:f>T_chart!$B$51:$X$51</c:f>
              <c:numCache>
                <c:formatCode>0%</c:formatCode>
                <c:ptCount val="23"/>
                <c:pt idx="0">
                  <c:v>3.3571428571428572E-2</c:v>
                </c:pt>
                <c:pt idx="1">
                  <c:v>3.5561877667140827E-2</c:v>
                </c:pt>
                <c:pt idx="2">
                  <c:v>4.3643263757115747E-2</c:v>
                </c:pt>
                <c:pt idx="4">
                  <c:v>3.785714285714286E-2</c:v>
                </c:pt>
                <c:pt idx="5">
                  <c:v>2.2759601706970129E-2</c:v>
                </c:pt>
                <c:pt idx="6">
                  <c:v>2.7514231499051234E-2</c:v>
                </c:pt>
                <c:pt idx="8">
                  <c:v>0.10285714285714286</c:v>
                </c:pt>
                <c:pt idx="9">
                  <c:v>0.10455192034139403</c:v>
                </c:pt>
                <c:pt idx="10">
                  <c:v>9.962049335863378E-2</c:v>
                </c:pt>
                <c:pt idx="12">
                  <c:v>8.3571428571428574E-2</c:v>
                </c:pt>
                <c:pt idx="13">
                  <c:v>9.5305832147937405E-2</c:v>
                </c:pt>
                <c:pt idx="14">
                  <c:v>9.2979127134724851E-2</c:v>
                </c:pt>
                <c:pt idx="16">
                  <c:v>0.1492857142857143</c:v>
                </c:pt>
                <c:pt idx="17">
                  <c:v>0.12233285917496443</c:v>
                </c:pt>
                <c:pt idx="18">
                  <c:v>0.12428842504743833</c:v>
                </c:pt>
                <c:pt idx="20">
                  <c:v>0.10785714285714286</c:v>
                </c:pt>
                <c:pt idx="21">
                  <c:v>0.11664295874822191</c:v>
                </c:pt>
                <c:pt idx="22">
                  <c:v>0.12144212523719165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00-4155-BB04-373248AB1367}"/>
            </c:ext>
          </c:extLst>
        </c:ser>
        <c:ser>
          <c:idx val="4"/>
          <c:order val="4"/>
          <c:tx>
            <c:strRef>
              <c:f>T_chart!$A$52</c:f>
              <c:strCache>
                <c:ptCount val="1"/>
                <c:pt idx="0">
                  <c:v>Neuvedeno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T_chart!$B$47:$X$47</c:f>
              <c:numCache>
                <c:formatCode>0</c:formatCode>
                <c:ptCount val="23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</c:numCache>
            </c:numRef>
          </c:cat>
          <c:val>
            <c:numRef>
              <c:f>T_chart!$B$52:$X$52</c:f>
              <c:numCache>
                <c:formatCode>0%</c:formatCode>
                <c:ptCount val="23"/>
                <c:pt idx="0">
                  <c:v>7.0714285714285716E-2</c:v>
                </c:pt>
                <c:pt idx="1">
                  <c:v>8.321479374110953E-2</c:v>
                </c:pt>
                <c:pt idx="2">
                  <c:v>8.0645161290322578E-2</c:v>
                </c:pt>
                <c:pt idx="4">
                  <c:v>3.9285714285714285E-2</c:v>
                </c:pt>
                <c:pt idx="5">
                  <c:v>3.7695590327169272E-2</c:v>
                </c:pt>
                <c:pt idx="6">
                  <c:v>2.4667931688804556E-2</c:v>
                </c:pt>
                <c:pt idx="8">
                  <c:v>3.7142857142857144E-2</c:v>
                </c:pt>
                <c:pt idx="9">
                  <c:v>4.1251778093883355E-2</c:v>
                </c:pt>
                <c:pt idx="10">
                  <c:v>2.4667931688804556E-2</c:v>
                </c:pt>
                <c:pt idx="12">
                  <c:v>8.7857142857142856E-2</c:v>
                </c:pt>
                <c:pt idx="13">
                  <c:v>8.6059743954480794E-2</c:v>
                </c:pt>
                <c:pt idx="14">
                  <c:v>6.546489563567362E-2</c:v>
                </c:pt>
                <c:pt idx="16">
                  <c:v>3.9285714285714285E-2</c:v>
                </c:pt>
                <c:pt idx="17">
                  <c:v>5.3342816500711238E-2</c:v>
                </c:pt>
                <c:pt idx="18">
                  <c:v>3.510436432637571E-2</c:v>
                </c:pt>
                <c:pt idx="20">
                  <c:v>0.10357142857142858</c:v>
                </c:pt>
                <c:pt idx="21">
                  <c:v>0.11308677098150782</c:v>
                </c:pt>
                <c:pt idx="22">
                  <c:v>6.7362428842504748E-2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6-4D3B-9E76-C9D8F0ECE4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1124128"/>
        <c:axId val="531126872"/>
      </c:barChart>
      <c:catAx>
        <c:axId val="531124128"/>
        <c:scaling>
          <c:orientation val="maxMin"/>
        </c:scaling>
        <c:delete val="0"/>
        <c:axPos val="l"/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1126872"/>
        <c:crosses val="autoZero"/>
        <c:auto val="1"/>
        <c:lblAlgn val="ctr"/>
        <c:lblOffset val="100"/>
        <c:noMultiLvlLbl val="0"/>
      </c:catAx>
      <c:valAx>
        <c:axId val="531126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1124128"/>
        <c:crosses val="max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"/>
          <c:y val="1.0819210884522999E-2"/>
          <c:w val="0.99323218847751027"/>
          <c:h val="3.2283513243421276E-2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89160806858815"/>
          <c:y val="8.4082400344566585E-2"/>
          <c:w val="0.8669027249179273"/>
          <c:h val="0.896255583082282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T_chart!$A$48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T_chart!$Z$47:$AV$47</c:f>
              <c:numCache>
                <c:formatCode>0</c:formatCode>
                <c:ptCount val="23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</c:numCache>
            </c:numRef>
          </c:cat>
          <c:val>
            <c:numRef>
              <c:f>T_chart!$Z$48:$AV$48</c:f>
              <c:numCache>
                <c:formatCode>0%</c:formatCode>
                <c:ptCount val="23"/>
                <c:pt idx="0">
                  <c:v>0.25285714285714284</c:v>
                </c:pt>
                <c:pt idx="1">
                  <c:v>0.23399715504978663</c:v>
                </c:pt>
                <c:pt idx="2">
                  <c:v>0.24193548387096775</c:v>
                </c:pt>
                <c:pt idx="4">
                  <c:v>0.19428571428571428</c:v>
                </c:pt>
                <c:pt idx="5">
                  <c:v>0.18705547652916074</c:v>
                </c:pt>
                <c:pt idx="6">
                  <c:v>0.1793168880455408</c:v>
                </c:pt>
                <c:pt idx="8">
                  <c:v>0.19714285714285715</c:v>
                </c:pt>
                <c:pt idx="9">
                  <c:v>0.17283072546230441</c:v>
                </c:pt>
                <c:pt idx="10">
                  <c:v>0.19639468690702086</c:v>
                </c:pt>
                <c:pt idx="12">
                  <c:v>9.8571428571428574E-2</c:v>
                </c:pt>
                <c:pt idx="13">
                  <c:v>0.11593172119487909</c:v>
                </c:pt>
                <c:pt idx="14">
                  <c:v>0.11764705882352941</c:v>
                </c:pt>
                <c:pt idx="16">
                  <c:v>7.9285714285714279E-2</c:v>
                </c:pt>
                <c:pt idx="17">
                  <c:v>0.10170697012802275</c:v>
                </c:pt>
                <c:pt idx="18">
                  <c:v>8.4440227703984821E-2</c:v>
                </c:pt>
                <c:pt idx="20">
                  <c:v>5.2857142857142859E-2</c:v>
                </c:pt>
                <c:pt idx="21">
                  <c:v>4.7652916073968703E-2</c:v>
                </c:pt>
                <c:pt idx="22">
                  <c:v>4.4592030360531311E-2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1-4F1D-8CBA-53AA316DB3E0}"/>
            </c:ext>
          </c:extLst>
        </c:ser>
        <c:ser>
          <c:idx val="1"/>
          <c:order val="1"/>
          <c:tx>
            <c:strRef>
              <c:f>T_chart!$A$49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T_chart!$Z$47:$AV$47</c:f>
              <c:numCache>
                <c:formatCode>0</c:formatCode>
                <c:ptCount val="23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</c:numCache>
            </c:numRef>
          </c:cat>
          <c:val>
            <c:numRef>
              <c:f>T_chart!$Z$49:$AV$49</c:f>
              <c:numCache>
                <c:formatCode>0%</c:formatCode>
                <c:ptCount val="23"/>
                <c:pt idx="0">
                  <c:v>0.28000000000000003</c:v>
                </c:pt>
                <c:pt idx="1">
                  <c:v>0.26955903271692744</c:v>
                </c:pt>
                <c:pt idx="2">
                  <c:v>0.25616698292220114</c:v>
                </c:pt>
                <c:pt idx="4">
                  <c:v>0.30071428571428571</c:v>
                </c:pt>
                <c:pt idx="5">
                  <c:v>0.2802275960170697</c:v>
                </c:pt>
                <c:pt idx="6">
                  <c:v>0.31878557874762808</c:v>
                </c:pt>
                <c:pt idx="8">
                  <c:v>0.22857142857142856</c:v>
                </c:pt>
                <c:pt idx="9">
                  <c:v>0.22759601706970128</c:v>
                </c:pt>
                <c:pt idx="10">
                  <c:v>0.23434535104364326</c:v>
                </c:pt>
                <c:pt idx="12">
                  <c:v>0.2792857142857143</c:v>
                </c:pt>
                <c:pt idx="13">
                  <c:v>0.33357041251778091</c:v>
                </c:pt>
                <c:pt idx="14">
                  <c:v>0.3178368121442125</c:v>
                </c:pt>
                <c:pt idx="16">
                  <c:v>0.29714285714285715</c:v>
                </c:pt>
                <c:pt idx="17">
                  <c:v>0.2624466571834993</c:v>
                </c:pt>
                <c:pt idx="18">
                  <c:v>0.23529411764705882</c:v>
                </c:pt>
                <c:pt idx="20">
                  <c:v>0.30214285714285716</c:v>
                </c:pt>
                <c:pt idx="21">
                  <c:v>0.28236130867709813</c:v>
                </c:pt>
                <c:pt idx="22">
                  <c:v>0.24667931688804554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E1-4F1D-8CBA-53AA316DB3E0}"/>
            </c:ext>
          </c:extLst>
        </c:ser>
        <c:ser>
          <c:idx val="2"/>
          <c:order val="2"/>
          <c:tx>
            <c:strRef>
              <c:f>T_chart!$A$50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T_chart!$Z$47:$AV$47</c:f>
              <c:numCache>
                <c:formatCode>0</c:formatCode>
                <c:ptCount val="23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</c:numCache>
            </c:numRef>
          </c:cat>
          <c:val>
            <c:numRef>
              <c:f>T_chart!$Z$50:$AV$50</c:f>
              <c:numCache>
                <c:formatCode>0%</c:formatCode>
                <c:ptCount val="23"/>
                <c:pt idx="0">
                  <c:v>0.23357142857142857</c:v>
                </c:pt>
                <c:pt idx="1">
                  <c:v>0.2411095305832148</c:v>
                </c:pt>
                <c:pt idx="2">
                  <c:v>0.25996204933586337</c:v>
                </c:pt>
                <c:pt idx="4">
                  <c:v>0.28000000000000003</c:v>
                </c:pt>
                <c:pt idx="5">
                  <c:v>0.32574679943100998</c:v>
                </c:pt>
                <c:pt idx="6">
                  <c:v>0.31024667931688804</c:v>
                </c:pt>
                <c:pt idx="8">
                  <c:v>0.31714285714285712</c:v>
                </c:pt>
                <c:pt idx="9">
                  <c:v>0.30867709815078237</c:v>
                </c:pt>
                <c:pt idx="10">
                  <c:v>0.31309297912713474</c:v>
                </c:pt>
                <c:pt idx="12">
                  <c:v>0.30357142857142855</c:v>
                </c:pt>
                <c:pt idx="13">
                  <c:v>0.26742532005689901</c:v>
                </c:pt>
                <c:pt idx="14">
                  <c:v>0.30645161290322581</c:v>
                </c:pt>
                <c:pt idx="16">
                  <c:v>0.30571428571428572</c:v>
                </c:pt>
                <c:pt idx="17">
                  <c:v>0.31294452347083929</c:v>
                </c:pt>
                <c:pt idx="18">
                  <c:v>0.36432637571157495</c:v>
                </c:pt>
                <c:pt idx="20">
                  <c:v>0.3992857142857143</c:v>
                </c:pt>
                <c:pt idx="21">
                  <c:v>0.38691322901849218</c:v>
                </c:pt>
                <c:pt idx="22">
                  <c:v>0.40891840607210628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1-4F1D-8CBA-53AA316DB3E0}"/>
            </c:ext>
          </c:extLst>
        </c:ser>
        <c:ser>
          <c:idx val="3"/>
          <c:order val="3"/>
          <c:tx>
            <c:strRef>
              <c:f>T_chart!$A$51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T_chart!$Z$47:$AV$47</c:f>
              <c:numCache>
                <c:formatCode>0</c:formatCode>
                <c:ptCount val="23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</c:numCache>
            </c:numRef>
          </c:cat>
          <c:val>
            <c:numRef>
              <c:f>T_chart!$Z$51:$AV$51</c:f>
              <c:numCache>
                <c:formatCode>0%</c:formatCode>
                <c:ptCount val="23"/>
                <c:pt idx="0">
                  <c:v>0.12</c:v>
                </c:pt>
                <c:pt idx="1">
                  <c:v>0.1337126600284495</c:v>
                </c:pt>
                <c:pt idx="2">
                  <c:v>0.13757115749525617</c:v>
                </c:pt>
                <c:pt idx="4">
                  <c:v>0.13071428571428573</c:v>
                </c:pt>
                <c:pt idx="5">
                  <c:v>0.11877667140825035</c:v>
                </c:pt>
                <c:pt idx="6">
                  <c:v>0.12239089184060721</c:v>
                </c:pt>
                <c:pt idx="8">
                  <c:v>0.17285714285714285</c:v>
                </c:pt>
                <c:pt idx="9">
                  <c:v>0.19914651493598862</c:v>
                </c:pt>
                <c:pt idx="10">
                  <c:v>0.18785578747628084</c:v>
                </c:pt>
                <c:pt idx="12">
                  <c:v>0.18785714285714286</c:v>
                </c:pt>
                <c:pt idx="13">
                  <c:v>0.15433854907539118</c:v>
                </c:pt>
                <c:pt idx="14">
                  <c:v>0.15654648956356737</c:v>
                </c:pt>
                <c:pt idx="16">
                  <c:v>0.17714285714285713</c:v>
                </c:pt>
                <c:pt idx="17">
                  <c:v>0.18705547652916074</c:v>
                </c:pt>
                <c:pt idx="18">
                  <c:v>0.2077798861480076</c:v>
                </c:pt>
                <c:pt idx="20">
                  <c:v>0.21857142857142858</c:v>
                </c:pt>
                <c:pt idx="21">
                  <c:v>0.25106685633001424</c:v>
                </c:pt>
                <c:pt idx="22">
                  <c:v>0.27893738140417457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E1-4F1D-8CBA-53AA316DB3E0}"/>
            </c:ext>
          </c:extLst>
        </c:ser>
        <c:ser>
          <c:idx val="4"/>
          <c:order val="4"/>
          <c:tx>
            <c:strRef>
              <c:f>T_chart!$A$52</c:f>
              <c:strCache>
                <c:ptCount val="1"/>
                <c:pt idx="0">
                  <c:v>Neuvedeno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T_chart!$Z$47:$AV$47</c:f>
              <c:numCache>
                <c:formatCode>0</c:formatCode>
                <c:ptCount val="23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</c:numCache>
            </c:numRef>
          </c:cat>
          <c:val>
            <c:numRef>
              <c:f>T_chart!$Z$52:$AV$52</c:f>
              <c:numCache>
                <c:formatCode>0%</c:formatCode>
                <c:ptCount val="23"/>
                <c:pt idx="0">
                  <c:v>0.11357142857142857</c:v>
                </c:pt>
                <c:pt idx="1">
                  <c:v>0.12162162162162163</c:v>
                </c:pt>
                <c:pt idx="2">
                  <c:v>0.10436432637571158</c:v>
                </c:pt>
                <c:pt idx="4">
                  <c:v>9.4285714285714292E-2</c:v>
                </c:pt>
                <c:pt idx="5">
                  <c:v>8.8193456614509252E-2</c:v>
                </c:pt>
                <c:pt idx="6">
                  <c:v>6.9259962049335863E-2</c:v>
                </c:pt>
                <c:pt idx="8">
                  <c:v>8.4285714285714283E-2</c:v>
                </c:pt>
                <c:pt idx="9">
                  <c:v>9.1749644381223322E-2</c:v>
                </c:pt>
                <c:pt idx="10">
                  <c:v>6.8311195445920306E-2</c:v>
                </c:pt>
                <c:pt idx="12">
                  <c:v>0.13071428571428573</c:v>
                </c:pt>
                <c:pt idx="13">
                  <c:v>0.1287339971550498</c:v>
                </c:pt>
                <c:pt idx="14">
                  <c:v>0.10151802656546489</c:v>
                </c:pt>
                <c:pt idx="16">
                  <c:v>0.14071428571428571</c:v>
                </c:pt>
                <c:pt idx="17">
                  <c:v>0.13584637268847796</c:v>
                </c:pt>
                <c:pt idx="18">
                  <c:v>0.10815939278937381</c:v>
                </c:pt>
                <c:pt idx="20">
                  <c:v>2.7142857142857142E-2</c:v>
                </c:pt>
                <c:pt idx="21">
                  <c:v>3.2005689900426744E-2</c:v>
                </c:pt>
                <c:pt idx="22">
                  <c:v>2.0872865275142316E-2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E1-4F1D-8CBA-53AA316DB3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1124128"/>
        <c:axId val="531126872"/>
      </c:barChart>
      <c:catAx>
        <c:axId val="531124128"/>
        <c:scaling>
          <c:orientation val="maxMin"/>
        </c:scaling>
        <c:delete val="0"/>
        <c:axPos val="l"/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1126872"/>
        <c:crosses val="autoZero"/>
        <c:auto val="1"/>
        <c:lblAlgn val="ctr"/>
        <c:lblOffset val="100"/>
        <c:noMultiLvlLbl val="0"/>
      </c:catAx>
      <c:valAx>
        <c:axId val="531126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1124128"/>
        <c:crosses val="max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6.7678952991452991E-3"/>
          <c:y val="2.6003802907219348E-2"/>
          <c:w val="0.99323218847751027"/>
          <c:h val="5.8280383869359187E-2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9441010264127"/>
          <c:y val="3.2082281023298864E-3"/>
          <c:w val="0.69117488088994672"/>
          <c:h val="0.96787370448060017"/>
        </c:manualLayout>
      </c:layout>
      <c:bubbleChart>
        <c:varyColors val="0"/>
        <c:ser>
          <c:idx val="0"/>
          <c:order val="0"/>
          <c:tx>
            <c:strRef>
              <c:f>'[2]4pol'!$A$3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BC98-4E16-9E81-0123028F4824}"/>
            </c:ext>
          </c:extLst>
        </c:ser>
        <c:ser>
          <c:idx val="1"/>
          <c:order val="1"/>
          <c:tx>
            <c:strRef>
              <c:f>'[2]4pol'!$A$4</c:f>
              <c:strCache>
                <c:ptCount val="1"/>
                <c:pt idx="0">
                  <c:v>#ODKAZ!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BC98-4E16-9E81-0123028F4824}"/>
            </c:ext>
          </c:extLst>
        </c:ser>
        <c:ser>
          <c:idx val="2"/>
          <c:order val="2"/>
          <c:tx>
            <c:strRef>
              <c:f>'[2]4pol'!$A$5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BC98-4E16-9E81-0123028F4824}"/>
            </c:ext>
          </c:extLst>
        </c:ser>
        <c:ser>
          <c:idx val="3"/>
          <c:order val="3"/>
          <c:tx>
            <c:strRef>
              <c:f>'[2]4pol'!$A$6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'[1]4pol'!$B$6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'[1]4pol'!$C$6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'[1]4pol'!$D$6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BC98-4E16-9E81-0123028F4824}"/>
            </c:ext>
          </c:extLst>
        </c:ser>
        <c:ser>
          <c:idx val="4"/>
          <c:order val="4"/>
          <c:tx>
            <c:strRef>
              <c:f>'[2]4pol'!$A$7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'[1]4pol'!$B$7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'[1]4pol'!$C$7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'[1]4pol'!$D$7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BC98-4E16-9E81-0123028F4824}"/>
            </c:ext>
          </c:extLst>
        </c:ser>
        <c:ser>
          <c:idx val="5"/>
          <c:order val="5"/>
          <c:tx>
            <c:strRef>
              <c:f>'[2]4pol'!$A$8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'[1]4pol'!$B$8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'[1]4pol'!$C$8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'[1]4pol'!$D$8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BC98-4E16-9E81-0123028F4824}"/>
            </c:ext>
          </c:extLst>
        </c:ser>
        <c:ser>
          <c:idx val="6"/>
          <c:order val="6"/>
          <c:tx>
            <c:strRef>
              <c:f>'[2]4pol'!$A$9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'[1]4pol'!$C$9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'[1]4pol'!$D$9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BC98-4E16-9E81-0123028F4824}"/>
            </c:ext>
          </c:extLst>
        </c:ser>
        <c:ser>
          <c:idx val="7"/>
          <c:order val="7"/>
          <c:tx>
            <c:strRef>
              <c:f>'[2]4pol'!$A$10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'[1]4pol'!$B$10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'[1]4pol'!$C$10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'[1]4pol'!$D$10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BC98-4E16-9E81-0123028F4824}"/>
            </c:ext>
          </c:extLst>
        </c:ser>
        <c:ser>
          <c:idx val="8"/>
          <c:order val="8"/>
          <c:tx>
            <c:strRef>
              <c:f>'[2]4pol'!$A$11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'[1]4pol'!$D$11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BC98-4E16-9E81-0123028F4824}"/>
            </c:ext>
          </c:extLst>
        </c:ser>
        <c:ser>
          <c:idx val="9"/>
          <c:order val="9"/>
          <c:tx>
            <c:strRef>
              <c:f>'[2]4pol'!$A$12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'[1]4pol'!$B$12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'[1]4pol'!$D$12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BC98-4E16-9E81-0123028F4824}"/>
            </c:ext>
          </c:extLst>
        </c:ser>
        <c:ser>
          <c:idx val="10"/>
          <c:order val="10"/>
          <c:tx>
            <c:strRef>
              <c:f>'[2]4pol'!$A$13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BC98-4E16-9E81-0123028F4824}"/>
            </c:ext>
          </c:extLst>
        </c:ser>
        <c:ser>
          <c:idx val="11"/>
          <c:order val="11"/>
          <c:tx>
            <c:strRef>
              <c:f>'[2]4pol'!$A$14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BC98-4E16-9E81-0123028F4824}"/>
            </c:ext>
          </c:extLst>
        </c:ser>
        <c:ser>
          <c:idx val="12"/>
          <c:order val="12"/>
          <c:tx>
            <c:strRef>
              <c:f>'[2]4pol'!$A$15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BC98-4E16-9E81-0123028F4824}"/>
            </c:ext>
          </c:extLst>
        </c:ser>
        <c:ser>
          <c:idx val="13"/>
          <c:order val="13"/>
          <c:tx>
            <c:strRef>
              <c:f>'[2]4pol'!$A$16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'[1]4pol'!$B$16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'[1]4pol'!$C$16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'[1]4pol'!$D$16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BC98-4E16-9E81-0123028F4824}"/>
            </c:ext>
          </c:extLst>
        </c:ser>
        <c:ser>
          <c:idx val="14"/>
          <c:order val="14"/>
          <c:tx>
            <c:strRef>
              <c:f>'[2]4pol'!$A$17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'[1]4pol'!$B$17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'[1]4pol'!$C$17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'[1]4pol'!$D$17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BC98-4E16-9E81-0123028F4824}"/>
            </c:ext>
          </c:extLst>
        </c:ser>
        <c:ser>
          <c:idx val="15"/>
          <c:order val="15"/>
          <c:tx>
            <c:strRef>
              <c:f>'[2]4pol'!$A$18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'[1]4pol'!$B$18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'[1]4pol'!$C$18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'[1]4pol'!$D$18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BC98-4E16-9E81-0123028F4824}"/>
            </c:ext>
          </c:extLst>
        </c:ser>
        <c:ser>
          <c:idx val="16"/>
          <c:order val="16"/>
          <c:tx>
            <c:strRef>
              <c:f>'[2]4pol'!$A$19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'[1]4pol'!$C$19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'[1]4pol'!$D$19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BC98-4E16-9E81-0123028F4824}"/>
            </c:ext>
          </c:extLst>
        </c:ser>
        <c:ser>
          <c:idx val="17"/>
          <c:order val="17"/>
          <c:tx>
            <c:strRef>
              <c:f>'[2]4pol'!$A$20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'[1]4pol'!$B$20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'[1]4pol'!$C$20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'[1]4pol'!$D$20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BC98-4E16-9E81-0123028F4824}"/>
            </c:ext>
          </c:extLst>
        </c:ser>
        <c:ser>
          <c:idx val="18"/>
          <c:order val="18"/>
          <c:tx>
            <c:strRef>
              <c:f>'[2]4pol'!$A$21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'[1]4pol'!$D$21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2-BC98-4E16-9E81-0123028F4824}"/>
            </c:ext>
          </c:extLst>
        </c:ser>
        <c:ser>
          <c:idx val="19"/>
          <c:order val="19"/>
          <c:tx>
            <c:strRef>
              <c:f>'[2]4pol'!$A$22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'[1]4pol'!$B$22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'[1]4pol'!$D$22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3-BC98-4E16-9E81-0123028F4824}"/>
            </c:ext>
          </c:extLst>
        </c:ser>
        <c:ser>
          <c:idx val="20"/>
          <c:order val="20"/>
          <c:tx>
            <c:strRef>
              <c:f>'[2]4pol'!$A$23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4-BC98-4E16-9E81-0123028F4824}"/>
            </c:ext>
          </c:extLst>
        </c:ser>
        <c:ser>
          <c:idx val="21"/>
          <c:order val="21"/>
          <c:tx>
            <c:strRef>
              <c:f>'[2]4pol'!$A$24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5-BC98-4E16-9E81-0123028F4824}"/>
            </c:ext>
          </c:extLst>
        </c:ser>
        <c:ser>
          <c:idx val="22"/>
          <c:order val="22"/>
          <c:tx>
            <c:strRef>
              <c:f>'[2]4pol'!$A$25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6-BC98-4E16-9E81-0123028F4824}"/>
            </c:ext>
          </c:extLst>
        </c:ser>
        <c:ser>
          <c:idx val="23"/>
          <c:order val="23"/>
          <c:tx>
            <c:strRef>
              <c:f>scatter_chart!$A$2</c:f>
              <c:strCache>
                <c:ptCount val="1"/>
                <c:pt idx="0">
                  <c:v>PoziceX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scatter_chart!$B$1:$AK$1</c:f>
              <c:strCache>
                <c:ptCount val="24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  <c:pt idx="3">
                  <c:v>0,00</c:v>
                </c:pt>
                <c:pt idx="4">
                  <c:v>0,00</c:v>
                </c:pt>
                <c:pt idx="5">
                  <c:v>0,00</c:v>
                </c:pt>
                <c:pt idx="6">
                  <c:v>0,00</c:v>
                </c:pt>
                <c:pt idx="7">
                  <c:v>0,00</c:v>
                </c:pt>
                <c:pt idx="8">
                  <c:v>0,00</c:v>
                </c:pt>
                <c:pt idx="9">
                  <c:v>0,00</c:v>
                </c:pt>
                <c:pt idx="10">
                  <c:v>0,00</c:v>
                </c:pt>
                <c:pt idx="17">
                  <c:v>#ODKAZ!</c:v>
                </c:pt>
                <c:pt idx="18">
                  <c:v>#ODKAZ!</c:v>
                </c:pt>
                <c:pt idx="19">
                  <c:v>#ODKAZ!</c:v>
                </c:pt>
                <c:pt idx="20">
                  <c:v>#ODKAZ!</c:v>
                </c:pt>
                <c:pt idx="21">
                  <c:v>#ODKAZ!</c:v>
                </c:pt>
                <c:pt idx="22">
                  <c:v>#ODKAZ!</c:v>
                </c:pt>
                <c:pt idx="23">
                  <c:v>#ODKAZ!</c:v>
                </c:pt>
              </c:strCache>
            </c:strRef>
          </c:xVal>
          <c:yVal>
            <c:numRef>
              <c:f>scatter_chart!$B$2:$AK$2</c:f>
              <c:numCache>
                <c:formatCode>0%</c:formatCode>
                <c:ptCount val="36"/>
                <c:pt idx="0">
                  <c:v>0.81857142857142862</c:v>
                </c:pt>
                <c:pt idx="1">
                  <c:v>0.69928571428571429</c:v>
                </c:pt>
                <c:pt idx="2">
                  <c:v>0.62428571428571433</c:v>
                </c:pt>
                <c:pt idx="3">
                  <c:v>0.59428571428571431</c:v>
                </c:pt>
                <c:pt idx="4">
                  <c:v>0.57857142857142863</c:v>
                </c:pt>
                <c:pt idx="5">
                  <c:v>0.56785714285714284</c:v>
                </c:pt>
                <c:pt idx="6">
                  <c:v>0.53285714285714281</c:v>
                </c:pt>
                <c:pt idx="7">
                  <c:v>0.495</c:v>
                </c:pt>
                <c:pt idx="8">
                  <c:v>0.42571428571428571</c:v>
                </c:pt>
                <c:pt idx="9">
                  <c:v>0.37785714285714284</c:v>
                </c:pt>
                <c:pt idx="10">
                  <c:v>0.37642857142857145</c:v>
                </c:pt>
                <c:pt idx="11">
                  <c:v>0.35499999999999998</c:v>
                </c:pt>
                <c:pt idx="12">
                  <c:v>0.77809388335704122</c:v>
                </c:pt>
                <c:pt idx="13">
                  <c:v>0.72048364153627309</c:v>
                </c:pt>
                <c:pt idx="14">
                  <c:v>0.60526315789473684</c:v>
                </c:pt>
                <c:pt idx="15">
                  <c:v>0.57041251778093882</c:v>
                </c:pt>
                <c:pt idx="16">
                  <c:v>0.59174964438122335</c:v>
                </c:pt>
                <c:pt idx="17">
                  <c:v>0.54623044096728313</c:v>
                </c:pt>
                <c:pt idx="18">
                  <c:v>0.50355618776671407</c:v>
                </c:pt>
                <c:pt idx="19">
                  <c:v>0.46728307254623042</c:v>
                </c:pt>
                <c:pt idx="20">
                  <c:v>0.40042674253200566</c:v>
                </c:pt>
                <c:pt idx="21">
                  <c:v>0.44950213371266001</c:v>
                </c:pt>
                <c:pt idx="22">
                  <c:v>0.36415362731152207</c:v>
                </c:pt>
                <c:pt idx="23">
                  <c:v>0.33001422475106684</c:v>
                </c:pt>
                <c:pt idx="24">
                  <c:v>0.76660341555977229</c:v>
                </c:pt>
                <c:pt idx="25">
                  <c:v>0.72580645161290325</c:v>
                </c:pt>
                <c:pt idx="26">
                  <c:v>0.60815939278937381</c:v>
                </c:pt>
                <c:pt idx="27">
                  <c:v>0.58538899430740043</c:v>
                </c:pt>
                <c:pt idx="28">
                  <c:v>0.59013282732447814</c:v>
                </c:pt>
                <c:pt idx="29">
                  <c:v>0.56072106261859578</c:v>
                </c:pt>
                <c:pt idx="30">
                  <c:v>0.49810246679316889</c:v>
                </c:pt>
                <c:pt idx="31">
                  <c:v>0.49810246679316889</c:v>
                </c:pt>
                <c:pt idx="32">
                  <c:v>0.43074003795066412</c:v>
                </c:pt>
                <c:pt idx="33">
                  <c:v>0.43548387096774194</c:v>
                </c:pt>
                <c:pt idx="34">
                  <c:v>0.31973434535104367</c:v>
                </c:pt>
                <c:pt idx="35">
                  <c:v>0.29127134724857684</c:v>
                </c:pt>
              </c:numCache>
            </c:numRef>
          </c:yVal>
          <c:bubble3D val="0"/>
          <c:extLst>
            <c:ext xmlns:c16="http://schemas.microsoft.com/office/drawing/2014/chart" uri="{C3380CC4-5D6E-409C-BE32-E72D297353CC}">
              <c16:uniqueId val="{00000017-BC98-4E16-9E81-0123028F4824}"/>
            </c:ext>
          </c:extLst>
        </c:ser>
        <c:ser>
          <c:idx val="24"/>
          <c:order val="24"/>
          <c:tx>
            <c:strRef>
              <c:f>scatter_chart!$A$3</c:f>
              <c:strCache>
                <c:ptCount val="1"/>
                <c:pt idx="0">
                  <c:v>PoziceY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9-BC98-4E16-9E81-0123028F4824}"/>
              </c:ext>
            </c:extLst>
          </c:dPt>
          <c:dPt>
            <c:idx val="1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B-BC98-4E16-9E81-0123028F4824}"/>
              </c:ext>
            </c:extLst>
          </c:dPt>
          <c:dPt>
            <c:idx val="2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D-BC98-4E16-9E81-0123028F4824}"/>
              </c:ext>
            </c:extLst>
          </c:dPt>
          <c:dPt>
            <c:idx val="3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F-BC98-4E16-9E81-0123028F4824}"/>
              </c:ext>
            </c:extLst>
          </c:dPt>
          <c:dPt>
            <c:idx val="4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1-BC98-4E16-9E81-0123028F4824}"/>
              </c:ext>
            </c:extLst>
          </c:dPt>
          <c:dPt>
            <c:idx val="5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3-BC98-4E16-9E81-0123028F4824}"/>
              </c:ext>
            </c:extLst>
          </c:dPt>
          <c:dPt>
            <c:idx val="6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5-BC98-4E16-9E81-0123028F4824}"/>
              </c:ext>
            </c:extLst>
          </c:dPt>
          <c:dPt>
            <c:idx val="7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7-BC98-4E16-9E81-0123028F4824}"/>
              </c:ext>
            </c:extLst>
          </c:dPt>
          <c:dPt>
            <c:idx val="8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9-BC98-4E16-9E81-0123028F4824}"/>
              </c:ext>
            </c:extLst>
          </c:dPt>
          <c:dPt>
            <c:idx val="9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B-BC98-4E16-9E81-0123028F4824}"/>
              </c:ext>
            </c:extLst>
          </c:dPt>
          <c:dPt>
            <c:idx val="10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D-BC98-4E16-9E81-0123028F4824}"/>
              </c:ext>
            </c:extLst>
          </c:dPt>
          <c:dPt>
            <c:idx val="11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F-BC98-4E16-9E81-0123028F482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1-BC98-4E16-9E81-0123028F482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3-BC98-4E16-9E81-0123028F482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5-BC98-4E16-9E81-0123028F482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7-BC98-4E16-9E81-0123028F482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9-BC98-4E16-9E81-0123028F482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B-BC98-4E16-9E81-0123028F482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D-BC98-4E16-9E81-0123028F482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F-BC98-4E16-9E81-0123028F482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1-BC98-4E16-9E81-0123028F482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3-BC98-4E16-9E81-0123028F482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5-BC98-4E16-9E81-0123028F4824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0-5A0D-4B35-89EE-FF159EA44A14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5A0D-4B35-89EE-FF159EA44A14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2-5A0D-4B35-89EE-FF159EA44A14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3-5A0D-4B35-89EE-FF159EA44A1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4-5A0D-4B35-89EE-FF159EA44A14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5-5A0D-4B35-89EE-FF159EA44A14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6-5A0D-4B35-89EE-FF159EA44A14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7-5A0D-4B35-89EE-FF159EA44A14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E-2D5A-46CB-8193-6E5B3D43764F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F-2D5A-46CB-8193-6E5B3D43764F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0-2D5A-46CB-8193-6E5B3D43764F}"/>
              </c:ext>
            </c:extLst>
          </c:dPt>
          <c:dLbls>
            <c:dLbl>
              <c:idx val="0"/>
              <c:layout>
                <c:manualLayout>
                  <c:x val="-4.791514255920709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C8E0F7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C98-4E16-9E81-0123028F4824}"/>
                </c:ext>
              </c:extLst>
            </c:dLbl>
            <c:dLbl>
              <c:idx val="1"/>
              <c:layout>
                <c:manualLayout>
                  <c:x val="-5.5152814338122219E-2"/>
                  <c:y val="-1.22803408702412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0">
                      <a:solidFill>
                        <a:srgbClr val="C8E0F7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282859027444996E-2"/>
                      <c:h val="3.84382046222542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BC98-4E16-9E81-0123028F4824}"/>
                </c:ext>
              </c:extLst>
            </c:dLbl>
            <c:dLbl>
              <c:idx val="2"/>
              <c:layout>
                <c:manualLayout>
                  <c:x val="-1.0952664717267885E-2"/>
                  <c:y val="-1.4999677104610132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C98-4E16-9E81-0123028F4824}"/>
                </c:ext>
              </c:extLst>
            </c:dLbl>
            <c:dLbl>
              <c:idx val="3"/>
              <c:layout>
                <c:manualLayout>
                  <c:x val="-5.627047288115937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C98-4E16-9E81-0123028F4824}"/>
                </c:ext>
              </c:extLst>
            </c:dLbl>
            <c:dLbl>
              <c:idx val="4"/>
              <c:layout>
                <c:manualLayout>
                  <c:x val="-8.619999256028906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C98-4E16-9E81-0123028F4824}"/>
                </c:ext>
              </c:extLst>
            </c:dLbl>
            <c:dLbl>
              <c:idx val="5"/>
              <c:layout>
                <c:manualLayout>
                  <c:x val="-1.5182359229605771E-2"/>
                  <c:y val="-4.803830089225788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C98-4E16-9E81-0123028F4824}"/>
                </c:ext>
              </c:extLst>
            </c:dLbl>
            <c:dLbl>
              <c:idx val="6"/>
              <c:layout>
                <c:manualLayout>
                  <c:x val="-4.4637293423417108E-2"/>
                  <c:y val="5.24060245470634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C8E0F7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C98-4E16-9E81-0123028F4824}"/>
                </c:ext>
              </c:extLst>
            </c:dLbl>
            <c:dLbl>
              <c:idx val="7"/>
              <c:layout>
                <c:manualLayout>
                  <c:x val="-2.831466476443467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C98-4E16-9E81-0123028F4824}"/>
                </c:ext>
              </c:extLst>
            </c:dLbl>
            <c:dLbl>
              <c:idx val="8"/>
              <c:layout>
                <c:manualLayout>
                  <c:x val="-4.3209890050310441E-3"/>
                  <c:y val="-2.620301227353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C98-4E16-9E81-0123028F4824}"/>
                </c:ext>
              </c:extLst>
            </c:dLbl>
            <c:dLbl>
              <c:idx val="9"/>
              <c:layout>
                <c:manualLayout>
                  <c:x val="-4.8777638465542589E-2"/>
                  <c:y val="-2.93453105170432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C98-4E16-9E81-0123028F4824}"/>
                </c:ext>
              </c:extLst>
            </c:dLbl>
            <c:dLbl>
              <c:idx val="10"/>
              <c:layout>
                <c:manualLayout>
                  <c:x val="-9.0069128530246186E-3"/>
                  <c:y val="-9.607660178451576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C98-4E16-9E81-0123028F4824}"/>
                </c:ext>
              </c:extLst>
            </c:dLbl>
            <c:dLbl>
              <c:idx val="11"/>
              <c:layout>
                <c:manualLayout>
                  <c:x val="-4.142800633007569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C98-4E16-9E81-0123028F4824}"/>
                </c:ext>
              </c:extLst>
            </c:dLbl>
            <c:dLbl>
              <c:idx val="12"/>
              <c:layout>
                <c:manualLayout>
                  <c:x val="-4.4461755144523676E-2"/>
                  <c:y val="-2.620301227353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6B6208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C98-4E16-9E81-0123028F4824}"/>
                </c:ext>
              </c:extLst>
            </c:dLbl>
            <c:dLbl>
              <c:idx val="13"/>
              <c:layout>
                <c:manualLayout>
                  <c:x val="-4.7433506367395781E-2"/>
                  <c:y val="-2.62030122735324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6B6208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BC98-4E16-9E81-0123028F4824}"/>
                </c:ext>
              </c:extLst>
            </c:dLbl>
            <c:dLbl>
              <c:idx val="14"/>
              <c:layout>
                <c:manualLayout>
                  <c:x val="-4.451572951836635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6B6208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BC98-4E16-9E81-0123028F4824}"/>
                </c:ext>
              </c:extLst>
            </c:dLbl>
            <c:dLbl>
              <c:idx val="15"/>
              <c:layout>
                <c:manualLayout>
                  <c:x val="-8.9287715748579646E-2"/>
                  <c:y val="-2.620301227353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6B6208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BC98-4E16-9E81-0123028F4824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6B6208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BC98-4E16-9E81-0123028F4824}"/>
                </c:ext>
              </c:extLst>
            </c:dLbl>
            <c:dLbl>
              <c:idx val="17"/>
              <c:layout>
                <c:manualLayout>
                  <c:x val="-7.384909980712677E-2"/>
                  <c:y val="-4.803830089225788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BC98-4E16-9E81-0123028F4824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BC98-4E16-9E81-0123028F4824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6B6208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F-BC98-4E16-9E81-0123028F4824}"/>
                </c:ext>
              </c:extLst>
            </c:dLbl>
            <c:dLbl>
              <c:idx val="20"/>
              <c:layout>
                <c:manualLayout>
                  <c:x val="-4.7433506367395781E-2"/>
                  <c:y val="-2.78453428065829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BC98-4E16-9E81-0123028F4824}"/>
                </c:ext>
              </c:extLst>
            </c:dLbl>
            <c:dLbl>
              <c:idx val="21"/>
              <c:layout>
                <c:manualLayout>
                  <c:x val="-1.0550774447169908E-2"/>
                  <c:y val="-9.607660178451576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BC98-4E16-9E81-0123028F4824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5-BC98-4E16-9E81-0123028F4824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0D-4B35-89EE-FF159EA44A14}"/>
                </c:ext>
              </c:extLst>
            </c:dLbl>
            <c:dLbl>
              <c:idx val="24"/>
              <c:layout>
                <c:manualLayout>
                  <c:x val="-8.2867561231131273E-2"/>
                  <c:y val="-2.6203012273532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1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0D-4B35-89EE-FF159EA44A14}"/>
                </c:ext>
              </c:extLst>
            </c:dLbl>
            <c:dLbl>
              <c:idx val="25"/>
              <c:layout>
                <c:manualLayout>
                  <c:x val="-1.2311262920115739E-2"/>
                  <c:y val="-2.60606494509437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1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0D-4B35-89EE-FF159EA44A14}"/>
                </c:ext>
              </c:extLst>
            </c:dLbl>
            <c:dLbl>
              <c:idx val="26"/>
              <c:layout>
                <c:manualLayout>
                  <c:x val="-9.083157734272487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1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0D-4B35-89EE-FF159EA44A14}"/>
                </c:ext>
              </c:extLst>
            </c:dLbl>
            <c:dLbl>
              <c:idx val="27"/>
              <c:layout>
                <c:manualLayout>
                  <c:x val="-1.9101336400633787E-3"/>
                  <c:y val="-2.60606494509442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0D-4B35-89EE-FF159EA44A14}"/>
                </c:ext>
              </c:extLst>
            </c:dLbl>
            <c:dLbl>
              <c:idx val="28"/>
              <c:layout>
                <c:manualLayout>
                  <c:x val="-1.055077444716990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1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0D-4B35-89EE-FF159EA44A14}"/>
                </c:ext>
              </c:extLst>
            </c:dLbl>
            <c:dLbl>
              <c:idx val="30"/>
              <c:layout>
                <c:manualLayout>
                  <c:x val="-8.6199992560289013E-2"/>
                  <c:y val="-9.607660178451576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1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0D-4B35-89EE-FF159EA44A14}"/>
                </c:ext>
              </c:extLst>
            </c:dLbl>
            <c:dLbl>
              <c:idx val="31"/>
              <c:layout>
                <c:manualLayout>
                  <c:x val="-4.9147314300802103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1599-4D91-85B9-5E1ED7C110C0}"/>
                </c:ext>
              </c:extLst>
            </c:dLbl>
            <c:dLbl>
              <c:idx val="32"/>
              <c:layout>
                <c:manualLayout>
                  <c:x val="-4.6059591112511525E-2"/>
                  <c:y val="-2.6203012273532215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1599-4D91-85B9-5E1ED7C110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scatter_chart!$B$2:$AK$2</c:f>
              <c:numCache>
                <c:formatCode>0%</c:formatCode>
                <c:ptCount val="36"/>
                <c:pt idx="0">
                  <c:v>0.81857142857142862</c:v>
                </c:pt>
                <c:pt idx="1">
                  <c:v>0.69928571428571429</c:v>
                </c:pt>
                <c:pt idx="2">
                  <c:v>0.62428571428571433</c:v>
                </c:pt>
                <c:pt idx="3">
                  <c:v>0.59428571428571431</c:v>
                </c:pt>
                <c:pt idx="4">
                  <c:v>0.57857142857142863</c:v>
                </c:pt>
                <c:pt idx="5">
                  <c:v>0.56785714285714284</c:v>
                </c:pt>
                <c:pt idx="6">
                  <c:v>0.53285714285714281</c:v>
                </c:pt>
                <c:pt idx="7">
                  <c:v>0.495</c:v>
                </c:pt>
                <c:pt idx="8">
                  <c:v>0.42571428571428571</c:v>
                </c:pt>
                <c:pt idx="9">
                  <c:v>0.37785714285714284</c:v>
                </c:pt>
                <c:pt idx="10">
                  <c:v>0.37642857142857145</c:v>
                </c:pt>
                <c:pt idx="11">
                  <c:v>0.35499999999999998</c:v>
                </c:pt>
                <c:pt idx="12">
                  <c:v>0.77809388335704122</c:v>
                </c:pt>
                <c:pt idx="13">
                  <c:v>0.72048364153627309</c:v>
                </c:pt>
                <c:pt idx="14">
                  <c:v>0.60526315789473684</c:v>
                </c:pt>
                <c:pt idx="15">
                  <c:v>0.57041251778093882</c:v>
                </c:pt>
                <c:pt idx="16">
                  <c:v>0.59174964438122335</c:v>
                </c:pt>
                <c:pt idx="17">
                  <c:v>0.54623044096728313</c:v>
                </c:pt>
                <c:pt idx="18">
                  <c:v>0.50355618776671407</c:v>
                </c:pt>
                <c:pt idx="19">
                  <c:v>0.46728307254623042</c:v>
                </c:pt>
                <c:pt idx="20">
                  <c:v>0.40042674253200566</c:v>
                </c:pt>
                <c:pt idx="21">
                  <c:v>0.44950213371266001</c:v>
                </c:pt>
                <c:pt idx="22">
                  <c:v>0.36415362731152207</c:v>
                </c:pt>
                <c:pt idx="23">
                  <c:v>0.33001422475106684</c:v>
                </c:pt>
                <c:pt idx="24">
                  <c:v>0.76660341555977229</c:v>
                </c:pt>
                <c:pt idx="25">
                  <c:v>0.72580645161290325</c:v>
                </c:pt>
                <c:pt idx="26">
                  <c:v>0.60815939278937381</c:v>
                </c:pt>
                <c:pt idx="27">
                  <c:v>0.58538899430740043</c:v>
                </c:pt>
                <c:pt idx="28">
                  <c:v>0.59013282732447814</c:v>
                </c:pt>
                <c:pt idx="29">
                  <c:v>0.56072106261859578</c:v>
                </c:pt>
                <c:pt idx="30">
                  <c:v>0.49810246679316889</c:v>
                </c:pt>
                <c:pt idx="31">
                  <c:v>0.49810246679316889</c:v>
                </c:pt>
                <c:pt idx="32">
                  <c:v>0.43074003795066412</c:v>
                </c:pt>
                <c:pt idx="33">
                  <c:v>0.43548387096774194</c:v>
                </c:pt>
                <c:pt idx="34">
                  <c:v>0.31973434535104367</c:v>
                </c:pt>
                <c:pt idx="35">
                  <c:v>0.29127134724857684</c:v>
                </c:pt>
              </c:numCache>
            </c:numRef>
          </c:xVal>
          <c:yVal>
            <c:numRef>
              <c:f>scatter_chart!$B$3:$AK$3</c:f>
              <c:numCache>
                <c:formatCode>0%</c:formatCode>
                <c:ptCount val="36"/>
                <c:pt idx="0">
                  <c:v>0.12</c:v>
                </c:pt>
                <c:pt idx="1">
                  <c:v>0.11</c:v>
                </c:pt>
                <c:pt idx="2">
                  <c:v>0.1</c:v>
                </c:pt>
                <c:pt idx="3">
                  <c:v>0.09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0.06</c:v>
                </c:pt>
                <c:pt idx="7">
                  <c:v>0.05</c:v>
                </c:pt>
                <c:pt idx="8">
                  <c:v>0.04</c:v>
                </c:pt>
                <c:pt idx="9">
                  <c:v>0.03</c:v>
                </c:pt>
                <c:pt idx="10">
                  <c:v>0.02</c:v>
                </c:pt>
                <c:pt idx="11">
                  <c:v>0.01</c:v>
                </c:pt>
                <c:pt idx="12">
                  <c:v>0.12</c:v>
                </c:pt>
                <c:pt idx="13">
                  <c:v>0.11</c:v>
                </c:pt>
                <c:pt idx="14">
                  <c:v>0.1</c:v>
                </c:pt>
                <c:pt idx="15">
                  <c:v>0.09</c:v>
                </c:pt>
                <c:pt idx="16">
                  <c:v>0.08</c:v>
                </c:pt>
                <c:pt idx="17">
                  <c:v>7.0000000000000007E-2</c:v>
                </c:pt>
                <c:pt idx="18">
                  <c:v>0.06</c:v>
                </c:pt>
                <c:pt idx="19">
                  <c:v>0.05</c:v>
                </c:pt>
                <c:pt idx="20">
                  <c:v>0.04</c:v>
                </c:pt>
                <c:pt idx="21">
                  <c:v>0.03</c:v>
                </c:pt>
                <c:pt idx="22">
                  <c:v>0.02</c:v>
                </c:pt>
                <c:pt idx="23">
                  <c:v>0.01</c:v>
                </c:pt>
                <c:pt idx="24">
                  <c:v>0.12</c:v>
                </c:pt>
                <c:pt idx="25">
                  <c:v>0.11</c:v>
                </c:pt>
                <c:pt idx="26">
                  <c:v>0.1</c:v>
                </c:pt>
                <c:pt idx="27">
                  <c:v>0.09</c:v>
                </c:pt>
                <c:pt idx="28">
                  <c:v>0.08</c:v>
                </c:pt>
                <c:pt idx="29">
                  <c:v>7.0000000000000007E-2</c:v>
                </c:pt>
                <c:pt idx="30">
                  <c:v>0.06</c:v>
                </c:pt>
                <c:pt idx="31">
                  <c:v>0.05</c:v>
                </c:pt>
                <c:pt idx="32">
                  <c:v>0.04</c:v>
                </c:pt>
                <c:pt idx="33">
                  <c:v>0.03</c:v>
                </c:pt>
                <c:pt idx="34">
                  <c:v>0.02</c:v>
                </c:pt>
                <c:pt idx="35">
                  <c:v>0.01</c:v>
                </c:pt>
              </c:numCache>
            </c:numRef>
          </c:yVal>
          <c:bubbleSize>
            <c:numRef>
              <c:f>scatter_chart!$B$4:$AK$4</c:f>
              <c:numCache>
                <c:formatCode>General</c:formatCode>
                <c:ptCount val="36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0.01</c:v>
                </c:pt>
                <c:pt idx="23">
                  <c:v>0.01</c:v>
                </c:pt>
                <c:pt idx="24">
                  <c:v>0.01</c:v>
                </c:pt>
                <c:pt idx="25">
                  <c:v>0.01</c:v>
                </c:pt>
                <c:pt idx="26">
                  <c:v>0.01</c:v>
                </c:pt>
                <c:pt idx="27">
                  <c:v>0.01</c:v>
                </c:pt>
                <c:pt idx="28">
                  <c:v>0.01</c:v>
                </c:pt>
                <c:pt idx="29">
                  <c:v>0.01</c:v>
                </c:pt>
                <c:pt idx="30">
                  <c:v>0.01</c:v>
                </c:pt>
                <c:pt idx="31">
                  <c:v>0.01</c:v>
                </c:pt>
                <c:pt idx="32">
                  <c:v>0.01</c:v>
                </c:pt>
                <c:pt idx="33">
                  <c:v>0.01</c:v>
                </c:pt>
                <c:pt idx="34">
                  <c:v>0.01</c:v>
                </c:pt>
                <c:pt idx="35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6-BC98-4E16-9E81-0123028F4824}"/>
            </c:ext>
          </c:extLst>
        </c:ser>
        <c:ser>
          <c:idx val="25"/>
          <c:order val="25"/>
          <c:tx>
            <c:strRef>
              <c:f>scatter_chart!$AE$1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scatter_chart!$AE$2</c:f>
              <c:numCache>
                <c:formatCode>0%</c:formatCode>
                <c:ptCount val="1"/>
                <c:pt idx="0">
                  <c:v>0.56072106261859578</c:v>
                </c:pt>
              </c:numCache>
            </c:numRef>
          </c:xVal>
          <c:yVal>
            <c:numRef>
              <c:f>scatter_chart!$AE$3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yVal>
          <c:bubbleSize>
            <c:numRef>
              <c:f>scatter_chart!$AE$4</c:f>
              <c:numCache>
                <c:formatCode>General</c:formatCode>
                <c:ptCount val="1"/>
                <c:pt idx="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7-BC98-4E16-9E81-0123028F4824}"/>
            </c:ext>
          </c:extLst>
        </c:ser>
        <c:ser>
          <c:idx val="26"/>
          <c:order val="26"/>
          <c:tx>
            <c:strRef>
              <c:f>scatter_chart!$AF$1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scatter_chart!$AF$2</c:f>
              <c:numCache>
                <c:formatCode>0%</c:formatCode>
                <c:ptCount val="1"/>
                <c:pt idx="0">
                  <c:v>0.49810246679316889</c:v>
                </c:pt>
              </c:numCache>
            </c:numRef>
          </c:xVal>
          <c:yVal>
            <c:numRef>
              <c:f>scatter_chart!$AF$3</c:f>
              <c:numCache>
                <c:formatCode>0%</c:formatCode>
                <c:ptCount val="1"/>
                <c:pt idx="0">
                  <c:v>0.06</c:v>
                </c:pt>
              </c:numCache>
            </c:numRef>
          </c:yVal>
          <c:bubbleSize>
            <c:numRef>
              <c:f>scatter_chart!$AF$4</c:f>
              <c:numCache>
                <c:formatCode>General</c:formatCode>
                <c:ptCount val="1"/>
                <c:pt idx="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8-BC98-4E16-9E81-0123028F4824}"/>
            </c:ext>
          </c:extLst>
        </c:ser>
        <c:ser>
          <c:idx val="27"/>
          <c:order val="27"/>
          <c:tx>
            <c:strRef>
              <c:f>scatter_chart!$AG$1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scatter_chart!$AG$2</c:f>
              <c:numCache>
                <c:formatCode>0%</c:formatCode>
                <c:ptCount val="1"/>
                <c:pt idx="0">
                  <c:v>0.49810246679316889</c:v>
                </c:pt>
              </c:numCache>
            </c:numRef>
          </c:xVal>
          <c:yVal>
            <c:numRef>
              <c:f>scatter_chart!$AG$3</c:f>
              <c:numCache>
                <c:formatCode>0%</c:formatCode>
                <c:ptCount val="1"/>
                <c:pt idx="0">
                  <c:v>0.05</c:v>
                </c:pt>
              </c:numCache>
            </c:numRef>
          </c:yVal>
          <c:bubbleSize>
            <c:numRef>
              <c:f>scatter_chart!$AG$4</c:f>
              <c:numCache>
                <c:formatCode>General</c:formatCode>
                <c:ptCount val="1"/>
                <c:pt idx="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9-BC98-4E16-9E81-0123028F4824}"/>
            </c:ext>
          </c:extLst>
        </c:ser>
        <c:ser>
          <c:idx val="28"/>
          <c:order val="28"/>
          <c:tx>
            <c:strRef>
              <c:f>scatter_chart!$AH$1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scatter_chart!$AH$2</c:f>
              <c:numCache>
                <c:formatCode>0%</c:formatCode>
                <c:ptCount val="1"/>
                <c:pt idx="0">
                  <c:v>0.43074003795066412</c:v>
                </c:pt>
              </c:numCache>
            </c:numRef>
          </c:xVal>
          <c:yVal>
            <c:numRef>
              <c:f>scatter_chart!$AH$3</c:f>
              <c:numCache>
                <c:formatCode>0%</c:formatCode>
                <c:ptCount val="1"/>
                <c:pt idx="0">
                  <c:v>0.04</c:v>
                </c:pt>
              </c:numCache>
            </c:numRef>
          </c:yVal>
          <c:bubbleSize>
            <c:numRef>
              <c:f>scatter_chart!$AH$4</c:f>
              <c:numCache>
                <c:formatCode>General</c:formatCode>
                <c:ptCount val="1"/>
                <c:pt idx="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A-BC98-4E16-9E81-0123028F48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25"/>
        <c:showNegBubbles val="0"/>
        <c:axId val="531137848"/>
        <c:axId val="531130792"/>
      </c:bubbleChart>
      <c:valAx>
        <c:axId val="531137848"/>
        <c:scaling>
          <c:orientation val="minMax"/>
          <c:max val="0.85000000000000009"/>
          <c:min val="0.25"/>
        </c:scaling>
        <c:delete val="1"/>
        <c:axPos val="b"/>
        <c:numFmt formatCode="0%" sourceLinked="0"/>
        <c:majorTickMark val="out"/>
        <c:minorTickMark val="none"/>
        <c:tickLblPos val="nextTo"/>
        <c:crossAx val="531130792"/>
        <c:crossesAt val="0.30000000000000004"/>
        <c:crossBetween val="midCat"/>
      </c:valAx>
      <c:valAx>
        <c:axId val="531130792"/>
        <c:scaling>
          <c:orientation val="minMax"/>
          <c:max val="0.13"/>
          <c:min val="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531137848"/>
        <c:crossesAt val="0.30000000000000004"/>
        <c:crossBetween val="midCat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/>
      </a:pPr>
      <a:endParaRPr lang="cs-CZ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50047857715389"/>
          <c:y val="8.9099687173242334E-2"/>
          <c:w val="0.86749952142284614"/>
          <c:h val="0.883233217296264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T_chart!$A$49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T_chart!$B$48:$T$48</c:f>
              <c:numCache>
                <c:formatCode>0</c:formatCode>
                <c:ptCount val="19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8">
                  <c:v>2019</c:v>
                </c:pt>
                <c:pt idx="12">
                  <c:v>2019</c:v>
                </c:pt>
                <c:pt idx="13">
                  <c:v>2018</c:v>
                </c:pt>
                <c:pt idx="16">
                  <c:v>2019</c:v>
                </c:pt>
                <c:pt idx="17">
                  <c:v>2018</c:v>
                </c:pt>
              </c:numCache>
            </c:numRef>
          </c:cat>
          <c:val>
            <c:numRef>
              <c:f>T_chart!$B$49:$T$49</c:f>
              <c:numCache>
                <c:formatCode>0%</c:formatCode>
                <c:ptCount val="19"/>
                <c:pt idx="0">
                  <c:v>0.44142857142857145</c:v>
                </c:pt>
                <c:pt idx="1">
                  <c:v>0.40540540540540543</c:v>
                </c:pt>
                <c:pt idx="2">
                  <c:v>0.47628083491461098</c:v>
                </c:pt>
                <c:pt idx="4">
                  <c:v>0.48642857142857143</c:v>
                </c:pt>
                <c:pt idx="5">
                  <c:v>#N/A</c:v>
                </c:pt>
                <c:pt idx="6">
                  <c:v>#N/A</c:v>
                </c:pt>
                <c:pt idx="8">
                  <c:v>0.33642857142857141</c:v>
                </c:pt>
                <c:pt idx="9">
                  <c:v>#N/A</c:v>
                </c:pt>
                <c:pt idx="10">
                  <c:v>#N/A</c:v>
                </c:pt>
                <c:pt idx="12">
                  <c:v>0.48428571428571426</c:v>
                </c:pt>
                <c:pt idx="13">
                  <c:v>0.50853485064011383</c:v>
                </c:pt>
                <c:pt idx="14">
                  <c:v>0</c:v>
                </c:pt>
                <c:pt idx="16">
                  <c:v>0.32785714285714285</c:v>
                </c:pt>
                <c:pt idx="17">
                  <c:v>0.29516358463726883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0-4155-BB04-373248AB1367}"/>
            </c:ext>
          </c:extLst>
        </c:ser>
        <c:ser>
          <c:idx val="1"/>
          <c:order val="1"/>
          <c:tx>
            <c:strRef>
              <c:f>T_chart!$A$50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T_chart!$B$48:$T$48</c:f>
              <c:numCache>
                <c:formatCode>0</c:formatCode>
                <c:ptCount val="19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8">
                  <c:v>2019</c:v>
                </c:pt>
                <c:pt idx="12">
                  <c:v>2019</c:v>
                </c:pt>
                <c:pt idx="13">
                  <c:v>2018</c:v>
                </c:pt>
                <c:pt idx="16">
                  <c:v>2019</c:v>
                </c:pt>
                <c:pt idx="17">
                  <c:v>2018</c:v>
                </c:pt>
              </c:numCache>
            </c:numRef>
          </c:cat>
          <c:val>
            <c:numRef>
              <c:f>T_chart!$B$50:$T$50</c:f>
              <c:numCache>
                <c:formatCode>0%</c:formatCode>
                <c:ptCount val="19"/>
                <c:pt idx="0">
                  <c:v>0.41857142857142859</c:v>
                </c:pt>
                <c:pt idx="1">
                  <c:v>0.44665718349928879</c:v>
                </c:pt>
                <c:pt idx="2">
                  <c:v>0.40891840607210628</c:v>
                </c:pt>
                <c:pt idx="4">
                  <c:v>0.35642857142857143</c:v>
                </c:pt>
                <c:pt idx="5">
                  <c:v>#N/A</c:v>
                </c:pt>
                <c:pt idx="6">
                  <c:v>#N/A</c:v>
                </c:pt>
                <c:pt idx="8">
                  <c:v>0.42571428571428571</c:v>
                </c:pt>
                <c:pt idx="9">
                  <c:v>#N/A</c:v>
                </c:pt>
                <c:pt idx="10">
                  <c:v>#N/A</c:v>
                </c:pt>
                <c:pt idx="12">
                  <c:v>0.26928571428571429</c:v>
                </c:pt>
                <c:pt idx="13">
                  <c:v>0.27098150782361308</c:v>
                </c:pt>
                <c:pt idx="14">
                  <c:v>0</c:v>
                </c:pt>
                <c:pt idx="16">
                  <c:v>0.29357142857142859</c:v>
                </c:pt>
                <c:pt idx="17">
                  <c:v>0.27311522048364156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0-4155-BB04-373248AB1367}"/>
            </c:ext>
          </c:extLst>
        </c:ser>
        <c:ser>
          <c:idx val="2"/>
          <c:order val="2"/>
          <c:tx>
            <c:strRef>
              <c:f>T_chart!$A$51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T_chart!$B$48:$T$48</c:f>
              <c:numCache>
                <c:formatCode>0</c:formatCode>
                <c:ptCount val="19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8">
                  <c:v>2019</c:v>
                </c:pt>
                <c:pt idx="12">
                  <c:v>2019</c:v>
                </c:pt>
                <c:pt idx="13">
                  <c:v>2018</c:v>
                </c:pt>
                <c:pt idx="16">
                  <c:v>2019</c:v>
                </c:pt>
                <c:pt idx="17">
                  <c:v>2018</c:v>
                </c:pt>
              </c:numCache>
            </c:numRef>
          </c:cat>
          <c:val>
            <c:numRef>
              <c:f>T_chart!$B$51:$T$51</c:f>
              <c:numCache>
                <c:formatCode>0%</c:formatCode>
                <c:ptCount val="19"/>
                <c:pt idx="0">
                  <c:v>0.10142857142857142</c:v>
                </c:pt>
                <c:pt idx="1">
                  <c:v>9.2460881934566141E-2</c:v>
                </c:pt>
                <c:pt idx="2">
                  <c:v>8.2542694497153707E-2</c:v>
                </c:pt>
                <c:pt idx="4">
                  <c:v>0.10714285714285714</c:v>
                </c:pt>
                <c:pt idx="5">
                  <c:v>#N/A</c:v>
                </c:pt>
                <c:pt idx="6">
                  <c:v>#N/A</c:v>
                </c:pt>
                <c:pt idx="8">
                  <c:v>0.13428571428571429</c:v>
                </c:pt>
                <c:pt idx="9">
                  <c:v>#N/A</c:v>
                </c:pt>
                <c:pt idx="10">
                  <c:v>#N/A</c:v>
                </c:pt>
                <c:pt idx="12">
                  <c:v>0.12357142857142857</c:v>
                </c:pt>
                <c:pt idx="13">
                  <c:v>9.45945945945946E-2</c:v>
                </c:pt>
                <c:pt idx="14">
                  <c:v>0</c:v>
                </c:pt>
                <c:pt idx="16">
                  <c:v>8.6428571428571424E-2</c:v>
                </c:pt>
                <c:pt idx="17">
                  <c:v>0.11450924608819346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00-4155-BB04-373248AB1367}"/>
            </c:ext>
          </c:extLst>
        </c:ser>
        <c:ser>
          <c:idx val="3"/>
          <c:order val="3"/>
          <c:tx>
            <c:strRef>
              <c:f>T_chart!$A$52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T_chart!$B$48:$T$48</c:f>
              <c:numCache>
                <c:formatCode>0</c:formatCode>
                <c:ptCount val="19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8">
                  <c:v>2019</c:v>
                </c:pt>
                <c:pt idx="12">
                  <c:v>2019</c:v>
                </c:pt>
                <c:pt idx="13">
                  <c:v>2018</c:v>
                </c:pt>
                <c:pt idx="16">
                  <c:v>2019</c:v>
                </c:pt>
                <c:pt idx="17">
                  <c:v>2018</c:v>
                </c:pt>
              </c:numCache>
            </c:numRef>
          </c:cat>
          <c:val>
            <c:numRef>
              <c:f>T_chart!$B$52:$T$52</c:f>
              <c:numCache>
                <c:formatCode>0%</c:formatCode>
                <c:ptCount val="19"/>
                <c:pt idx="0">
                  <c:v>2.9285714285714286E-2</c:v>
                </c:pt>
                <c:pt idx="1">
                  <c:v>3.4139402560455195E-2</c:v>
                </c:pt>
                <c:pt idx="2">
                  <c:v>1.9924098671726755E-2</c:v>
                </c:pt>
                <c:pt idx="4">
                  <c:v>0.04</c:v>
                </c:pt>
                <c:pt idx="5">
                  <c:v>#N/A</c:v>
                </c:pt>
                <c:pt idx="6">
                  <c:v>#N/A</c:v>
                </c:pt>
                <c:pt idx="8">
                  <c:v>5.5714285714285716E-2</c:v>
                </c:pt>
                <c:pt idx="9">
                  <c:v>#N/A</c:v>
                </c:pt>
                <c:pt idx="10">
                  <c:v>#N/A</c:v>
                </c:pt>
                <c:pt idx="12">
                  <c:v>7.4285714285714288E-2</c:v>
                </c:pt>
                <c:pt idx="13">
                  <c:v>6.4722617354196307E-2</c:v>
                </c:pt>
                <c:pt idx="14">
                  <c:v>0</c:v>
                </c:pt>
                <c:pt idx="16">
                  <c:v>9.5000000000000001E-2</c:v>
                </c:pt>
                <c:pt idx="17">
                  <c:v>0.12091038406827881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00-4155-BB04-373248AB1367}"/>
            </c:ext>
          </c:extLst>
        </c:ser>
        <c:ser>
          <c:idx val="4"/>
          <c:order val="4"/>
          <c:tx>
            <c:strRef>
              <c:f>T_chart!$A$53</c:f>
              <c:strCache>
                <c:ptCount val="1"/>
                <c:pt idx="0">
                  <c:v>Neuvedeno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T_chart!$B$48:$T$48</c:f>
              <c:numCache>
                <c:formatCode>0</c:formatCode>
                <c:ptCount val="19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8">
                  <c:v>2019</c:v>
                </c:pt>
                <c:pt idx="12">
                  <c:v>2019</c:v>
                </c:pt>
                <c:pt idx="13">
                  <c:v>2018</c:v>
                </c:pt>
                <c:pt idx="16">
                  <c:v>2019</c:v>
                </c:pt>
                <c:pt idx="17">
                  <c:v>2018</c:v>
                </c:pt>
              </c:numCache>
            </c:numRef>
          </c:cat>
          <c:val>
            <c:numRef>
              <c:f>T_chart!$B$53:$T$53</c:f>
              <c:numCache>
                <c:formatCode>0%</c:formatCode>
                <c:ptCount val="19"/>
                <c:pt idx="0">
                  <c:v>9.285714285714286E-3</c:v>
                </c:pt>
                <c:pt idx="1">
                  <c:v>2.1337126600284494E-2</c:v>
                </c:pt>
                <c:pt idx="2">
                  <c:v>1.2333965844402278E-2</c:v>
                </c:pt>
                <c:pt idx="4">
                  <c:v>0.01</c:v>
                </c:pt>
                <c:pt idx="5">
                  <c:v>#N/A</c:v>
                </c:pt>
                <c:pt idx="6">
                  <c:v>#N/A</c:v>
                </c:pt>
                <c:pt idx="8">
                  <c:v>4.7857142857142855E-2</c:v>
                </c:pt>
                <c:pt idx="9">
                  <c:v>#N/A</c:v>
                </c:pt>
                <c:pt idx="10">
                  <c:v>#N/A</c:v>
                </c:pt>
                <c:pt idx="12">
                  <c:v>4.8571428571428571E-2</c:v>
                </c:pt>
                <c:pt idx="13">
                  <c:v>6.1166429587482217E-2</c:v>
                </c:pt>
                <c:pt idx="14">
                  <c:v>0</c:v>
                </c:pt>
                <c:pt idx="16">
                  <c:v>0.19714285714285715</c:v>
                </c:pt>
                <c:pt idx="17">
                  <c:v>0.19630156472261737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D-4B3E-9770-6636F145B0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1124128"/>
        <c:axId val="531126872"/>
      </c:barChart>
      <c:catAx>
        <c:axId val="531124128"/>
        <c:scaling>
          <c:orientation val="maxMin"/>
        </c:scaling>
        <c:delete val="0"/>
        <c:axPos val="l"/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cs-CZ"/>
          </a:p>
        </c:txPr>
        <c:crossAx val="531126872"/>
        <c:crosses val="autoZero"/>
        <c:auto val="1"/>
        <c:lblAlgn val="ctr"/>
        <c:lblOffset val="100"/>
        <c:noMultiLvlLbl val="0"/>
      </c:catAx>
      <c:valAx>
        <c:axId val="531126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1124128"/>
        <c:crosses val="max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5875280039713555"/>
          <c:y val="2.9249732139399388E-2"/>
          <c:w val="0.84124719960286443"/>
          <c:h val="3.5774988489524394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50047857715389"/>
          <c:y val="8.9099687173242334E-2"/>
          <c:w val="0.86749952142284614"/>
          <c:h val="0.883233217296264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T_chart!$A$49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T_chart!$V$48:$AN$48</c:f>
              <c:numCache>
                <c:formatCode>0</c:formatCode>
                <c:ptCount val="19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2">
                  <c:v>2019</c:v>
                </c:pt>
                <c:pt idx="13">
                  <c:v>2018</c:v>
                </c:pt>
                <c:pt idx="16">
                  <c:v>2019</c:v>
                </c:pt>
                <c:pt idx="17">
                  <c:v>2018</c:v>
                </c:pt>
              </c:numCache>
            </c:numRef>
          </c:cat>
          <c:val>
            <c:numRef>
              <c:f>T_chart!$V$49:$AN$49</c:f>
              <c:numCache>
                <c:formatCode>0%</c:formatCode>
                <c:ptCount val="19"/>
                <c:pt idx="0">
                  <c:v>0.2</c:v>
                </c:pt>
                <c:pt idx="1">
                  <c:v>0.17354196301564723</c:v>
                </c:pt>
                <c:pt idx="2">
                  <c:v>0.1603415559772296</c:v>
                </c:pt>
                <c:pt idx="4">
                  <c:v>0.20142857142857143</c:v>
                </c:pt>
                <c:pt idx="5">
                  <c:v>0.15007112375533427</c:v>
                </c:pt>
                <c:pt idx="6">
                  <c:v>0.10056925996204934</c:v>
                </c:pt>
                <c:pt idx="8">
                  <c:v>6.7142857142857143E-2</c:v>
                </c:pt>
                <c:pt idx="9">
                  <c:v>4.694167852062589E-2</c:v>
                </c:pt>
                <c:pt idx="10">
                  <c:v>0</c:v>
                </c:pt>
                <c:pt idx="12">
                  <c:v>0.18714285714285714</c:v>
                </c:pt>
                <c:pt idx="13">
                  <c:v>0.17425320056899005</c:v>
                </c:pt>
                <c:pt idx="14">
                  <c:v>#N/A</c:v>
                </c:pt>
                <c:pt idx="16">
                  <c:v>8.2142857142857142E-2</c:v>
                </c:pt>
                <c:pt idx="17">
                  <c:v>9.1038406827880516E-2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5E-49D2-94BB-A7CCE8BA735B}"/>
            </c:ext>
          </c:extLst>
        </c:ser>
        <c:ser>
          <c:idx val="1"/>
          <c:order val="1"/>
          <c:tx>
            <c:strRef>
              <c:f>T_chart!$A$50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T_chart!$V$48:$AN$48</c:f>
              <c:numCache>
                <c:formatCode>0</c:formatCode>
                <c:ptCount val="19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2">
                  <c:v>2019</c:v>
                </c:pt>
                <c:pt idx="13">
                  <c:v>2018</c:v>
                </c:pt>
                <c:pt idx="16">
                  <c:v>2019</c:v>
                </c:pt>
                <c:pt idx="17">
                  <c:v>2018</c:v>
                </c:pt>
              </c:numCache>
            </c:numRef>
          </c:cat>
          <c:val>
            <c:numRef>
              <c:f>T_chart!$V$50:$AN$50</c:f>
              <c:numCache>
                <c:formatCode>0%</c:formatCode>
                <c:ptCount val="19"/>
                <c:pt idx="0">
                  <c:v>0.33714285714285713</c:v>
                </c:pt>
                <c:pt idx="1">
                  <c:v>0.31152204836415365</c:v>
                </c:pt>
                <c:pt idx="2">
                  <c:v>0.27039848197343452</c:v>
                </c:pt>
                <c:pt idx="4">
                  <c:v>0.31071428571428572</c:v>
                </c:pt>
                <c:pt idx="5">
                  <c:v>0.27098150782361308</c:v>
                </c:pt>
                <c:pt idx="6">
                  <c:v>0.17362428842504743</c:v>
                </c:pt>
                <c:pt idx="8">
                  <c:v>0.32714285714285712</c:v>
                </c:pt>
                <c:pt idx="9">
                  <c:v>0.33285917496443812</c:v>
                </c:pt>
                <c:pt idx="10">
                  <c:v>0</c:v>
                </c:pt>
                <c:pt idx="12">
                  <c:v>0.20214285714285715</c:v>
                </c:pt>
                <c:pt idx="13">
                  <c:v>0.20270270270270271</c:v>
                </c:pt>
                <c:pt idx="14">
                  <c:v>#N/A</c:v>
                </c:pt>
                <c:pt idx="16">
                  <c:v>0.22642857142857142</c:v>
                </c:pt>
                <c:pt idx="17">
                  <c:v>0.20839260312944524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5E-49D2-94BB-A7CCE8BA735B}"/>
            </c:ext>
          </c:extLst>
        </c:ser>
        <c:ser>
          <c:idx val="2"/>
          <c:order val="2"/>
          <c:tx>
            <c:strRef>
              <c:f>T_chart!$A$51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T_chart!$V$48:$AN$48</c:f>
              <c:numCache>
                <c:formatCode>0</c:formatCode>
                <c:ptCount val="19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2">
                  <c:v>2019</c:v>
                </c:pt>
                <c:pt idx="13">
                  <c:v>2018</c:v>
                </c:pt>
                <c:pt idx="16">
                  <c:v>2019</c:v>
                </c:pt>
                <c:pt idx="17">
                  <c:v>2018</c:v>
                </c:pt>
              </c:numCache>
            </c:numRef>
          </c:cat>
          <c:val>
            <c:numRef>
              <c:f>T_chart!$V$51:$AN$51</c:f>
              <c:numCache>
                <c:formatCode>0%</c:formatCode>
                <c:ptCount val="19"/>
                <c:pt idx="0">
                  <c:v>0.25285714285714284</c:v>
                </c:pt>
                <c:pt idx="1">
                  <c:v>0.28733997155049784</c:v>
                </c:pt>
                <c:pt idx="2">
                  <c:v>0.31973434535104367</c:v>
                </c:pt>
                <c:pt idx="4">
                  <c:v>0.30785714285714288</c:v>
                </c:pt>
                <c:pt idx="5">
                  <c:v>0.32645803698435277</c:v>
                </c:pt>
                <c:pt idx="6">
                  <c:v>0.33491461100569259</c:v>
                </c:pt>
                <c:pt idx="8">
                  <c:v>0.3457142857142857</c:v>
                </c:pt>
                <c:pt idx="9">
                  <c:v>0.33001422475106684</c:v>
                </c:pt>
                <c:pt idx="10">
                  <c:v>0</c:v>
                </c:pt>
                <c:pt idx="12">
                  <c:v>0.26214285714285712</c:v>
                </c:pt>
                <c:pt idx="13">
                  <c:v>0.25889046941678523</c:v>
                </c:pt>
                <c:pt idx="14">
                  <c:v>#N/A</c:v>
                </c:pt>
                <c:pt idx="16">
                  <c:v>0.26428571428571429</c:v>
                </c:pt>
                <c:pt idx="17">
                  <c:v>0.2681365576102418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5E-49D2-94BB-A7CCE8BA735B}"/>
            </c:ext>
          </c:extLst>
        </c:ser>
        <c:ser>
          <c:idx val="3"/>
          <c:order val="3"/>
          <c:tx>
            <c:strRef>
              <c:f>T_chart!$A$52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T_chart!$V$48:$AN$48</c:f>
              <c:numCache>
                <c:formatCode>0</c:formatCode>
                <c:ptCount val="19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2">
                  <c:v>2019</c:v>
                </c:pt>
                <c:pt idx="13">
                  <c:v>2018</c:v>
                </c:pt>
                <c:pt idx="16">
                  <c:v>2019</c:v>
                </c:pt>
                <c:pt idx="17">
                  <c:v>2018</c:v>
                </c:pt>
              </c:numCache>
            </c:numRef>
          </c:cat>
          <c:val>
            <c:numRef>
              <c:f>T_chart!$V$52:$AN$52</c:f>
              <c:numCache>
                <c:formatCode>0%</c:formatCode>
                <c:ptCount val="19"/>
                <c:pt idx="0">
                  <c:v>6.9285714285714284E-2</c:v>
                </c:pt>
                <c:pt idx="1">
                  <c:v>0.10170697012802275</c:v>
                </c:pt>
                <c:pt idx="2">
                  <c:v>0.1252371916508539</c:v>
                </c:pt>
                <c:pt idx="4">
                  <c:v>0.12428571428571429</c:v>
                </c:pt>
                <c:pt idx="5">
                  <c:v>0.1763869132290185</c:v>
                </c:pt>
                <c:pt idx="6">
                  <c:v>0.34060721062618599</c:v>
                </c:pt>
                <c:pt idx="8">
                  <c:v>0.13714285714285715</c:v>
                </c:pt>
                <c:pt idx="9">
                  <c:v>0.16571834992887624</c:v>
                </c:pt>
                <c:pt idx="10">
                  <c:v>0</c:v>
                </c:pt>
                <c:pt idx="12">
                  <c:v>0.24214285714285713</c:v>
                </c:pt>
                <c:pt idx="13">
                  <c:v>0.24466571834992887</c:v>
                </c:pt>
                <c:pt idx="14">
                  <c:v>#N/A</c:v>
                </c:pt>
                <c:pt idx="16">
                  <c:v>0.40642857142857142</c:v>
                </c:pt>
                <c:pt idx="17">
                  <c:v>0.39900426742532008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5E-49D2-94BB-A7CCE8BA735B}"/>
            </c:ext>
          </c:extLst>
        </c:ser>
        <c:ser>
          <c:idx val="4"/>
          <c:order val="4"/>
          <c:tx>
            <c:strRef>
              <c:f>T_chart!$A$53</c:f>
              <c:strCache>
                <c:ptCount val="1"/>
                <c:pt idx="0">
                  <c:v>Neuvedeno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T_chart!$V$48:$AN$48</c:f>
              <c:numCache>
                <c:formatCode>0</c:formatCode>
                <c:ptCount val="19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2">
                  <c:v>2019</c:v>
                </c:pt>
                <c:pt idx="13">
                  <c:v>2018</c:v>
                </c:pt>
                <c:pt idx="16">
                  <c:v>2019</c:v>
                </c:pt>
                <c:pt idx="17">
                  <c:v>2018</c:v>
                </c:pt>
              </c:numCache>
            </c:numRef>
          </c:cat>
          <c:val>
            <c:numRef>
              <c:f>T_chart!$V$53:$AN$53</c:f>
              <c:numCache>
                <c:formatCode>0%</c:formatCode>
                <c:ptCount val="19"/>
                <c:pt idx="0">
                  <c:v>0.14071428571428571</c:v>
                </c:pt>
                <c:pt idx="1">
                  <c:v>0.12588904694167852</c:v>
                </c:pt>
                <c:pt idx="2">
                  <c:v>0.12428842504743833</c:v>
                </c:pt>
                <c:pt idx="4">
                  <c:v>5.5714285714285716E-2</c:v>
                </c:pt>
                <c:pt idx="5">
                  <c:v>7.6102418207681363E-2</c:v>
                </c:pt>
                <c:pt idx="6">
                  <c:v>5.0284629981024669E-2</c:v>
                </c:pt>
                <c:pt idx="8">
                  <c:v>0.12285714285714286</c:v>
                </c:pt>
                <c:pt idx="9">
                  <c:v>0.12446657183499289</c:v>
                </c:pt>
                <c:pt idx="10">
                  <c:v>0</c:v>
                </c:pt>
                <c:pt idx="12">
                  <c:v>0.10642857142857143</c:v>
                </c:pt>
                <c:pt idx="13">
                  <c:v>0.11948790896159317</c:v>
                </c:pt>
                <c:pt idx="14">
                  <c:v>#N/A</c:v>
                </c:pt>
                <c:pt idx="16">
                  <c:v>2.0714285714285713E-2</c:v>
                </c:pt>
                <c:pt idx="17">
                  <c:v>3.3428165007112376E-2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5E-49D2-94BB-A7CCE8BA73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1124128"/>
        <c:axId val="531126872"/>
      </c:barChart>
      <c:catAx>
        <c:axId val="531124128"/>
        <c:scaling>
          <c:orientation val="maxMin"/>
        </c:scaling>
        <c:delete val="0"/>
        <c:axPos val="l"/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cs-CZ"/>
          </a:p>
        </c:txPr>
        <c:crossAx val="531126872"/>
        <c:crosses val="autoZero"/>
        <c:auto val="1"/>
        <c:lblAlgn val="ctr"/>
        <c:lblOffset val="100"/>
        <c:noMultiLvlLbl val="0"/>
      </c:catAx>
      <c:valAx>
        <c:axId val="531126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1124128"/>
        <c:crosses val="max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5875280039713555"/>
          <c:y val="2.9249732139399388E-2"/>
          <c:w val="0.84124719960286443"/>
          <c:h val="3.5774988489524394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966285466573204E-2"/>
          <c:y val="1.7944919970286806E-2"/>
          <c:w val="0.70815739997174854"/>
          <c:h val="0.96787370448060017"/>
        </c:manualLayout>
      </c:layout>
      <c:bubbleChart>
        <c:varyColors val="0"/>
        <c:ser>
          <c:idx val="0"/>
          <c:order val="0"/>
          <c:tx>
            <c:strRef>
              <c:f>'4pol'!$A$3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BC98-4E16-9E81-0123028F4824}"/>
            </c:ext>
          </c:extLst>
        </c:ser>
        <c:ser>
          <c:idx val="1"/>
          <c:order val="1"/>
          <c:tx>
            <c:strRef>
              <c:f>'4pol'!$A$4</c:f>
              <c:strCache>
                <c:ptCount val="1"/>
                <c:pt idx="0">
                  <c:v>#ODKAZ!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BC98-4E16-9E81-0123028F4824}"/>
            </c:ext>
          </c:extLst>
        </c:ser>
        <c:ser>
          <c:idx val="2"/>
          <c:order val="2"/>
          <c:tx>
            <c:strRef>
              <c:f>'4pol'!$A$5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BC98-4E16-9E81-0123028F4824}"/>
            </c:ext>
          </c:extLst>
        </c:ser>
        <c:ser>
          <c:idx val="3"/>
          <c:order val="3"/>
          <c:tx>
            <c:strRef>
              <c:f>'4pol'!$A$6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'[1]4pol'!$B$6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'[1]4pol'!$C$6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'[1]4pol'!$D$6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BC98-4E16-9E81-0123028F4824}"/>
            </c:ext>
          </c:extLst>
        </c:ser>
        <c:ser>
          <c:idx val="4"/>
          <c:order val="4"/>
          <c:tx>
            <c:strRef>
              <c:f>'4pol'!$A$7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'[1]4pol'!$B$7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'[1]4pol'!$C$7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'[1]4pol'!$D$7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BC98-4E16-9E81-0123028F4824}"/>
            </c:ext>
          </c:extLst>
        </c:ser>
        <c:ser>
          <c:idx val="5"/>
          <c:order val="5"/>
          <c:tx>
            <c:strRef>
              <c:f>'4pol'!$A$8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'[1]4pol'!$B$8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'[1]4pol'!$C$8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'[1]4pol'!$D$8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BC98-4E16-9E81-0123028F4824}"/>
            </c:ext>
          </c:extLst>
        </c:ser>
        <c:ser>
          <c:idx val="6"/>
          <c:order val="6"/>
          <c:tx>
            <c:strRef>
              <c:f>'4pol'!$A$9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'[1]4pol'!$C$9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'[1]4pol'!$D$9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BC98-4E16-9E81-0123028F4824}"/>
            </c:ext>
          </c:extLst>
        </c:ser>
        <c:ser>
          <c:idx val="7"/>
          <c:order val="7"/>
          <c:tx>
            <c:strRef>
              <c:f>'4pol'!$A$10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'[1]4pol'!$B$10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'[1]4pol'!$C$10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'[1]4pol'!$D$10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BC98-4E16-9E81-0123028F4824}"/>
            </c:ext>
          </c:extLst>
        </c:ser>
        <c:ser>
          <c:idx val="8"/>
          <c:order val="8"/>
          <c:tx>
            <c:strRef>
              <c:f>'4pol'!$A$11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'[1]4pol'!$D$11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BC98-4E16-9E81-0123028F4824}"/>
            </c:ext>
          </c:extLst>
        </c:ser>
        <c:ser>
          <c:idx val="9"/>
          <c:order val="9"/>
          <c:tx>
            <c:strRef>
              <c:f>'4pol'!$A$12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'[1]4pol'!$B$12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'[1]4pol'!$D$12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BC98-4E16-9E81-0123028F4824}"/>
            </c:ext>
          </c:extLst>
        </c:ser>
        <c:ser>
          <c:idx val="10"/>
          <c:order val="10"/>
          <c:tx>
            <c:strRef>
              <c:f>'4pol'!$A$13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BC98-4E16-9E81-0123028F4824}"/>
            </c:ext>
          </c:extLst>
        </c:ser>
        <c:ser>
          <c:idx val="11"/>
          <c:order val="11"/>
          <c:tx>
            <c:strRef>
              <c:f>'4pol'!$A$14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BC98-4E16-9E81-0123028F4824}"/>
            </c:ext>
          </c:extLst>
        </c:ser>
        <c:ser>
          <c:idx val="12"/>
          <c:order val="12"/>
          <c:tx>
            <c:strRef>
              <c:f>'4pol'!$A$15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BC98-4E16-9E81-0123028F4824}"/>
            </c:ext>
          </c:extLst>
        </c:ser>
        <c:ser>
          <c:idx val="13"/>
          <c:order val="13"/>
          <c:tx>
            <c:strRef>
              <c:f>'4pol'!$A$16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'[1]4pol'!$B$16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'[1]4pol'!$C$16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'[1]4pol'!$D$16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BC98-4E16-9E81-0123028F4824}"/>
            </c:ext>
          </c:extLst>
        </c:ser>
        <c:ser>
          <c:idx val="14"/>
          <c:order val="14"/>
          <c:tx>
            <c:strRef>
              <c:f>'4pol'!$A$17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'[1]4pol'!$B$17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'[1]4pol'!$C$17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'[1]4pol'!$D$17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BC98-4E16-9E81-0123028F4824}"/>
            </c:ext>
          </c:extLst>
        </c:ser>
        <c:ser>
          <c:idx val="15"/>
          <c:order val="15"/>
          <c:tx>
            <c:strRef>
              <c:f>'4pol'!$A$18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'[1]4pol'!$B$18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'[1]4pol'!$C$18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'[1]4pol'!$D$18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BC98-4E16-9E81-0123028F4824}"/>
            </c:ext>
          </c:extLst>
        </c:ser>
        <c:ser>
          <c:idx val="16"/>
          <c:order val="16"/>
          <c:tx>
            <c:strRef>
              <c:f>'4pol'!$A$19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'[1]4pol'!$B$19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'[1]4pol'!$C$19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'[1]4pol'!$D$19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BC98-4E16-9E81-0123028F4824}"/>
            </c:ext>
          </c:extLst>
        </c:ser>
        <c:ser>
          <c:idx val="17"/>
          <c:order val="17"/>
          <c:tx>
            <c:strRef>
              <c:f>'4pol'!$A$20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'[1]4pol'!$B$20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'[1]4pol'!$C$20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'[1]4pol'!$D$20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BC98-4E16-9E81-0123028F4824}"/>
            </c:ext>
          </c:extLst>
        </c:ser>
        <c:ser>
          <c:idx val="18"/>
          <c:order val="18"/>
          <c:tx>
            <c:strRef>
              <c:f>'4pol'!$A$21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'[1]4pol'!$D$21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2-BC98-4E16-9E81-0123028F4824}"/>
            </c:ext>
          </c:extLst>
        </c:ser>
        <c:ser>
          <c:idx val="19"/>
          <c:order val="19"/>
          <c:tx>
            <c:strRef>
              <c:f>'4pol'!$A$22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'[1]4pol'!$B$22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'[1]4pol'!$D$22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3-BC98-4E16-9E81-0123028F4824}"/>
            </c:ext>
          </c:extLst>
        </c:ser>
        <c:ser>
          <c:idx val="20"/>
          <c:order val="20"/>
          <c:tx>
            <c:strRef>
              <c:f>'4pol'!$A$23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4-BC98-4E16-9E81-0123028F4824}"/>
            </c:ext>
          </c:extLst>
        </c:ser>
        <c:ser>
          <c:idx val="21"/>
          <c:order val="21"/>
          <c:tx>
            <c:strRef>
              <c:f>'4pol'!$A$24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'[1]4pol'!$D$24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5-BC98-4E16-9E81-0123028F4824}"/>
            </c:ext>
          </c:extLst>
        </c:ser>
        <c:ser>
          <c:idx val="22"/>
          <c:order val="22"/>
          <c:tx>
            <c:strRef>
              <c:f>'4pol'!$A$25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'[1]4pol'!$B$25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'[1]4pol'!$C$25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bubbleSize>
            <c:numRef>
              <c:f>'[1]4pol'!$D$25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6-BC98-4E16-9E81-0123028F4824}"/>
            </c:ext>
          </c:extLst>
        </c:ser>
        <c:ser>
          <c:idx val="23"/>
          <c:order val="23"/>
          <c:tx>
            <c:strRef>
              <c:f>scatter_chart!$A$2</c:f>
              <c:strCache>
                <c:ptCount val="1"/>
                <c:pt idx="0">
                  <c:v>PoziceX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scatter_chart!$B$1:$Z$1</c:f>
              <c:strCache>
                <c:ptCount val="16"/>
                <c:pt idx="0">
                  <c:v>0,00</c:v>
                </c:pt>
                <c:pt idx="1">
                  <c:v>2019 (N=1400)</c:v>
                </c:pt>
                <c:pt idx="2">
                  <c:v>2018 (N=1406)</c:v>
                </c:pt>
                <c:pt idx="3">
                  <c:v>2016 (N=1054)</c:v>
                </c:pt>
                <c:pt idx="4">
                  <c:v>0,00</c:v>
                </c:pt>
                <c:pt idx="5">
                  <c:v>0,00</c:v>
                </c:pt>
                <c:pt idx="6">
                  <c:v>0,00</c:v>
                </c:pt>
                <c:pt idx="7">
                  <c:v>0,00</c:v>
                </c:pt>
                <c:pt idx="13">
                  <c:v>0,00</c:v>
                </c:pt>
                <c:pt idx="14">
                  <c:v>0,00</c:v>
                </c:pt>
                <c:pt idx="15">
                  <c:v>0,00</c:v>
                </c:pt>
              </c:strCache>
            </c:strRef>
          </c:xVal>
          <c:yVal>
            <c:numRef>
              <c:f>scatter_chart!$B$2:$Z$2</c:f>
              <c:numCache>
                <c:formatCode>0%</c:formatCode>
                <c:ptCount val="25"/>
                <c:pt idx="0">
                  <c:v>0.86</c:v>
                </c:pt>
                <c:pt idx="1">
                  <c:v>0.84285714285714286</c:v>
                </c:pt>
                <c:pt idx="2">
                  <c:v>0.76214285714285712</c:v>
                </c:pt>
                <c:pt idx="3">
                  <c:v>0.75357142857142856</c:v>
                </c:pt>
                <c:pt idx="4">
                  <c:v>0.62142857142857144</c:v>
                </c:pt>
                <c:pt idx="5">
                  <c:v>0.53714285714285714</c:v>
                </c:pt>
                <c:pt idx="6">
                  <c:v>0.51214285714285712</c:v>
                </c:pt>
                <c:pt idx="7">
                  <c:v>0.39428571428571429</c:v>
                </c:pt>
                <c:pt idx="8">
                  <c:v>0.38928571428571429</c:v>
                </c:pt>
                <c:pt idx="9">
                  <c:v>0.30857142857142855</c:v>
                </c:pt>
                <c:pt idx="10">
                  <c:v>0.85206258890469422</c:v>
                </c:pt>
                <c:pt idx="11">
                  <c:v>0</c:v>
                </c:pt>
                <c:pt idx="12">
                  <c:v>0</c:v>
                </c:pt>
                <c:pt idx="13">
                  <c:v>0.77951635846372691</c:v>
                </c:pt>
                <c:pt idx="14">
                  <c:v>0.56827880512091034</c:v>
                </c:pt>
                <c:pt idx="15">
                  <c:v>0.48506401137980087</c:v>
                </c:pt>
                <c:pt idx="16">
                  <c:v>0.42105263157894735</c:v>
                </c:pt>
                <c:pt idx="17">
                  <c:v>0.37980085348506404</c:v>
                </c:pt>
                <c:pt idx="18">
                  <c:v>0.37695590327169276</c:v>
                </c:pt>
                <c:pt idx="19">
                  <c:v>0.29943100995732574</c:v>
                </c:pt>
                <c:pt idx="20">
                  <c:v>0.88519924098671732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yVal>
          <c:bubble3D val="0"/>
          <c:extLst>
            <c:ext xmlns:c16="http://schemas.microsoft.com/office/drawing/2014/chart" uri="{C3380CC4-5D6E-409C-BE32-E72D297353CC}">
              <c16:uniqueId val="{00000017-BC98-4E16-9E81-0123028F4824}"/>
            </c:ext>
          </c:extLst>
        </c:ser>
        <c:ser>
          <c:idx val="24"/>
          <c:order val="24"/>
          <c:tx>
            <c:strRef>
              <c:f>scatter_chart!$A$3</c:f>
              <c:strCache>
                <c:ptCount val="1"/>
                <c:pt idx="0">
                  <c:v>PoziceY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9-BC98-4E16-9E81-0123028F4824}"/>
              </c:ext>
            </c:extLst>
          </c:dPt>
          <c:dPt>
            <c:idx val="1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B-BC98-4E16-9E81-0123028F4824}"/>
              </c:ext>
            </c:extLst>
          </c:dPt>
          <c:dPt>
            <c:idx val="2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D-BC98-4E16-9E81-0123028F4824}"/>
              </c:ext>
            </c:extLst>
          </c:dPt>
          <c:dPt>
            <c:idx val="3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F-BC98-4E16-9E81-0123028F4824}"/>
              </c:ext>
            </c:extLst>
          </c:dPt>
          <c:dPt>
            <c:idx val="4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1-BC98-4E16-9E81-0123028F4824}"/>
              </c:ext>
            </c:extLst>
          </c:dPt>
          <c:dPt>
            <c:idx val="5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3-BC98-4E16-9E81-0123028F4824}"/>
              </c:ext>
            </c:extLst>
          </c:dPt>
          <c:dPt>
            <c:idx val="6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5-BC98-4E16-9E81-0123028F4824}"/>
              </c:ext>
            </c:extLst>
          </c:dPt>
          <c:dPt>
            <c:idx val="7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7-BC98-4E16-9E81-0123028F482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9-BC98-4E16-9E81-0123028F4824}"/>
              </c:ext>
            </c:extLst>
          </c:dPt>
          <c:dPt>
            <c:idx val="9"/>
            <c:invertIfNegative val="0"/>
            <c:bubble3D val="0"/>
            <c:spPr>
              <a:solidFill>
                <a:srgbClr val="1964AA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B-BC98-4E16-9E81-0123028F482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D-BC98-4E16-9E81-0123028F482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F-BC98-4E16-9E81-0123028F482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1-BC98-4E16-9E81-0123028F482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3-BC98-4E16-9E81-0123028F482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5-BC98-4E16-9E81-0123028F482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7-BC98-4E16-9E81-0123028F482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9-BC98-4E16-9E81-0123028F482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B-BC98-4E16-9E81-0123028F482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D-BC98-4E16-9E81-0123028F482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3F-BC98-4E16-9E81-0123028F482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1-BC98-4E16-9E81-0123028F482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3-BC98-4E16-9E81-0123028F482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5-BC98-4E16-9E81-0123028F4824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0-5A0D-4B35-89EE-FF159EA44A14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5A0D-4B35-89EE-FF159EA44A14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2-5A0D-4B35-89EE-FF159EA44A14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3-5A0D-4B35-89EE-FF159EA44A1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4-5A0D-4B35-89EE-FF159EA44A14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5-5A0D-4B35-89EE-FF159EA44A14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6-5A0D-4B35-89EE-FF159EA44A14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3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7-5A0D-4B35-89EE-FF159EA44A14}"/>
              </c:ext>
            </c:extLst>
          </c:dPt>
          <c:dLbls>
            <c:dLbl>
              <c:idx val="0"/>
              <c:layout>
                <c:manualLayout>
                  <c:x val="-4.945905413423884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C98-4E16-9E81-0123028F482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BC98-4E16-9E81-0123028F4824}"/>
                </c:ext>
              </c:extLst>
            </c:dLbl>
            <c:dLbl>
              <c:idx val="2"/>
              <c:layout>
                <c:manualLayout>
                  <c:x val="-4.9549204570900084E-2"/>
                  <c:y val="2.30604086395688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C98-4E16-9E81-0123028F4824}"/>
                </c:ext>
              </c:extLst>
            </c:dLbl>
            <c:dLbl>
              <c:idx val="3"/>
              <c:layout>
                <c:manualLayout>
                  <c:x val="-5.163888809872350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C98-4E16-9E81-0123028F482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BC98-4E16-9E81-0123028F482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BC98-4E16-9E81-0123028F4824}"/>
                </c:ext>
              </c:extLst>
            </c:dLbl>
            <c:dLbl>
              <c:idx val="6"/>
              <c:layout>
                <c:manualLayout>
                  <c:x val="-5.08127397999982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C98-4E16-9E81-0123028F4824}"/>
                </c:ext>
              </c:extLst>
            </c:dLbl>
            <c:dLbl>
              <c:idx val="7"/>
              <c:layout>
                <c:manualLayout>
                  <c:x val="-1.340558119338313E-2"/>
                  <c:y val="-9.717740290586870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C98-4E16-9E81-0123028F4824}"/>
                </c:ext>
              </c:extLst>
            </c:dLbl>
            <c:dLbl>
              <c:idx val="8"/>
              <c:layout>
                <c:manualLayout>
                  <c:x val="-8.9525737874669633E-3"/>
                  <c:y val="1.942874887203767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C98-4E16-9E81-0123028F4824}"/>
                </c:ext>
              </c:extLst>
            </c:dLbl>
            <c:dLbl>
              <c:idx val="9"/>
              <c:layout>
                <c:manualLayout>
                  <c:x val="-1.0181098611910393E-2"/>
                  <c:y val="4.4241619343437673E-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C98-4E16-9E81-0123028F4824}"/>
                </c:ext>
              </c:extLst>
            </c:dLbl>
            <c:dLbl>
              <c:idx val="10"/>
              <c:layout>
                <c:manualLayout>
                  <c:x val="-9.0598660900647526E-2"/>
                  <c:y val="2.65032342293233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C98-4E16-9E81-0123028F4824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6B6208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BC98-4E16-9E81-0123028F4824}"/>
                </c:ext>
              </c:extLst>
            </c:dLbl>
            <c:dLbl>
              <c:idx val="12"/>
              <c:layout>
                <c:manualLayout>
                  <c:x val="-5.218106311525014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6B6208"/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C98-4E16-9E81-0123028F4824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BC98-4E16-9E81-0123028F4824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BC98-4E16-9E81-0123028F4824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BC98-4E16-9E81-0123028F4824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rgbClr val="6B6208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BC98-4E16-9E81-0123028F4824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BC98-4E16-9E81-0123028F4824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BC98-4E16-9E81-0123028F4824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F-BC98-4E16-9E81-0123028F4824}"/>
                </c:ext>
              </c:extLst>
            </c:dLbl>
            <c:dLbl>
              <c:idx val="20"/>
              <c:layout>
                <c:manualLayout>
                  <c:x val="-4.1195089887998311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BC98-4E16-9E81-0123028F4824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3-BC98-4E16-9E81-0123028F4824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5-BC98-4E16-9E81-0123028F4824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0D-4B35-89EE-FF159EA44A14}"/>
                </c:ext>
              </c:extLst>
            </c:dLbl>
            <c:dLbl>
              <c:idx val="24"/>
              <c:layout>
                <c:manualLayout>
                  <c:x val="-1.1849874835903568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0D-4B35-89EE-FF159EA44A14}"/>
                </c:ext>
              </c:extLst>
            </c:dLbl>
            <c:dLbl>
              <c:idx val="25"/>
              <c:layout>
                <c:manualLayout>
                  <c:x val="-4.7820096024440865E-2"/>
                  <c:y val="-2.60612147152699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0D-4B35-89EE-FF159EA44A14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0D-4B35-89EE-FF159EA44A14}"/>
                </c:ext>
              </c:extLst>
            </c:dLbl>
            <c:dLbl>
              <c:idx val="27"/>
              <c:layout>
                <c:manualLayout>
                  <c:x val="-3.4331263078739384E-2"/>
                  <c:y val="-2.60612147152689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0D-4B35-89EE-FF159EA44A14}"/>
                </c:ext>
              </c:extLst>
            </c:dLbl>
            <c:dLbl>
              <c:idx val="2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A0D-4B35-89EE-FF159EA44A14}"/>
                </c:ext>
              </c:extLst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A0D-4B35-89EE-FF159EA44A14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A0D-4B35-89EE-FF159EA44A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scatter_chart!$B$2:$Z$2</c:f>
              <c:numCache>
                <c:formatCode>0%</c:formatCode>
                <c:ptCount val="25"/>
                <c:pt idx="0">
                  <c:v>0.86</c:v>
                </c:pt>
                <c:pt idx="1">
                  <c:v>0.84285714285714286</c:v>
                </c:pt>
                <c:pt idx="2">
                  <c:v>0.76214285714285712</c:v>
                </c:pt>
                <c:pt idx="3">
                  <c:v>0.75357142857142856</c:v>
                </c:pt>
                <c:pt idx="4">
                  <c:v>0.62142857142857144</c:v>
                </c:pt>
                <c:pt idx="5">
                  <c:v>0.53714285714285714</c:v>
                </c:pt>
                <c:pt idx="6">
                  <c:v>0.51214285714285712</c:v>
                </c:pt>
                <c:pt idx="7">
                  <c:v>0.39428571428571429</c:v>
                </c:pt>
                <c:pt idx="8">
                  <c:v>0.38928571428571429</c:v>
                </c:pt>
                <c:pt idx="9">
                  <c:v>0.30857142857142855</c:v>
                </c:pt>
                <c:pt idx="10">
                  <c:v>0.85206258890469422</c:v>
                </c:pt>
                <c:pt idx="11">
                  <c:v>0</c:v>
                </c:pt>
                <c:pt idx="12">
                  <c:v>0</c:v>
                </c:pt>
                <c:pt idx="13">
                  <c:v>0.77951635846372691</c:v>
                </c:pt>
                <c:pt idx="14">
                  <c:v>0.56827880512091034</c:v>
                </c:pt>
                <c:pt idx="15">
                  <c:v>0.48506401137980087</c:v>
                </c:pt>
                <c:pt idx="16">
                  <c:v>0.42105263157894735</c:v>
                </c:pt>
                <c:pt idx="17">
                  <c:v>0.37980085348506404</c:v>
                </c:pt>
                <c:pt idx="18">
                  <c:v>0.37695590327169276</c:v>
                </c:pt>
                <c:pt idx="19">
                  <c:v>0.29943100995732574</c:v>
                </c:pt>
                <c:pt idx="20">
                  <c:v>0.88519924098671732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xVal>
          <c:yVal>
            <c:numRef>
              <c:f>scatter_chart!$B$3:$Z$3</c:f>
              <c:numCache>
                <c:formatCode>0%</c:formatCode>
                <c:ptCount val="25"/>
                <c:pt idx="0">
                  <c:v>0.1</c:v>
                </c:pt>
                <c:pt idx="1">
                  <c:v>0.09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0.05</c:v>
                </c:pt>
                <c:pt idx="6">
                  <c:v>0.04</c:v>
                </c:pt>
                <c:pt idx="7">
                  <c:v>0.03</c:v>
                </c:pt>
                <c:pt idx="8">
                  <c:v>0.02</c:v>
                </c:pt>
                <c:pt idx="9">
                  <c:v>0.01</c:v>
                </c:pt>
                <c:pt idx="10">
                  <c:v>0.1</c:v>
                </c:pt>
                <c:pt idx="11">
                  <c:v>0.09</c:v>
                </c:pt>
                <c:pt idx="12">
                  <c:v>0.08</c:v>
                </c:pt>
                <c:pt idx="13">
                  <c:v>7.0000000000000007E-2</c:v>
                </c:pt>
                <c:pt idx="14">
                  <c:v>0.06</c:v>
                </c:pt>
                <c:pt idx="15">
                  <c:v>0.05</c:v>
                </c:pt>
                <c:pt idx="16">
                  <c:v>0.04</c:v>
                </c:pt>
                <c:pt idx="17">
                  <c:v>0.03</c:v>
                </c:pt>
                <c:pt idx="18">
                  <c:v>0.02</c:v>
                </c:pt>
                <c:pt idx="19">
                  <c:v>0.01</c:v>
                </c:pt>
                <c:pt idx="20">
                  <c:v>0.1</c:v>
                </c:pt>
                <c:pt idx="21">
                  <c:v>0.09</c:v>
                </c:pt>
                <c:pt idx="22">
                  <c:v>0.08</c:v>
                </c:pt>
                <c:pt idx="23">
                  <c:v>7.0000000000000007E-2</c:v>
                </c:pt>
                <c:pt idx="24">
                  <c:v>0.06</c:v>
                </c:pt>
              </c:numCache>
            </c:numRef>
          </c:yVal>
          <c:bubbleSize>
            <c:numRef>
              <c:f>scatter_chart!$B$4:$Z$4</c:f>
              <c:numCache>
                <c:formatCode>General</c:formatCode>
                <c:ptCount val="25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0.01</c:v>
                </c:pt>
                <c:pt idx="23">
                  <c:v>0.01</c:v>
                </c:pt>
                <c:pt idx="24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6-BC98-4E16-9E81-0123028F4824}"/>
            </c:ext>
          </c:extLst>
        </c:ser>
        <c:ser>
          <c:idx val="25"/>
          <c:order val="25"/>
          <c:tx>
            <c:strRef>
              <c:f>scatter_chart!$AA$1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F-C18A-4D38-A9D0-312A5835B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scatter_chart!$AA$2</c:f>
              <c:numCache>
                <c:formatCode>0%</c:formatCode>
                <c:ptCount val="1"/>
                <c:pt idx="0">
                  <c:v>0.43074003795066412</c:v>
                </c:pt>
              </c:numCache>
            </c:numRef>
          </c:xVal>
          <c:yVal>
            <c:numRef>
              <c:f>scatter_chart!$AA$3</c:f>
              <c:numCache>
                <c:formatCode>0%</c:formatCode>
                <c:ptCount val="1"/>
                <c:pt idx="0">
                  <c:v>0.05</c:v>
                </c:pt>
              </c:numCache>
            </c:numRef>
          </c:yVal>
          <c:bubbleSize>
            <c:numRef>
              <c:f>scatter_chart!$AA$4</c:f>
              <c:numCache>
                <c:formatCode>General</c:formatCode>
                <c:ptCount val="1"/>
                <c:pt idx="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7-BC98-4E16-9E81-0123028F4824}"/>
            </c:ext>
          </c:extLst>
        </c:ser>
        <c:ser>
          <c:idx val="26"/>
          <c:order val="26"/>
          <c:tx>
            <c:strRef>
              <c:f>scatter_chart!$AB$1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C18A-4D38-A9D0-312A5835B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scatter_chart!$AB$2</c:f>
              <c:numCache>
                <c:formatCode>0%</c:formatCode>
                <c:ptCount val="1"/>
                <c:pt idx="0">
                  <c:v>0.27419354838709675</c:v>
                </c:pt>
              </c:numCache>
            </c:numRef>
          </c:xVal>
          <c:yVal>
            <c:numRef>
              <c:f>scatter_chart!$AB$3</c:f>
              <c:numCache>
                <c:formatCode>0%</c:formatCode>
                <c:ptCount val="1"/>
                <c:pt idx="0">
                  <c:v>0.04</c:v>
                </c:pt>
              </c:numCache>
            </c:numRef>
          </c:yVal>
          <c:bubbleSize>
            <c:numRef>
              <c:f>scatter_chart!$AB$4</c:f>
              <c:numCache>
                <c:formatCode>General</c:formatCode>
                <c:ptCount val="1"/>
                <c:pt idx="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8-BC98-4E16-9E81-0123028F4824}"/>
            </c:ext>
          </c:extLst>
        </c:ser>
        <c:ser>
          <c:idx val="27"/>
          <c:order val="27"/>
          <c:tx>
            <c:strRef>
              <c:f>scatter_chart!$AC$1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scatter_chart!$AC$2</c:f>
              <c:numCache>
                <c:formatCode>0%</c:formatCode>
                <c:ptCount val="1"/>
                <c:pt idx="0">
                  <c:v>0</c:v>
                </c:pt>
              </c:numCache>
            </c:numRef>
          </c:xVal>
          <c:yVal>
            <c:numRef>
              <c:f>scatter_chart!$AC$3</c:f>
              <c:numCache>
                <c:formatCode>0%</c:formatCode>
                <c:ptCount val="1"/>
                <c:pt idx="0">
                  <c:v>0.03</c:v>
                </c:pt>
              </c:numCache>
            </c:numRef>
          </c:yVal>
          <c:bubbleSize>
            <c:numRef>
              <c:f>scatter_chart!$AC$4</c:f>
              <c:numCache>
                <c:formatCode>General</c:formatCode>
                <c:ptCount val="1"/>
                <c:pt idx="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9-BC98-4E16-9E81-0123028F4824}"/>
            </c:ext>
          </c:extLst>
        </c:ser>
        <c:ser>
          <c:idx val="28"/>
          <c:order val="28"/>
          <c:tx>
            <c:strRef>
              <c:f>scatter_chart!$AD$1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25400">
              <a:noFill/>
            </a:ln>
          </c:spPr>
          <c:invertIfNegative val="0"/>
          <c:dLbls>
            <c:delete val="1"/>
          </c:dLbls>
          <c:xVal>
            <c:numRef>
              <c:f>scatter_chart!$AD$2</c:f>
              <c:numCache>
                <c:formatCode>0%</c:formatCode>
                <c:ptCount val="1"/>
                <c:pt idx="0">
                  <c:v>0</c:v>
                </c:pt>
              </c:numCache>
            </c:numRef>
          </c:xVal>
          <c:yVal>
            <c:numRef>
              <c:f>scatter_chart!$AD$3</c:f>
              <c:numCache>
                <c:formatCode>0%</c:formatCode>
                <c:ptCount val="1"/>
                <c:pt idx="0">
                  <c:v>0.02</c:v>
                </c:pt>
              </c:numCache>
            </c:numRef>
          </c:yVal>
          <c:bubbleSize>
            <c:numRef>
              <c:f>scatter_chart!$AD$4</c:f>
              <c:numCache>
                <c:formatCode>General</c:formatCode>
                <c:ptCount val="1"/>
                <c:pt idx="0">
                  <c:v>0.01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A-BC98-4E16-9E81-0123028F48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25"/>
        <c:showNegBubbles val="0"/>
        <c:axId val="531137848"/>
        <c:axId val="531130792"/>
      </c:bubbleChart>
      <c:valAx>
        <c:axId val="531137848"/>
        <c:scaling>
          <c:orientation val="minMax"/>
          <c:max val="0.92"/>
          <c:min val="0.15000000000000002"/>
        </c:scaling>
        <c:delete val="1"/>
        <c:axPos val="b"/>
        <c:numFmt formatCode="0%" sourceLinked="0"/>
        <c:majorTickMark val="out"/>
        <c:minorTickMark val="none"/>
        <c:tickLblPos val="nextTo"/>
        <c:crossAx val="531130792"/>
        <c:crossesAt val="0.30000000000000004"/>
        <c:crossBetween val="midCat"/>
      </c:valAx>
      <c:valAx>
        <c:axId val="531130792"/>
        <c:scaling>
          <c:orientation val="minMax"/>
          <c:max val="0.11000000000000001"/>
          <c:min val="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531137848"/>
        <c:crossesAt val="0.30000000000000004"/>
        <c:crossBetween val="midCat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/>
      </a:pPr>
      <a:endParaRPr lang="cs-C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3832407497545975"/>
          <c:y val="3.1088082901554411E-2"/>
          <c:w val="0.56266909432370382"/>
          <c:h val="0.924006908462866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6EEF-48BF-97E7-1E8149EA6524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EEF-48BF-97E7-1E8149EA6524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8C7-4E53-BA47-1DD3610AD2EF}"/>
              </c:ext>
            </c:extLst>
          </c:dPt>
          <c:dLbls>
            <c:dLbl>
              <c:idx val="5"/>
              <c:numFmt formatCode="0%;;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EF-48BF-97E7-1E8149EA6524}"/>
                </c:ext>
              </c:extLst>
            </c:dLbl>
            <c:dLbl>
              <c:idx val="6"/>
              <c:numFmt formatCode="0%;;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EF-48BF-97E7-1E8149EA6524}"/>
                </c:ext>
              </c:extLst>
            </c:dLbl>
            <c:dLbl>
              <c:idx val="8"/>
              <c:numFmt formatCode="0%;;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C7-4E53-BA47-1DD3610AD2EF}"/>
                </c:ext>
              </c:extLst>
            </c:dLbl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bar_chart!$A$4:$A$10</c:f>
              <c:strCache>
                <c:ptCount val="7"/>
                <c:pt idx="0">
                  <c:v>Z televize, rozhlasu</c:v>
                </c:pt>
                <c:pt idx="1">
                  <c:v>Z internetu</c:v>
                </c:pt>
                <c:pt idx="2">
                  <c:v>Z tisku</c:v>
                </c:pt>
                <c:pt idx="3">
                  <c:v>Ze sociálních sítí</c:v>
                </c:pt>
                <c:pt idx="4">
                  <c:v>Od přátel, rodiny, známých</c:v>
                </c:pt>
                <c:pt idx="5">
                  <c:v>Jiné</c:v>
                </c:pt>
                <c:pt idx="6">
                  <c:v>Nevím</c:v>
                </c:pt>
              </c:strCache>
            </c:strRef>
          </c:cat>
          <c:val>
            <c:numRef>
              <c:f>bar_chart!$B$4:$B$10</c:f>
              <c:numCache>
                <c:formatCode>0%</c:formatCode>
                <c:ptCount val="7"/>
                <c:pt idx="0">
                  <c:v>0.46995377503852082</c:v>
                </c:pt>
                <c:pt idx="1">
                  <c:v>0.43605546995377503</c:v>
                </c:pt>
                <c:pt idx="2">
                  <c:v>0.35747303543913711</c:v>
                </c:pt>
                <c:pt idx="3">
                  <c:v>0.15870570107858242</c:v>
                </c:pt>
                <c:pt idx="4">
                  <c:v>0.12018489984591679</c:v>
                </c:pt>
                <c:pt idx="5">
                  <c:v>7.0878274268104779E-2</c:v>
                </c:pt>
                <c:pt idx="6">
                  <c:v>8.6286594761171037E-2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C7-4E53-BA47-1DD3610AD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88278603834887"/>
          <c:y val="7.249416723112817E-2"/>
          <c:w val="0.62515482839457104"/>
          <c:h val="0.90386957176187255"/>
        </c:manualLayout>
      </c:layout>
      <c:doughnutChart>
        <c:varyColors val="1"/>
        <c:ser>
          <c:idx val="0"/>
          <c:order val="0"/>
          <c:spPr>
            <a:solidFill>
              <a:schemeClr val="accent6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08B-456A-8938-5AE03902F92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108B-456A-8938-5AE03902F92E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08B-456A-8938-5AE03902F92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108B-456A-8938-5AE03902F92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108B-456A-8938-5AE03902F92E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108B-456A-8938-5AE03902F92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3038074706473474"/>
                      <c:h val="0.30708248664107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08B-456A-8938-5AE03902F92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8B-456A-8938-5AE03902F92E}"/>
                </c:ext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8B-456A-8938-5AE03902F92E}"/>
                </c:ext>
              </c:extLst>
            </c:dLbl>
            <c:dLbl>
              <c:idx val="3"/>
              <c:layout>
                <c:manualLayout>
                  <c:x val="-0.11119099808789523"/>
                  <c:y val="-0.126436781609195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8B-456A-8938-5AE03902F92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pie_chart!$A$4:$A$5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pie_chart!$B$4:$B$5</c:f>
              <c:numCache>
                <c:formatCode>0%</c:formatCode>
                <c:ptCount val="2"/>
                <c:pt idx="0">
                  <c:v>0.37142857142857144</c:v>
                </c:pt>
                <c:pt idx="1">
                  <c:v>0.62857142857142856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08B-456A-8938-5AE03902F9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0383925369884"/>
          <c:y val="0.13749640695905044"/>
          <c:w val="0.84418666840377932"/>
          <c:h val="0.82469208112721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klara_chart!$B$24</c:f>
              <c:strCache>
                <c:ptCount val="1"/>
                <c:pt idx="0">
                  <c:v>Celkem (N=1400)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klara_chart!$A$25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klara_chart!$B$25</c:f>
              <c:numCache>
                <c:formatCode>0%</c:formatCode>
                <c:ptCount val="1"/>
                <c:pt idx="0">
                  <c:v>0.37142857142857144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BB-405F-95F3-F656A15177C5}"/>
            </c:ext>
          </c:extLst>
        </c:ser>
        <c:ser>
          <c:idx val="1"/>
          <c:order val="1"/>
          <c:tx>
            <c:strRef>
              <c:f>klara_chart!$C$24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klara_chart!$C$25</c:f>
              <c:numCache>
                <c:formatCode>0%</c:formatCode>
                <c:ptCount val="1"/>
                <c:pt idx="0">
                  <c:v>0.62857142857142856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BB-405F-95F3-F656A15177C5}"/>
            </c:ext>
          </c:extLst>
        </c:ser>
        <c:ser>
          <c:idx val="2"/>
          <c:order val="2"/>
          <c:tx>
            <c:strRef>
              <c:f>klara_chart!$D$24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klara_chart!$D$25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BB-405F-95F3-F656A15177C5}"/>
            </c:ext>
          </c:extLst>
        </c:ser>
        <c:ser>
          <c:idx val="3"/>
          <c:order val="3"/>
          <c:tx>
            <c:strRef>
              <c:f>klara_chart!$E$24</c:f>
              <c:strCache>
                <c:ptCount val="1"/>
                <c:pt idx="0">
                  <c:v>Názorově otevření (N=540)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klara_chart!$E$25</c:f>
              <c:numCache>
                <c:formatCode>0%</c:formatCode>
                <c:ptCount val="1"/>
                <c:pt idx="0">
                  <c:v>0.36851851851851852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BB-405F-95F3-F656A15177C5}"/>
            </c:ext>
          </c:extLst>
        </c:ser>
        <c:ser>
          <c:idx val="4"/>
          <c:order val="4"/>
          <c:tx>
            <c:strRef>
              <c:f>klara_chart!$F$24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klara_chart!$F$25</c:f>
              <c:numCache>
                <c:formatCode>0%</c:formatCode>
                <c:ptCount val="1"/>
                <c:pt idx="0">
                  <c:v>0.63148148148148153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BB-405F-95F3-F656A15177C5}"/>
            </c:ext>
          </c:extLst>
        </c:ser>
        <c:ser>
          <c:idx val="5"/>
          <c:order val="5"/>
          <c:tx>
            <c:strRef>
              <c:f>klara_chart!$G$24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klara_chart!$G$25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BB-405F-95F3-F656A15177C5}"/>
            </c:ext>
          </c:extLst>
        </c:ser>
        <c:ser>
          <c:idx val="6"/>
          <c:order val="6"/>
          <c:tx>
            <c:strRef>
              <c:f>klara_chart!$H$24</c:f>
              <c:strCache>
                <c:ptCount val="1"/>
                <c:pt idx="0">
                  <c:v>Společensky aktivní (N=375)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klara_chart!$A$25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klara_chart!$H$25</c:f>
              <c:numCache>
                <c:formatCode>0%</c:formatCode>
                <c:ptCount val="1"/>
                <c:pt idx="0">
                  <c:v>0.42133333333333334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BB-405F-95F3-F656A15177C5}"/>
            </c:ext>
          </c:extLst>
        </c:ser>
        <c:ser>
          <c:idx val="7"/>
          <c:order val="7"/>
          <c:tx>
            <c:strRef>
              <c:f>klara_chart!$I$24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klara_chart!$I$25</c:f>
              <c:numCache>
                <c:formatCode>0%</c:formatCode>
                <c:ptCount val="1"/>
                <c:pt idx="0">
                  <c:v>0.57866666666666666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0BB-405F-95F3-F656A15177C5}"/>
            </c:ext>
          </c:extLst>
        </c:ser>
        <c:ser>
          <c:idx val="8"/>
          <c:order val="8"/>
          <c:tx>
            <c:strRef>
              <c:f>klara_chart!$J$24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klara_chart!$J$25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BB-405F-95F3-F656A15177C5}"/>
            </c:ext>
          </c:extLst>
        </c:ser>
        <c:ser>
          <c:idx val="9"/>
          <c:order val="9"/>
          <c:tx>
            <c:strRef>
              <c:f>klara_chart!$K$24</c:f>
              <c:strCache>
                <c:ptCount val="1"/>
                <c:pt idx="0">
                  <c:v>Ekologicky smýšlející (N=410)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klara_chart!$K$25</c:f>
              <c:numCache>
                <c:formatCode>0%</c:formatCode>
                <c:ptCount val="1"/>
                <c:pt idx="0">
                  <c:v>0.30243902439024389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0BB-405F-95F3-F656A15177C5}"/>
            </c:ext>
          </c:extLst>
        </c:ser>
        <c:ser>
          <c:idx val="10"/>
          <c:order val="10"/>
          <c:tx>
            <c:strRef>
              <c:f>klara_chart!$L$24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klara_chart!$L$25</c:f>
              <c:numCache>
                <c:formatCode>0%</c:formatCode>
                <c:ptCount val="1"/>
                <c:pt idx="0">
                  <c:v>0.69756097560975605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BB-405F-95F3-F656A15177C5}"/>
            </c:ext>
          </c:extLst>
        </c:ser>
        <c:ser>
          <c:idx val="11"/>
          <c:order val="11"/>
          <c:tx>
            <c:strRef>
              <c:f>klara_chart!$M$24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klara_chart!$M$25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0BB-405F-95F3-F656A15177C5}"/>
            </c:ext>
          </c:extLst>
        </c:ser>
        <c:ser>
          <c:idx val="12"/>
          <c:order val="12"/>
          <c:tx>
            <c:strRef>
              <c:f>klara_chart!$N$24</c:f>
              <c:strCache>
                <c:ptCount val="1"/>
                <c:pt idx="0">
                  <c:v>Automobilově zaměření (N=75)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klara_chart!$N$25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BB-405F-95F3-F656A15177C5}"/>
            </c:ext>
          </c:extLst>
        </c:ser>
        <c:ser>
          <c:idx val="13"/>
          <c:order val="13"/>
          <c:tx>
            <c:strRef>
              <c:f>klara_chart!$O$24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klara_chart!$O$25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0BB-405F-95F3-F656A15177C5}"/>
            </c:ext>
          </c:extLst>
        </c:ser>
        <c:ser>
          <c:idx val="14"/>
          <c:order val="14"/>
          <c:tx>
            <c:strRef>
              <c:f>klara_chart!$P$24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</c:f>
              <c:strCache>
                <c:ptCount val="1"/>
                <c:pt idx="0">
                  <c:v>Ano</c:v>
                </c:pt>
              </c:strCache>
            </c:strRef>
          </c:cat>
          <c:val>
            <c:numRef>
              <c:f>klara_chart!$P$25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0BB-405F-95F3-F656A1517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00084336"/>
        <c:axId val="500081984"/>
      </c:barChart>
      <c:catAx>
        <c:axId val="500084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500081984"/>
        <c:crosses val="autoZero"/>
        <c:auto val="1"/>
        <c:lblAlgn val="ctr"/>
        <c:lblOffset val="100"/>
        <c:noMultiLvlLbl val="0"/>
      </c:catAx>
      <c:valAx>
        <c:axId val="5000819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0008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2530997573378"/>
          <c:y val="0.3982419869078182"/>
          <c:w val="0.88577466232639557"/>
          <c:h val="0.536175351582229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T_chart!$A$4</c:f>
              <c:strCache>
                <c:ptCount val="1"/>
                <c:pt idx="0">
                  <c:v>Ano, potřeboval/a jsem se do cílové lokality dopravit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T_chart!$B$3</c:f>
              <c:strCache>
                <c:ptCount val="1"/>
                <c:pt idx="0">
                  <c:v>Dotkla se vás tato uzavírka osobně? (N=1400)</c:v>
                </c:pt>
              </c:strCache>
            </c:strRef>
          </c:cat>
          <c:val>
            <c:numRef>
              <c:f>T_chart!$B$4</c:f>
              <c:numCache>
                <c:formatCode>0%</c:formatCode>
                <c:ptCount val="1"/>
                <c:pt idx="0">
                  <c:v>7.3571428571428565E-2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43-45D2-BA94-8D7BEE6444B2}"/>
            </c:ext>
          </c:extLst>
        </c:ser>
        <c:ser>
          <c:idx val="1"/>
          <c:order val="1"/>
          <c:tx>
            <c:strRef>
              <c:f>T_chart!$A$5</c:f>
              <c:strCache>
                <c:ptCount val="1"/>
                <c:pt idx="0">
                  <c:v>Ano, potřeboval/a jsem lokalitou projet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T_chart!$B$3</c:f>
              <c:strCache>
                <c:ptCount val="1"/>
                <c:pt idx="0">
                  <c:v>Dotkla se vás tato uzavírka osobně? (N=1400)</c:v>
                </c:pt>
              </c:strCache>
            </c:strRef>
          </c:cat>
          <c:val>
            <c:numRef>
              <c:f>T_chart!$B$5</c:f>
              <c:numCache>
                <c:formatCode>0%</c:formatCode>
                <c:ptCount val="1"/>
                <c:pt idx="0">
                  <c:v>8.7142857142857147E-2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43-45D2-BA94-8D7BEE6444B2}"/>
            </c:ext>
          </c:extLst>
        </c:ser>
        <c:ser>
          <c:idx val="2"/>
          <c:order val="2"/>
          <c:tx>
            <c:strRef>
              <c:f>T_chart!$A$6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T_chart!$B$3</c:f>
              <c:strCache>
                <c:ptCount val="1"/>
                <c:pt idx="0">
                  <c:v>Dotkla se vás tato uzavírka osobně? (N=1400)</c:v>
                </c:pt>
              </c:strCache>
            </c:strRef>
          </c:cat>
          <c:val>
            <c:numRef>
              <c:f>T_chart!$B$6</c:f>
              <c:numCache>
                <c:formatCode>0%</c:formatCode>
                <c:ptCount val="1"/>
                <c:pt idx="0">
                  <c:v>0.8392857142857143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43-45D2-BA94-8D7BEE6444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1124128"/>
        <c:axId val="531126872"/>
      </c:barChart>
      <c:catAx>
        <c:axId val="5311241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31126872"/>
        <c:crosses val="autoZero"/>
        <c:auto val="1"/>
        <c:lblAlgn val="ctr"/>
        <c:lblOffset val="100"/>
        <c:noMultiLvlLbl val="0"/>
      </c:catAx>
      <c:valAx>
        <c:axId val="531126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1124128"/>
        <c:crosses val="max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7.0124085268851416E-2"/>
          <c:y val="5.6799586624000857E-2"/>
          <c:w val="0.92987598961329332"/>
          <c:h val="0.41721965027318586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07431154649245"/>
          <c:y val="0.1001727115716753"/>
          <c:w val="0.54708312309503593"/>
          <c:h val="0.886416976819851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bar_chart!$A$4:$A$6</c:f>
              <c:strCache>
                <c:ptCount val="3"/>
                <c:pt idx="0">
                  <c:v>Z pohledu řidiče vozidla</c:v>
                </c:pt>
                <c:pt idx="1">
                  <c:v>Z pohledu uživatele MHD</c:v>
                </c:pt>
                <c:pt idx="2">
                  <c:v>Z pohledu chodce</c:v>
                </c:pt>
              </c:strCache>
            </c:strRef>
          </c:cat>
          <c:val>
            <c:numRef>
              <c:f>bar_chart!$B$4:$B$6</c:f>
              <c:numCache>
                <c:formatCode>0%</c:formatCode>
                <c:ptCount val="3"/>
                <c:pt idx="0">
                  <c:v>0.57777777777777772</c:v>
                </c:pt>
                <c:pt idx="1">
                  <c:v>0.52888888888888885</c:v>
                </c:pt>
                <c:pt idx="2">
                  <c:v>0.12444444444444444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1-48B1-BC90-35AD2336B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055247658437629"/>
          <c:y val="0.1001727115716753"/>
          <c:w val="0.481604908755557"/>
          <c:h val="0.886416976819851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EBB-4F7D-84AD-E336CC51008E}"/>
              </c:ext>
            </c:extLst>
          </c:dPt>
          <c:dLbls>
            <c:dLbl>
              <c:idx val="3"/>
              <c:numFmt formatCode="0%;;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BB-4F7D-84AD-E336CC51008E}"/>
                </c:ext>
              </c:extLst>
            </c:dLbl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bar_chart!$A$4:$A$7</c:f>
              <c:strCache>
                <c:ptCount val="4"/>
                <c:pt idx="0">
                  <c:v>Pravidelně lokalitu navštěvuji nebo jí projíždím</c:v>
                </c:pt>
                <c:pt idx="1">
                  <c:v>Pracuji nebo studuji tam</c:v>
                </c:pt>
                <c:pt idx="2">
                  <c:v>Bydlím tam</c:v>
                </c:pt>
                <c:pt idx="3">
                  <c:v>Nic z uvedeného</c:v>
                </c:pt>
              </c:strCache>
            </c:strRef>
          </c:cat>
          <c:val>
            <c:numRef>
              <c:f>bar_chart!$B$4:$B$7</c:f>
              <c:numCache>
                <c:formatCode>0%</c:formatCode>
                <c:ptCount val="4"/>
                <c:pt idx="0">
                  <c:v>0.58666666666666667</c:v>
                </c:pt>
                <c:pt idx="1">
                  <c:v>0.17777777777777778</c:v>
                </c:pt>
                <c:pt idx="2">
                  <c:v>4.8888888888888891E-2</c:v>
                </c:pt>
                <c:pt idx="3">
                  <c:v>0.26666666666666666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B-4F7D-84AD-E336CC510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0383925369884"/>
          <c:y val="0.13749640695905044"/>
          <c:w val="0.84418666840377932"/>
          <c:h val="0.82469208112721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klara_chart!$B$24</c:f>
              <c:strCache>
                <c:ptCount val="1"/>
                <c:pt idx="0">
                  <c:v>Celkem (N=520)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klara_chart!$A$25:$A$27</c:f>
              <c:strCache>
                <c:ptCount val="3"/>
                <c:pt idx="0">
                  <c:v>Ano, potřeboval/a jsem se do cílové lokality dopravit</c:v>
                </c:pt>
                <c:pt idx="1">
                  <c:v>Ano, potřeboval/a jsem lokalitou projet</c:v>
                </c:pt>
                <c:pt idx="2">
                  <c:v>Ne</c:v>
                </c:pt>
              </c:strCache>
            </c:strRef>
          </c:cat>
          <c:val>
            <c:numRef>
              <c:f>klara_chart!$B$25:$B$27</c:f>
              <c:numCache>
                <c:formatCode>0%</c:formatCode>
                <c:ptCount val="3"/>
                <c:pt idx="0">
                  <c:v>0.19807692307692307</c:v>
                </c:pt>
                <c:pt idx="1">
                  <c:v>0.23461538461538461</c:v>
                </c:pt>
                <c:pt idx="2">
                  <c:v>0.56730769230769229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F-47CD-82F0-B3BEA4886315}"/>
            </c:ext>
          </c:extLst>
        </c:ser>
        <c:ser>
          <c:idx val="1"/>
          <c:order val="1"/>
          <c:tx>
            <c:strRef>
              <c:f>klara_chart!$C$24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klara_chart!$A$25:$A$27</c:f>
              <c:strCache>
                <c:ptCount val="3"/>
                <c:pt idx="0">
                  <c:v>Ano, potřeboval/a jsem se do cílové lokality dopravit</c:v>
                </c:pt>
                <c:pt idx="1">
                  <c:v>Ano, potřeboval/a jsem lokalitou projet</c:v>
                </c:pt>
                <c:pt idx="2">
                  <c:v>Ne</c:v>
                </c:pt>
              </c:strCache>
            </c:strRef>
          </c:cat>
          <c:val>
            <c:numRef>
              <c:f>klara_chart!$C$25:$C$27</c:f>
              <c:numCache>
                <c:formatCode>0%</c:formatCode>
                <c:ptCount val="3"/>
                <c:pt idx="0">
                  <c:v>0.80192307692307696</c:v>
                </c:pt>
                <c:pt idx="1">
                  <c:v>0.76538461538461533</c:v>
                </c:pt>
                <c:pt idx="2">
                  <c:v>0.43269230769230771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8F-47CD-82F0-B3BEA4886315}"/>
            </c:ext>
          </c:extLst>
        </c:ser>
        <c:ser>
          <c:idx val="2"/>
          <c:order val="2"/>
          <c:tx>
            <c:strRef>
              <c:f>klara_chart!$D$24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klara_chart!$A$25:$A$27</c:f>
              <c:strCache>
                <c:ptCount val="3"/>
                <c:pt idx="0">
                  <c:v>Ano, potřeboval/a jsem se do cílové lokality dopravit</c:v>
                </c:pt>
                <c:pt idx="1">
                  <c:v>Ano, potřeboval/a jsem lokalitou projet</c:v>
                </c:pt>
                <c:pt idx="2">
                  <c:v>Ne</c:v>
                </c:pt>
              </c:strCache>
            </c:strRef>
          </c:cat>
          <c:val>
            <c:numRef>
              <c:f>klara_chart!$D$25:$D$27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8F-47CD-82F0-B3BEA4886315}"/>
            </c:ext>
          </c:extLst>
        </c:ser>
        <c:ser>
          <c:idx val="3"/>
          <c:order val="3"/>
          <c:tx>
            <c:strRef>
              <c:f>klara_chart!$E$24</c:f>
              <c:strCache>
                <c:ptCount val="1"/>
                <c:pt idx="0">
                  <c:v>Názorově otevření (N=199)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klara_chart!$A$25:$A$27</c:f>
              <c:strCache>
                <c:ptCount val="3"/>
                <c:pt idx="0">
                  <c:v>Ano, potřeboval/a jsem se do cílové lokality dopravit</c:v>
                </c:pt>
                <c:pt idx="1">
                  <c:v>Ano, potřeboval/a jsem lokalitou projet</c:v>
                </c:pt>
                <c:pt idx="2">
                  <c:v>Ne</c:v>
                </c:pt>
              </c:strCache>
            </c:strRef>
          </c:cat>
          <c:val>
            <c:numRef>
              <c:f>klara_chart!$E$25:$E$27</c:f>
              <c:numCache>
                <c:formatCode>0%</c:formatCode>
                <c:ptCount val="3"/>
                <c:pt idx="0">
                  <c:v>0.22110552763819097</c:v>
                </c:pt>
                <c:pt idx="1">
                  <c:v>0.22613065326633167</c:v>
                </c:pt>
                <c:pt idx="2">
                  <c:v>0.55276381909547734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8F-47CD-82F0-B3BEA4886315}"/>
            </c:ext>
          </c:extLst>
        </c:ser>
        <c:ser>
          <c:idx val="4"/>
          <c:order val="4"/>
          <c:tx>
            <c:strRef>
              <c:f>klara_chart!$F$24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klara_chart!$A$25:$A$27</c:f>
              <c:strCache>
                <c:ptCount val="3"/>
                <c:pt idx="0">
                  <c:v>Ano, potřeboval/a jsem se do cílové lokality dopravit</c:v>
                </c:pt>
                <c:pt idx="1">
                  <c:v>Ano, potřeboval/a jsem lokalitou projet</c:v>
                </c:pt>
                <c:pt idx="2">
                  <c:v>Ne</c:v>
                </c:pt>
              </c:strCache>
            </c:strRef>
          </c:cat>
          <c:val>
            <c:numRef>
              <c:f>klara_chart!$F$25:$F$27</c:f>
              <c:numCache>
                <c:formatCode>0%</c:formatCode>
                <c:ptCount val="3"/>
                <c:pt idx="0">
                  <c:v>0.77889447236180898</c:v>
                </c:pt>
                <c:pt idx="1">
                  <c:v>0.77386934673366836</c:v>
                </c:pt>
                <c:pt idx="2">
                  <c:v>0.44723618090452266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8F-47CD-82F0-B3BEA4886315}"/>
            </c:ext>
          </c:extLst>
        </c:ser>
        <c:ser>
          <c:idx val="5"/>
          <c:order val="5"/>
          <c:tx>
            <c:strRef>
              <c:f>klara_chart!$G$24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klara_chart!$A$25:$A$27</c:f>
              <c:strCache>
                <c:ptCount val="3"/>
                <c:pt idx="0">
                  <c:v>Ano, potřeboval/a jsem se do cílové lokality dopravit</c:v>
                </c:pt>
                <c:pt idx="1">
                  <c:v>Ano, potřeboval/a jsem lokalitou projet</c:v>
                </c:pt>
                <c:pt idx="2">
                  <c:v>Ne</c:v>
                </c:pt>
              </c:strCache>
            </c:strRef>
          </c:cat>
          <c:val>
            <c:numRef>
              <c:f>klara_chart!$G$25:$G$27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8F-47CD-82F0-B3BEA4886315}"/>
            </c:ext>
          </c:extLst>
        </c:ser>
        <c:ser>
          <c:idx val="6"/>
          <c:order val="6"/>
          <c:tx>
            <c:strRef>
              <c:f>klara_chart!$H$24</c:f>
              <c:strCache>
                <c:ptCount val="1"/>
                <c:pt idx="0">
                  <c:v>Společensky aktivní (N=158)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klara_chart!$A$25:$A$27</c:f>
              <c:strCache>
                <c:ptCount val="3"/>
                <c:pt idx="0">
                  <c:v>Ano, potřeboval/a jsem se do cílové lokality dopravit</c:v>
                </c:pt>
                <c:pt idx="1">
                  <c:v>Ano, potřeboval/a jsem lokalitou projet</c:v>
                </c:pt>
                <c:pt idx="2">
                  <c:v>Ne</c:v>
                </c:pt>
              </c:strCache>
            </c:strRef>
          </c:cat>
          <c:val>
            <c:numRef>
              <c:f>klara_chart!$H$25:$H$27</c:f>
              <c:numCache>
                <c:formatCode>0%</c:formatCode>
                <c:ptCount val="3"/>
                <c:pt idx="0">
                  <c:v>0.189873417721519</c:v>
                </c:pt>
                <c:pt idx="1">
                  <c:v>0.20886075949367089</c:v>
                </c:pt>
                <c:pt idx="2">
                  <c:v>0.60126582278481011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8F-47CD-82F0-B3BEA4886315}"/>
            </c:ext>
          </c:extLst>
        </c:ser>
        <c:ser>
          <c:idx val="7"/>
          <c:order val="7"/>
          <c:tx>
            <c:strRef>
              <c:f>klara_chart!$I$24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klara_chart!$A$25:$A$27</c:f>
              <c:strCache>
                <c:ptCount val="3"/>
                <c:pt idx="0">
                  <c:v>Ano, potřeboval/a jsem se do cílové lokality dopravit</c:v>
                </c:pt>
                <c:pt idx="1">
                  <c:v>Ano, potřeboval/a jsem lokalitou projet</c:v>
                </c:pt>
                <c:pt idx="2">
                  <c:v>Ne</c:v>
                </c:pt>
              </c:strCache>
            </c:strRef>
          </c:cat>
          <c:val>
            <c:numRef>
              <c:f>klara_chart!$I$25:$I$27</c:f>
              <c:numCache>
                <c:formatCode>0%</c:formatCode>
                <c:ptCount val="3"/>
                <c:pt idx="0">
                  <c:v>0.810126582278481</c:v>
                </c:pt>
                <c:pt idx="1">
                  <c:v>0.79113924050632911</c:v>
                </c:pt>
                <c:pt idx="2">
                  <c:v>0.39873417721518989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8F-47CD-82F0-B3BEA4886315}"/>
            </c:ext>
          </c:extLst>
        </c:ser>
        <c:ser>
          <c:idx val="8"/>
          <c:order val="8"/>
          <c:tx>
            <c:strRef>
              <c:f>klara_chart!$J$24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klara_chart!$A$25:$A$27</c:f>
              <c:strCache>
                <c:ptCount val="3"/>
                <c:pt idx="0">
                  <c:v>Ano, potřeboval/a jsem se do cílové lokality dopravit</c:v>
                </c:pt>
                <c:pt idx="1">
                  <c:v>Ano, potřeboval/a jsem lokalitou projet</c:v>
                </c:pt>
                <c:pt idx="2">
                  <c:v>Ne</c:v>
                </c:pt>
              </c:strCache>
            </c:strRef>
          </c:cat>
          <c:val>
            <c:numRef>
              <c:f>klara_chart!$J$25:$J$27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8F-47CD-82F0-B3BEA4886315}"/>
            </c:ext>
          </c:extLst>
        </c:ser>
        <c:ser>
          <c:idx val="9"/>
          <c:order val="9"/>
          <c:tx>
            <c:strRef>
              <c:f>klara_chart!$K$24</c:f>
              <c:strCache>
                <c:ptCount val="1"/>
                <c:pt idx="0">
                  <c:v>Ekologicky smýšlející (N=124)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klara_chart!$A$25:$A$27</c:f>
              <c:strCache>
                <c:ptCount val="3"/>
                <c:pt idx="0">
                  <c:v>Ano, potřeboval/a jsem se do cílové lokality dopravit</c:v>
                </c:pt>
                <c:pt idx="1">
                  <c:v>Ano, potřeboval/a jsem lokalitou projet</c:v>
                </c:pt>
                <c:pt idx="2">
                  <c:v>Ne</c:v>
                </c:pt>
              </c:strCache>
            </c:strRef>
          </c:cat>
          <c:val>
            <c:numRef>
              <c:f>klara_chart!$K$25:$K$27</c:f>
              <c:numCache>
                <c:formatCode>0%</c:formatCode>
                <c:ptCount val="3"/>
                <c:pt idx="0">
                  <c:v>0.12903225806451613</c:v>
                </c:pt>
                <c:pt idx="1">
                  <c:v>0.25806451612903225</c:v>
                </c:pt>
                <c:pt idx="2">
                  <c:v>0.61290322580645162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8F-47CD-82F0-B3BEA4886315}"/>
            </c:ext>
          </c:extLst>
        </c:ser>
        <c:ser>
          <c:idx val="10"/>
          <c:order val="10"/>
          <c:tx>
            <c:strRef>
              <c:f>klara_chart!$L$24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klara_chart!$A$25:$A$27</c:f>
              <c:strCache>
                <c:ptCount val="3"/>
                <c:pt idx="0">
                  <c:v>Ano, potřeboval/a jsem se do cílové lokality dopravit</c:v>
                </c:pt>
                <c:pt idx="1">
                  <c:v>Ano, potřeboval/a jsem lokalitou projet</c:v>
                </c:pt>
                <c:pt idx="2">
                  <c:v>Ne</c:v>
                </c:pt>
              </c:strCache>
            </c:strRef>
          </c:cat>
          <c:val>
            <c:numRef>
              <c:f>klara_chart!$L$25:$L$27</c:f>
              <c:numCache>
                <c:formatCode>0%</c:formatCode>
                <c:ptCount val="3"/>
                <c:pt idx="0">
                  <c:v>0.87096774193548387</c:v>
                </c:pt>
                <c:pt idx="1">
                  <c:v>0.74193548387096775</c:v>
                </c:pt>
                <c:pt idx="2">
                  <c:v>0.38709677419354838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8F-47CD-82F0-B3BEA4886315}"/>
            </c:ext>
          </c:extLst>
        </c:ser>
        <c:ser>
          <c:idx val="11"/>
          <c:order val="11"/>
          <c:tx>
            <c:strRef>
              <c:f>klara_chart!$M$24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klara_chart!$A$25:$A$27</c:f>
              <c:strCache>
                <c:ptCount val="3"/>
                <c:pt idx="0">
                  <c:v>Ano, potřeboval/a jsem se do cílové lokality dopravit</c:v>
                </c:pt>
                <c:pt idx="1">
                  <c:v>Ano, potřeboval/a jsem lokalitou projet</c:v>
                </c:pt>
                <c:pt idx="2">
                  <c:v>Ne</c:v>
                </c:pt>
              </c:strCache>
            </c:strRef>
          </c:cat>
          <c:val>
            <c:numRef>
              <c:f>klara_chart!$M$25:$M$27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68F-47CD-82F0-B3BEA4886315}"/>
            </c:ext>
          </c:extLst>
        </c:ser>
        <c:ser>
          <c:idx val="12"/>
          <c:order val="12"/>
          <c:tx>
            <c:strRef>
              <c:f>klara_chart!$N$24</c:f>
              <c:strCache>
                <c:ptCount val="1"/>
                <c:pt idx="0">
                  <c:v>Automobilově zaměření (N=39)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klara_chart!$A$25:$A$27</c:f>
              <c:strCache>
                <c:ptCount val="3"/>
                <c:pt idx="0">
                  <c:v>Ano, potřeboval/a jsem se do cílové lokality dopravit</c:v>
                </c:pt>
                <c:pt idx="1">
                  <c:v>Ano, potřeboval/a jsem lokalitou projet</c:v>
                </c:pt>
                <c:pt idx="2">
                  <c:v>Ne</c:v>
                </c:pt>
              </c:strCache>
            </c:strRef>
          </c:cat>
          <c:val>
            <c:numRef>
              <c:f>klara_chart!$N$25:$N$27</c:f>
              <c:numCache>
                <c:formatCode>0%</c:formatCode>
                <c:ptCount val="3"/>
                <c:pt idx="0">
                  <c:v>0.33333333333333331</c:v>
                </c:pt>
                <c:pt idx="1">
                  <c:v>0.30769230769230771</c:v>
                </c:pt>
                <c:pt idx="2">
                  <c:v>0.35897435897435898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68F-47CD-82F0-B3BEA4886315}"/>
            </c:ext>
          </c:extLst>
        </c:ser>
        <c:ser>
          <c:idx val="13"/>
          <c:order val="13"/>
          <c:tx>
            <c:strRef>
              <c:f>klara_chart!$O$24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klara_chart!$A$25:$A$27</c:f>
              <c:strCache>
                <c:ptCount val="3"/>
                <c:pt idx="0">
                  <c:v>Ano, potřeboval/a jsem se do cílové lokality dopravit</c:v>
                </c:pt>
                <c:pt idx="1">
                  <c:v>Ano, potřeboval/a jsem lokalitou projet</c:v>
                </c:pt>
                <c:pt idx="2">
                  <c:v>Ne</c:v>
                </c:pt>
              </c:strCache>
            </c:strRef>
          </c:cat>
          <c:val>
            <c:numRef>
              <c:f>klara_chart!$O$25:$O$27</c:f>
              <c:numCache>
                <c:formatCode>0%</c:formatCode>
                <c:ptCount val="3"/>
                <c:pt idx="0">
                  <c:v>0.66666666666666674</c:v>
                </c:pt>
                <c:pt idx="1">
                  <c:v>0.69230769230769229</c:v>
                </c:pt>
                <c:pt idx="2">
                  <c:v>0.64102564102564097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68F-47CD-82F0-B3BEA4886315}"/>
            </c:ext>
          </c:extLst>
        </c:ser>
        <c:ser>
          <c:idx val="14"/>
          <c:order val="14"/>
          <c:tx>
            <c:strRef>
              <c:f>klara_chart!$P$24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klara_chart!$A$25:$A$27</c:f>
              <c:strCache>
                <c:ptCount val="3"/>
                <c:pt idx="0">
                  <c:v>Ano, potřeboval/a jsem se do cílové lokality dopravit</c:v>
                </c:pt>
                <c:pt idx="1">
                  <c:v>Ano, potřeboval/a jsem lokalitou projet</c:v>
                </c:pt>
                <c:pt idx="2">
                  <c:v>Ne</c:v>
                </c:pt>
              </c:strCache>
            </c:strRef>
          </c:cat>
          <c:val>
            <c:numRef>
              <c:f>klara_chart!$P$25:$P$27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68F-47CD-82F0-B3BEA4886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00084336"/>
        <c:axId val="500081984"/>
      </c:barChart>
      <c:catAx>
        <c:axId val="500084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500081984"/>
        <c:crosses val="autoZero"/>
        <c:auto val="1"/>
        <c:lblAlgn val="ctr"/>
        <c:lblOffset val="100"/>
        <c:noMultiLvlLbl val="0"/>
      </c:catAx>
      <c:valAx>
        <c:axId val="5000819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0008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227358258659153E-2"/>
          <c:y val="0.18570625752303901"/>
          <c:w val="0.97677264174134082"/>
          <c:h val="0.775696676129927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T_chart!$A$5</c:f>
              <c:strCache>
                <c:ptCount val="1"/>
                <c:pt idx="0">
                  <c:v>Rozhodně toleruji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T_chart!$B$4</c:f>
              <c:strCache>
                <c:ptCount val="1"/>
                <c:pt idx="0">
                  <c:v>Do jaké míry jste ochoten/na tolerovat, případně schvalujete podobná omezení? (N=1400)</c:v>
                </c:pt>
              </c:strCache>
            </c:strRef>
          </c:cat>
          <c:val>
            <c:numRef>
              <c:f>T_chart!$B$5</c:f>
              <c:numCache>
                <c:formatCode>0%</c:formatCode>
                <c:ptCount val="1"/>
                <c:pt idx="0">
                  <c:v>0.28071428571428569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59-4B67-B543-24D1E77DE8B6}"/>
            </c:ext>
          </c:extLst>
        </c:ser>
        <c:ser>
          <c:idx val="1"/>
          <c:order val="1"/>
          <c:tx>
            <c:strRef>
              <c:f>T_chart!$A$6</c:f>
              <c:strCache>
                <c:ptCount val="1"/>
                <c:pt idx="0">
                  <c:v>Spíše toleruji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T_chart!$B$4</c:f>
              <c:strCache>
                <c:ptCount val="1"/>
                <c:pt idx="0">
                  <c:v>Do jaké míry jste ochoten/na tolerovat, případně schvalujete podobná omezení? (N=1400)</c:v>
                </c:pt>
              </c:strCache>
            </c:strRef>
          </c:cat>
          <c:val>
            <c:numRef>
              <c:f>T_chart!$B$6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59-4B67-B543-24D1E77DE8B6}"/>
            </c:ext>
          </c:extLst>
        </c:ser>
        <c:ser>
          <c:idx val="2"/>
          <c:order val="2"/>
          <c:tx>
            <c:strRef>
              <c:f>T_chart!$A$7</c:f>
              <c:strCache>
                <c:ptCount val="1"/>
                <c:pt idx="0">
                  <c:v>Spíše netoleruji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T_chart!$B$4</c:f>
              <c:strCache>
                <c:ptCount val="1"/>
                <c:pt idx="0">
                  <c:v>Do jaké míry jste ochoten/na tolerovat, případně schvalujete podobná omezení? (N=1400)</c:v>
                </c:pt>
              </c:strCache>
            </c:strRef>
          </c:cat>
          <c:val>
            <c:numRef>
              <c:f>T_chart!$B$7</c:f>
              <c:numCache>
                <c:formatCode>0%</c:formatCode>
                <c:ptCount val="1"/>
                <c:pt idx="0">
                  <c:v>0.14214285714285715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59-4B67-B543-24D1E77DE8B6}"/>
            </c:ext>
          </c:extLst>
        </c:ser>
        <c:ser>
          <c:idx val="3"/>
          <c:order val="3"/>
          <c:tx>
            <c:strRef>
              <c:f>T_chart!$A$8</c:f>
              <c:strCache>
                <c:ptCount val="1"/>
                <c:pt idx="0">
                  <c:v>Rozhodně netoleruji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T_chart!$B$4</c:f>
              <c:strCache>
                <c:ptCount val="1"/>
                <c:pt idx="0">
                  <c:v>Do jaké míry jste ochoten/na tolerovat, případně schvalujete podobná omezení? (N=1400)</c:v>
                </c:pt>
              </c:strCache>
            </c:strRef>
          </c:cat>
          <c:val>
            <c:numRef>
              <c:f>T_chart!$B$8</c:f>
              <c:numCache>
                <c:formatCode>0%</c:formatCode>
                <c:ptCount val="1"/>
                <c:pt idx="0">
                  <c:v>6.7142857142857143E-2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59-4B67-B543-24D1E77DE8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1124128"/>
        <c:axId val="531126872"/>
      </c:barChart>
      <c:catAx>
        <c:axId val="5311241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31126872"/>
        <c:crosses val="autoZero"/>
        <c:auto val="1"/>
        <c:lblAlgn val="ctr"/>
        <c:lblOffset val="100"/>
        <c:noMultiLvlLbl val="0"/>
      </c:catAx>
      <c:valAx>
        <c:axId val="531126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1124128"/>
        <c:crosses val="max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2.2255831274717627E-2"/>
          <c:y val="2.1052637395396433E-2"/>
          <c:w val="0.97457127329928583"/>
          <c:h val="0.22930855756366816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227358258659153E-2"/>
          <c:y val="0.18570625752303901"/>
          <c:w val="0.97677264174134082"/>
          <c:h val="0.775696676129927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T_chart!$A$5</c:f>
              <c:strCache>
                <c:ptCount val="1"/>
                <c:pt idx="0">
                  <c:v>Rozhodně pozitivní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T_chart!$B$4</c:f>
              <c:strCache>
                <c:ptCount val="1"/>
                <c:pt idx="0">
                  <c:v>Do jaké míry je pro vás osobně takové zklidnění provozu v ulicích Prahy pozitivní změnou? (N=1400)</c:v>
                </c:pt>
              </c:strCache>
            </c:strRef>
          </c:cat>
          <c:val>
            <c:numRef>
              <c:f>T_chart!$B$5</c:f>
              <c:numCache>
                <c:formatCode>0%</c:formatCode>
                <c:ptCount val="1"/>
                <c:pt idx="0">
                  <c:v>0.2907142857142857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5-4FF4-8C28-924BE58C260C}"/>
            </c:ext>
          </c:extLst>
        </c:ser>
        <c:ser>
          <c:idx val="1"/>
          <c:order val="1"/>
          <c:tx>
            <c:strRef>
              <c:f>T_chart!$A$6</c:f>
              <c:strCache>
                <c:ptCount val="1"/>
                <c:pt idx="0">
                  <c:v>Spíše pozitivní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T_chart!$B$4</c:f>
              <c:strCache>
                <c:ptCount val="1"/>
                <c:pt idx="0">
                  <c:v>Do jaké míry je pro vás osobně takové zklidnění provozu v ulicích Prahy pozitivní změnou? (N=1400)</c:v>
                </c:pt>
              </c:strCache>
            </c:strRef>
          </c:cat>
          <c:val>
            <c:numRef>
              <c:f>T_chart!$B$6</c:f>
              <c:numCache>
                <c:formatCode>0%</c:formatCode>
                <c:ptCount val="1"/>
                <c:pt idx="0">
                  <c:v>0.48642857142857143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55-4FF4-8C28-924BE58C260C}"/>
            </c:ext>
          </c:extLst>
        </c:ser>
        <c:ser>
          <c:idx val="2"/>
          <c:order val="2"/>
          <c:tx>
            <c:strRef>
              <c:f>T_chart!$A$7</c:f>
              <c:strCache>
                <c:ptCount val="1"/>
                <c:pt idx="0">
                  <c:v>Spíše negativní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T_chart!$B$4</c:f>
              <c:strCache>
                <c:ptCount val="1"/>
                <c:pt idx="0">
                  <c:v>Do jaké míry je pro vás osobně takové zklidnění provozu v ulicích Prahy pozitivní změnou? (N=1400)</c:v>
                </c:pt>
              </c:strCache>
            </c:strRef>
          </c:cat>
          <c:val>
            <c:numRef>
              <c:f>T_chart!$B$7</c:f>
              <c:numCache>
                <c:formatCode>0%</c:formatCode>
                <c:ptCount val="1"/>
                <c:pt idx="0">
                  <c:v>0.17214285714285715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55-4FF4-8C28-924BE58C260C}"/>
            </c:ext>
          </c:extLst>
        </c:ser>
        <c:ser>
          <c:idx val="3"/>
          <c:order val="3"/>
          <c:tx>
            <c:strRef>
              <c:f>T_chart!$A$8</c:f>
              <c:strCache>
                <c:ptCount val="1"/>
                <c:pt idx="0">
                  <c:v>Rozhodně negativní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T_chart!$B$4</c:f>
              <c:strCache>
                <c:ptCount val="1"/>
                <c:pt idx="0">
                  <c:v>Do jaké míry je pro vás osobně takové zklidnění provozu v ulicích Prahy pozitivní změnou? (N=1400)</c:v>
                </c:pt>
              </c:strCache>
            </c:strRef>
          </c:cat>
          <c:val>
            <c:numRef>
              <c:f>T_chart!$B$8</c:f>
              <c:numCache>
                <c:formatCode>0%</c:formatCode>
                <c:ptCount val="1"/>
                <c:pt idx="0">
                  <c:v>5.0714285714285712E-2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55-4FF4-8C28-924BE58C26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1124128"/>
        <c:axId val="531126872"/>
      </c:barChart>
      <c:catAx>
        <c:axId val="5311241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31126872"/>
        <c:crosses val="autoZero"/>
        <c:auto val="1"/>
        <c:lblAlgn val="ctr"/>
        <c:lblOffset val="100"/>
        <c:noMultiLvlLbl val="0"/>
      </c:catAx>
      <c:valAx>
        <c:axId val="531126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1124128"/>
        <c:crosses val="max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2.4011274835448609E-2"/>
          <c:y val="2.1052449547789096E-2"/>
          <c:w val="0.97457127329928583"/>
          <c:h val="0.22930855756366816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0383925369884"/>
          <c:y val="0.13749640695905044"/>
          <c:w val="0.84418666840377932"/>
          <c:h val="0.82469208112721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klara_chart!$B$24</c:f>
              <c:strCache>
                <c:ptCount val="1"/>
                <c:pt idx="0">
                  <c:v>Celkem (N=1400)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klara_chart!$A$25:$A$28</c:f>
              <c:strCache>
                <c:ptCount val="4"/>
                <c:pt idx="0">
                  <c:v>Rozhodně toleruji</c:v>
                </c:pt>
                <c:pt idx="1">
                  <c:v>Spíše toleruji</c:v>
                </c:pt>
                <c:pt idx="2">
                  <c:v>Spíše netoleruji</c:v>
                </c:pt>
                <c:pt idx="3">
                  <c:v>Rozhodně netoleruji</c:v>
                </c:pt>
              </c:strCache>
            </c:strRef>
          </c:cat>
          <c:val>
            <c:numRef>
              <c:f>klara_chart!$B$25:$B$28</c:f>
              <c:numCache>
                <c:formatCode>0%</c:formatCode>
                <c:ptCount val="4"/>
                <c:pt idx="0">
                  <c:v>0.28071428571428569</c:v>
                </c:pt>
                <c:pt idx="1">
                  <c:v>0.51</c:v>
                </c:pt>
                <c:pt idx="2">
                  <c:v>0.14214285714285715</c:v>
                </c:pt>
                <c:pt idx="3">
                  <c:v>6.7142857142857143E-2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F-47CD-82F0-B3BEA4886315}"/>
            </c:ext>
          </c:extLst>
        </c:ser>
        <c:ser>
          <c:idx val="1"/>
          <c:order val="1"/>
          <c:tx>
            <c:strRef>
              <c:f>klara_chart!$C$24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klara_chart!$A$25:$A$28</c:f>
              <c:strCache>
                <c:ptCount val="4"/>
                <c:pt idx="0">
                  <c:v>Rozhodně toleruji</c:v>
                </c:pt>
                <c:pt idx="1">
                  <c:v>Spíše toleruji</c:v>
                </c:pt>
                <c:pt idx="2">
                  <c:v>Spíše netoleruji</c:v>
                </c:pt>
                <c:pt idx="3">
                  <c:v>Rozhodně netoleruji</c:v>
                </c:pt>
              </c:strCache>
            </c:strRef>
          </c:cat>
          <c:val>
            <c:numRef>
              <c:f>klara_chart!$C$25:$C$28</c:f>
              <c:numCache>
                <c:formatCode>0%</c:formatCode>
                <c:ptCount val="4"/>
                <c:pt idx="0">
                  <c:v>0.71928571428571431</c:v>
                </c:pt>
                <c:pt idx="1">
                  <c:v>0.49</c:v>
                </c:pt>
                <c:pt idx="2">
                  <c:v>0.85785714285714287</c:v>
                </c:pt>
                <c:pt idx="3">
                  <c:v>0.93285714285714283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8F-47CD-82F0-B3BEA4886315}"/>
            </c:ext>
          </c:extLst>
        </c:ser>
        <c:ser>
          <c:idx val="2"/>
          <c:order val="2"/>
          <c:tx>
            <c:strRef>
              <c:f>klara_chart!$D$24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klara_chart!$A$25:$A$28</c:f>
              <c:strCache>
                <c:ptCount val="4"/>
                <c:pt idx="0">
                  <c:v>Rozhodně toleruji</c:v>
                </c:pt>
                <c:pt idx="1">
                  <c:v>Spíše toleruji</c:v>
                </c:pt>
                <c:pt idx="2">
                  <c:v>Spíše netoleruji</c:v>
                </c:pt>
                <c:pt idx="3">
                  <c:v>Rozhodně netoleruji</c:v>
                </c:pt>
              </c:strCache>
            </c:strRef>
          </c:cat>
          <c:val>
            <c:numRef>
              <c:f>klara_chart!$D$25:$D$28</c:f>
              <c:numCache>
                <c:formatCode>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8F-47CD-82F0-B3BEA4886315}"/>
            </c:ext>
          </c:extLst>
        </c:ser>
        <c:ser>
          <c:idx val="3"/>
          <c:order val="3"/>
          <c:tx>
            <c:strRef>
              <c:f>klara_chart!$E$24</c:f>
              <c:strCache>
                <c:ptCount val="1"/>
                <c:pt idx="0">
                  <c:v>Názorově otevření (N=540)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klara_chart!$A$25:$A$28</c:f>
              <c:strCache>
                <c:ptCount val="4"/>
                <c:pt idx="0">
                  <c:v>Rozhodně toleruji</c:v>
                </c:pt>
                <c:pt idx="1">
                  <c:v>Spíše toleruji</c:v>
                </c:pt>
                <c:pt idx="2">
                  <c:v>Spíše netoleruji</c:v>
                </c:pt>
                <c:pt idx="3">
                  <c:v>Rozhodně netoleruji</c:v>
                </c:pt>
              </c:strCache>
            </c:strRef>
          </c:cat>
          <c:val>
            <c:numRef>
              <c:f>klara_chart!$E$25:$E$28</c:f>
              <c:numCache>
                <c:formatCode>0%</c:formatCode>
                <c:ptCount val="4"/>
                <c:pt idx="0">
                  <c:v>0.24629629629629629</c:v>
                </c:pt>
                <c:pt idx="1">
                  <c:v>0.53518518518518521</c:v>
                </c:pt>
                <c:pt idx="2">
                  <c:v>0.15185185185185185</c:v>
                </c:pt>
                <c:pt idx="3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8F-47CD-82F0-B3BEA4886315}"/>
            </c:ext>
          </c:extLst>
        </c:ser>
        <c:ser>
          <c:idx val="4"/>
          <c:order val="4"/>
          <c:tx>
            <c:strRef>
              <c:f>klara_chart!$F$24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klara_chart!$A$25:$A$28</c:f>
              <c:strCache>
                <c:ptCount val="4"/>
                <c:pt idx="0">
                  <c:v>Rozhodně toleruji</c:v>
                </c:pt>
                <c:pt idx="1">
                  <c:v>Spíše toleruji</c:v>
                </c:pt>
                <c:pt idx="2">
                  <c:v>Spíše netoleruji</c:v>
                </c:pt>
                <c:pt idx="3">
                  <c:v>Rozhodně netoleruji</c:v>
                </c:pt>
              </c:strCache>
            </c:strRef>
          </c:cat>
          <c:val>
            <c:numRef>
              <c:f>klara_chart!$F$25:$F$28</c:f>
              <c:numCache>
                <c:formatCode>0%</c:formatCode>
                <c:ptCount val="4"/>
                <c:pt idx="0">
                  <c:v>0.75370370370370376</c:v>
                </c:pt>
                <c:pt idx="1">
                  <c:v>0.46481481481481479</c:v>
                </c:pt>
                <c:pt idx="2">
                  <c:v>0.8481481481481481</c:v>
                </c:pt>
                <c:pt idx="3">
                  <c:v>0.93333333333333335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8F-47CD-82F0-B3BEA4886315}"/>
            </c:ext>
          </c:extLst>
        </c:ser>
        <c:ser>
          <c:idx val="5"/>
          <c:order val="5"/>
          <c:tx>
            <c:strRef>
              <c:f>klara_chart!$G$24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klara_chart!$A$25:$A$28</c:f>
              <c:strCache>
                <c:ptCount val="4"/>
                <c:pt idx="0">
                  <c:v>Rozhodně toleruji</c:v>
                </c:pt>
                <c:pt idx="1">
                  <c:v>Spíše toleruji</c:v>
                </c:pt>
                <c:pt idx="2">
                  <c:v>Spíše netoleruji</c:v>
                </c:pt>
                <c:pt idx="3">
                  <c:v>Rozhodně netoleruji</c:v>
                </c:pt>
              </c:strCache>
            </c:strRef>
          </c:cat>
          <c:val>
            <c:numRef>
              <c:f>klara_chart!$G$25:$G$28</c:f>
              <c:numCache>
                <c:formatCode>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8F-47CD-82F0-B3BEA4886315}"/>
            </c:ext>
          </c:extLst>
        </c:ser>
        <c:ser>
          <c:idx val="6"/>
          <c:order val="6"/>
          <c:tx>
            <c:strRef>
              <c:f>klara_chart!$H$24</c:f>
              <c:strCache>
                <c:ptCount val="1"/>
                <c:pt idx="0">
                  <c:v>Společensky aktivní (N=375)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klara_chart!$A$25:$A$28</c:f>
              <c:strCache>
                <c:ptCount val="4"/>
                <c:pt idx="0">
                  <c:v>Rozhodně toleruji</c:v>
                </c:pt>
                <c:pt idx="1">
                  <c:v>Spíše toleruji</c:v>
                </c:pt>
                <c:pt idx="2">
                  <c:v>Spíše netoleruji</c:v>
                </c:pt>
                <c:pt idx="3">
                  <c:v>Rozhodně netoleruji</c:v>
                </c:pt>
              </c:strCache>
            </c:strRef>
          </c:cat>
          <c:val>
            <c:numRef>
              <c:f>klara_chart!$H$25:$H$28</c:f>
              <c:numCache>
                <c:formatCode>0%</c:formatCode>
                <c:ptCount val="4"/>
                <c:pt idx="0">
                  <c:v>0.32266666666666666</c:v>
                </c:pt>
                <c:pt idx="1">
                  <c:v>0.47466666666666668</c:v>
                </c:pt>
                <c:pt idx="2">
                  <c:v>0.14133333333333334</c:v>
                </c:pt>
                <c:pt idx="3">
                  <c:v>6.133333333333333E-2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8F-47CD-82F0-B3BEA4886315}"/>
            </c:ext>
          </c:extLst>
        </c:ser>
        <c:ser>
          <c:idx val="7"/>
          <c:order val="7"/>
          <c:tx>
            <c:strRef>
              <c:f>klara_chart!$I$24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klara_chart!$A$25:$A$28</c:f>
              <c:strCache>
                <c:ptCount val="4"/>
                <c:pt idx="0">
                  <c:v>Rozhodně toleruji</c:v>
                </c:pt>
                <c:pt idx="1">
                  <c:v>Spíše toleruji</c:v>
                </c:pt>
                <c:pt idx="2">
                  <c:v>Spíše netoleruji</c:v>
                </c:pt>
                <c:pt idx="3">
                  <c:v>Rozhodně netoleruji</c:v>
                </c:pt>
              </c:strCache>
            </c:strRef>
          </c:cat>
          <c:val>
            <c:numRef>
              <c:f>klara_chart!$I$25:$I$28</c:f>
              <c:numCache>
                <c:formatCode>0%</c:formatCode>
                <c:ptCount val="4"/>
                <c:pt idx="0">
                  <c:v>0.67733333333333334</c:v>
                </c:pt>
                <c:pt idx="1">
                  <c:v>0.52533333333333332</c:v>
                </c:pt>
                <c:pt idx="2">
                  <c:v>0.85866666666666669</c:v>
                </c:pt>
                <c:pt idx="3">
                  <c:v>0.93866666666666665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8F-47CD-82F0-B3BEA4886315}"/>
            </c:ext>
          </c:extLst>
        </c:ser>
        <c:ser>
          <c:idx val="8"/>
          <c:order val="8"/>
          <c:tx>
            <c:strRef>
              <c:f>klara_chart!$J$24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klara_chart!$A$25:$A$28</c:f>
              <c:strCache>
                <c:ptCount val="4"/>
                <c:pt idx="0">
                  <c:v>Rozhodně toleruji</c:v>
                </c:pt>
                <c:pt idx="1">
                  <c:v>Spíše toleruji</c:v>
                </c:pt>
                <c:pt idx="2">
                  <c:v>Spíše netoleruji</c:v>
                </c:pt>
                <c:pt idx="3">
                  <c:v>Rozhodně netoleruji</c:v>
                </c:pt>
              </c:strCache>
            </c:strRef>
          </c:cat>
          <c:val>
            <c:numRef>
              <c:f>klara_chart!$J$25:$J$28</c:f>
              <c:numCache>
                <c:formatCode>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8F-47CD-82F0-B3BEA4886315}"/>
            </c:ext>
          </c:extLst>
        </c:ser>
        <c:ser>
          <c:idx val="9"/>
          <c:order val="9"/>
          <c:tx>
            <c:strRef>
              <c:f>klara_chart!$K$24</c:f>
              <c:strCache>
                <c:ptCount val="1"/>
                <c:pt idx="0">
                  <c:v>Ekologicky smýšlející (N=410)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klara_chart!$A$25:$A$28</c:f>
              <c:strCache>
                <c:ptCount val="4"/>
                <c:pt idx="0">
                  <c:v>Rozhodně toleruji</c:v>
                </c:pt>
                <c:pt idx="1">
                  <c:v>Spíše toleruji</c:v>
                </c:pt>
                <c:pt idx="2">
                  <c:v>Spíše netoleruji</c:v>
                </c:pt>
                <c:pt idx="3">
                  <c:v>Rozhodně netoleruji</c:v>
                </c:pt>
              </c:strCache>
            </c:strRef>
          </c:cat>
          <c:val>
            <c:numRef>
              <c:f>klara_chart!$K$25:$K$28</c:f>
              <c:numCache>
                <c:formatCode>0%</c:formatCode>
                <c:ptCount val="4"/>
                <c:pt idx="0">
                  <c:v>0.32926829268292684</c:v>
                </c:pt>
                <c:pt idx="1">
                  <c:v>0.53658536585365857</c:v>
                </c:pt>
                <c:pt idx="2">
                  <c:v>0.10731707317073171</c:v>
                </c:pt>
                <c:pt idx="3">
                  <c:v>2.6829268292682926E-2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8F-47CD-82F0-B3BEA4886315}"/>
            </c:ext>
          </c:extLst>
        </c:ser>
        <c:ser>
          <c:idx val="10"/>
          <c:order val="10"/>
          <c:tx>
            <c:strRef>
              <c:f>klara_chart!$L$24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klara_chart!$A$25:$A$28</c:f>
              <c:strCache>
                <c:ptCount val="4"/>
                <c:pt idx="0">
                  <c:v>Rozhodně toleruji</c:v>
                </c:pt>
                <c:pt idx="1">
                  <c:v>Spíše toleruji</c:v>
                </c:pt>
                <c:pt idx="2">
                  <c:v>Spíše netoleruji</c:v>
                </c:pt>
                <c:pt idx="3">
                  <c:v>Rozhodně netoleruji</c:v>
                </c:pt>
              </c:strCache>
            </c:strRef>
          </c:cat>
          <c:val>
            <c:numRef>
              <c:f>klara_chart!$L$25:$L$28</c:f>
              <c:numCache>
                <c:formatCode>0%</c:formatCode>
                <c:ptCount val="4"/>
                <c:pt idx="0">
                  <c:v>0.6707317073170731</c:v>
                </c:pt>
                <c:pt idx="1">
                  <c:v>0.46341463414634143</c:v>
                </c:pt>
                <c:pt idx="2">
                  <c:v>0.89268292682926831</c:v>
                </c:pt>
                <c:pt idx="3">
                  <c:v>0.97317073170731705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8F-47CD-82F0-B3BEA4886315}"/>
            </c:ext>
          </c:extLst>
        </c:ser>
        <c:ser>
          <c:idx val="11"/>
          <c:order val="11"/>
          <c:tx>
            <c:strRef>
              <c:f>klara_chart!$M$24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klara_chart!$A$25:$A$28</c:f>
              <c:strCache>
                <c:ptCount val="4"/>
                <c:pt idx="0">
                  <c:v>Rozhodně toleruji</c:v>
                </c:pt>
                <c:pt idx="1">
                  <c:v>Spíše toleruji</c:v>
                </c:pt>
                <c:pt idx="2">
                  <c:v>Spíše netoleruji</c:v>
                </c:pt>
                <c:pt idx="3">
                  <c:v>Rozhodně netoleruji</c:v>
                </c:pt>
              </c:strCache>
            </c:strRef>
          </c:cat>
          <c:val>
            <c:numRef>
              <c:f>klara_chart!$M$25:$M$28</c:f>
              <c:numCache>
                <c:formatCode>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68F-47CD-82F0-B3BEA4886315}"/>
            </c:ext>
          </c:extLst>
        </c:ser>
        <c:ser>
          <c:idx val="12"/>
          <c:order val="12"/>
          <c:tx>
            <c:strRef>
              <c:f>klara_chart!$N$24</c:f>
              <c:strCache>
                <c:ptCount val="1"/>
                <c:pt idx="0">
                  <c:v>Automobilově zaměření (N=75)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klara_chart!$A$25:$A$28</c:f>
              <c:strCache>
                <c:ptCount val="4"/>
                <c:pt idx="0">
                  <c:v>Rozhodně toleruji</c:v>
                </c:pt>
                <c:pt idx="1">
                  <c:v>Spíše toleruji</c:v>
                </c:pt>
                <c:pt idx="2">
                  <c:v>Spíše netoleruji</c:v>
                </c:pt>
                <c:pt idx="3">
                  <c:v>Rozhodně netoleruji</c:v>
                </c:pt>
              </c:strCache>
            </c:strRef>
          </c:cat>
          <c:val>
            <c:numRef>
              <c:f>klara_chart!$N$25:$N$28</c:f>
              <c:numCache>
                <c:formatCode>0%</c:formatCode>
                <c:ptCount val="4"/>
                <c:pt idx="0">
                  <c:v>5.3333333333333337E-2</c:v>
                </c:pt>
                <c:pt idx="1">
                  <c:v>0.36</c:v>
                </c:pt>
                <c:pt idx="2">
                  <c:v>0.26666666666666666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68F-47CD-82F0-B3BEA4886315}"/>
            </c:ext>
          </c:extLst>
        </c:ser>
        <c:ser>
          <c:idx val="13"/>
          <c:order val="13"/>
          <c:tx>
            <c:strRef>
              <c:f>klara_chart!$O$24</c:f>
              <c:strCache>
                <c:ptCount val="1"/>
                <c:pt idx="0">
                  <c:v>doplněk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klara_chart!$A$25:$A$28</c:f>
              <c:strCache>
                <c:ptCount val="4"/>
                <c:pt idx="0">
                  <c:v>Rozhodně toleruji</c:v>
                </c:pt>
                <c:pt idx="1">
                  <c:v>Spíše toleruji</c:v>
                </c:pt>
                <c:pt idx="2">
                  <c:v>Spíše netoleruji</c:v>
                </c:pt>
                <c:pt idx="3">
                  <c:v>Rozhodně netoleruji</c:v>
                </c:pt>
              </c:strCache>
            </c:strRef>
          </c:cat>
          <c:val>
            <c:numRef>
              <c:f>klara_chart!$O$25:$O$28</c:f>
              <c:numCache>
                <c:formatCode>0%</c:formatCode>
                <c:ptCount val="4"/>
                <c:pt idx="0">
                  <c:v>0.94666666666666666</c:v>
                </c:pt>
                <c:pt idx="1">
                  <c:v>0.64</c:v>
                </c:pt>
                <c:pt idx="2">
                  <c:v>0.73333333333333339</c:v>
                </c:pt>
                <c:pt idx="3">
                  <c:v>0.67999999999999994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68F-47CD-82F0-B3BEA4886315}"/>
            </c:ext>
          </c:extLst>
        </c:ser>
        <c:ser>
          <c:idx val="14"/>
          <c:order val="14"/>
          <c:tx>
            <c:strRef>
              <c:f>klara_chart!$P$24</c:f>
              <c:strCache>
                <c:ptCount val="1"/>
                <c:pt idx="0">
                  <c:v>mezera</c:v>
                </c:pt>
              </c:strCache>
            </c:strRef>
          </c:tx>
          <c:spPr>
            <a:noFill/>
          </c:spPr>
          <c:invertIfNegative val="0"/>
          <c:cat>
            <c:strRef>
              <c:f>klara_chart!$A$25:$A$28</c:f>
              <c:strCache>
                <c:ptCount val="4"/>
                <c:pt idx="0">
                  <c:v>Rozhodně toleruji</c:v>
                </c:pt>
                <c:pt idx="1">
                  <c:v>Spíše toleruji</c:v>
                </c:pt>
                <c:pt idx="2">
                  <c:v>Spíše netoleruji</c:v>
                </c:pt>
                <c:pt idx="3">
                  <c:v>Rozhodně netoleruji</c:v>
                </c:pt>
              </c:strCache>
            </c:strRef>
          </c:cat>
          <c:val>
            <c:numRef>
              <c:f>klara_chart!$P$25:$P$28</c:f>
              <c:numCache>
                <c:formatCode>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68F-47CD-82F0-B3BEA4886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00084336"/>
        <c:axId val="500081984"/>
      </c:barChart>
      <c:catAx>
        <c:axId val="500084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500081984"/>
        <c:crosses val="autoZero"/>
        <c:auto val="1"/>
        <c:lblAlgn val="ctr"/>
        <c:lblOffset val="100"/>
        <c:noMultiLvlLbl val="0"/>
      </c:catAx>
      <c:valAx>
        <c:axId val="5000819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0008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2533767360443"/>
          <c:y val="0.12735326076896278"/>
          <c:w val="0.88577466232639557"/>
          <c:h val="0.834050237339486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T_chart!$A$4</c:f>
              <c:strCache>
                <c:ptCount val="1"/>
                <c:pt idx="0">
                  <c:v>Vyvážení</c:v>
                </c:pt>
              </c:strCache>
            </c:strRef>
          </c:tx>
          <c:spPr>
            <a:solidFill>
              <a:srgbClr val="1964AA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T_chart!$C$4:$E$4</c:f>
              <c:numCache>
                <c:formatCode>0%</c:formatCode>
                <c:ptCount val="3"/>
                <c:pt idx="0">
                  <c:v>0.23357142857142857</c:v>
                </c:pt>
                <c:pt idx="1">
                  <c:v>0.23044096728307253</c:v>
                </c:pt>
                <c:pt idx="2">
                  <c:v>0.26470588235294118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0-4155-BB04-373248AB1367}"/>
            </c:ext>
          </c:extLst>
        </c:ser>
        <c:ser>
          <c:idx val="1"/>
          <c:order val="1"/>
          <c:tx>
            <c:strRef>
              <c:f>T_chart!$A$5</c:f>
              <c:strCache>
                <c:ptCount val="1"/>
                <c:pt idx="0">
                  <c:v>Automobilisté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T_chart!$C$5:$E$5</c:f>
              <c:numCache>
                <c:formatCode>0%</c:formatCode>
                <c:ptCount val="3"/>
                <c:pt idx="0">
                  <c:v>0.1792857142857143</c:v>
                </c:pt>
                <c:pt idx="1">
                  <c:v>0.17852062588904694</c:v>
                </c:pt>
                <c:pt idx="2">
                  <c:v>0.20018975332068312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0-4155-BB04-373248AB1367}"/>
            </c:ext>
          </c:extLst>
        </c:ser>
        <c:ser>
          <c:idx val="2"/>
          <c:order val="2"/>
          <c:tx>
            <c:strRef>
              <c:f>T_chart!$A$6</c:f>
              <c:strCache>
                <c:ptCount val="1"/>
                <c:pt idx="0">
                  <c:v>Sportovci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T_chart!$C$6:$E$6</c:f>
              <c:numCache>
                <c:formatCode>0%</c:formatCode>
                <c:ptCount val="3"/>
                <c:pt idx="0">
                  <c:v>0.29928571428571427</c:v>
                </c:pt>
                <c:pt idx="1">
                  <c:v>0.28591749644381226</c:v>
                </c:pt>
                <c:pt idx="2">
                  <c:v>0.26944971537001899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00-4155-BB04-373248AB1367}"/>
            </c:ext>
          </c:extLst>
        </c:ser>
        <c:ser>
          <c:idx val="3"/>
          <c:order val="3"/>
          <c:tx>
            <c:strRef>
              <c:f>T_chart!$A$7</c:f>
              <c:strCache>
                <c:ptCount val="1"/>
                <c:pt idx="0">
                  <c:v>Naštvaní chodci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T_chart!$C$7:$E$7</c:f>
              <c:numCache>
                <c:formatCode>0%</c:formatCode>
                <c:ptCount val="3"/>
                <c:pt idx="0">
                  <c:v>0.22142857142857142</c:v>
                </c:pt>
                <c:pt idx="1">
                  <c:v>0.22261735419630158</c:v>
                </c:pt>
                <c:pt idx="2">
                  <c:v>0.18785578747628084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00-4155-BB04-373248AB1367}"/>
            </c:ext>
          </c:extLst>
        </c:ser>
        <c:ser>
          <c:idx val="4"/>
          <c:order val="4"/>
          <c:tx>
            <c:strRef>
              <c:f>T_chart!$A$8</c:f>
              <c:strCache>
                <c:ptCount val="1"/>
                <c:pt idx="0">
                  <c:v>Cykloaktivisté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T_chart!$C$8:$E$8</c:f>
              <c:numCache>
                <c:formatCode>0%</c:formatCode>
                <c:ptCount val="3"/>
                <c:pt idx="0">
                  <c:v>5.7857142857142857E-2</c:v>
                </c:pt>
                <c:pt idx="1">
                  <c:v>6.7567567567567571E-2</c:v>
                </c:pt>
                <c:pt idx="2">
                  <c:v>7.020872865275142E-2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6-4D3B-9E76-C9D8F0ECE4C7}"/>
            </c:ext>
          </c:extLst>
        </c:ser>
        <c:ser>
          <c:idx val="5"/>
          <c:order val="5"/>
          <c:tx>
            <c:strRef>
              <c:f>T_chart!$A$9</c:f>
              <c:strCache>
                <c:ptCount val="1"/>
                <c:pt idx="0">
                  <c:v>Nevyjádřili se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T_chart!$C$9:$E$9</c:f>
              <c:numCache>
                <c:formatCode>0%</c:formatCode>
                <c:ptCount val="3"/>
                <c:pt idx="0">
                  <c:v>8.5714285714285719E-3</c:v>
                </c:pt>
                <c:pt idx="1">
                  <c:v>1.4935988620199146E-2</c:v>
                </c:pt>
                <c:pt idx="2">
                  <c:v>7.5901328273244783E-3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6-4327-847F-9FF6EB98A0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1124128"/>
        <c:axId val="531126872"/>
      </c:barChart>
      <c:catAx>
        <c:axId val="531124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1126872"/>
        <c:crosses val="autoZero"/>
        <c:auto val="1"/>
        <c:lblAlgn val="ctr"/>
        <c:lblOffset val="100"/>
        <c:noMultiLvlLbl val="0"/>
      </c:catAx>
      <c:valAx>
        <c:axId val="531126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1124128"/>
        <c:crosses val="max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7.0124010386706709E-2"/>
          <c:y val="2.7205864539979557E-2"/>
          <c:w val="0.92987598961329332"/>
          <c:h val="0.13231795651984318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494337872634445"/>
          <c:y val="0.1001727115716753"/>
          <c:w val="0.70721403205149225"/>
          <c:h val="0.854922279792746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bar_chart!$B$53</c:f>
              <c:strCache>
                <c:ptCount val="1"/>
                <c:pt idx="0">
                  <c:v>2019 (n=649)</c:v>
                </c:pt>
              </c:strCache>
            </c:strRef>
          </c:tx>
          <c:spPr>
            <a:solidFill>
              <a:srgbClr val="1964AA"/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AA-4F80-B525-F2357D09BE1C}"/>
              </c:ext>
            </c:extLst>
          </c:dPt>
          <c:dLbls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AA-4F80-B525-F2357D09BE1C}"/>
                </c:ext>
              </c:extLst>
            </c:dLbl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bar_chart!$A$54:$A$61</c:f>
              <c:strCache>
                <c:ptCount val="8"/>
                <c:pt idx="0">
                  <c:v>Rozvoj města, zlepšování, modernizace</c:v>
                </c:pt>
                <c:pt idx="1">
                  <c:v>Plánování, dlouhodobý plán</c:v>
                </c:pt>
                <c:pt idx="2">
                  <c:v>Výstavba, stavby, využití ploch (kde co postavit, zbourat)</c:v>
                </c:pt>
                <c:pt idx="3">
                  <c:v>Územní (metropolitní) plán, územní rozvoj, urbanismus</c:v>
                </c:pt>
                <c:pt idx="4">
                  <c:v>Doprava, infrastruktura, parkování</c:v>
                </c:pt>
                <c:pt idx="5">
                  <c:v>(Budoucí, nová) podoba Prahy, změny, rozšíření</c:v>
                </c:pt>
                <c:pt idx="6">
                  <c:v>Architektura</c:v>
                </c:pt>
                <c:pt idx="7">
                  <c:v>Zeleň, životní prostředí, parky, hřiště</c:v>
                </c:pt>
              </c:strCache>
            </c:strRef>
          </c:cat>
          <c:val>
            <c:numRef>
              <c:f>bar_chart!$B$54:$B$61</c:f>
              <c:numCache>
                <c:formatCode>0%</c:formatCode>
                <c:ptCount val="8"/>
                <c:pt idx="0">
                  <c:v>0.42526964560862868</c:v>
                </c:pt>
                <c:pt idx="1">
                  <c:v>0.25115562403698</c:v>
                </c:pt>
                <c:pt idx="2">
                  <c:v>0.23266563944530047</c:v>
                </c:pt>
                <c:pt idx="3">
                  <c:v>0.18952234206471494</c:v>
                </c:pt>
                <c:pt idx="4">
                  <c:v>0.13251155624036981</c:v>
                </c:pt>
                <c:pt idx="5">
                  <c:v>6.1633281972265024E-2</c:v>
                </c:pt>
                <c:pt idx="6">
                  <c:v>5.0847457627118647E-2</c:v>
                </c:pt>
                <c:pt idx="7">
                  <c:v>5.0847457627118647E-2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6-4AF1-A9AA-B106F454AA08}"/>
            </c:ext>
          </c:extLst>
        </c:ser>
        <c:ser>
          <c:idx val="1"/>
          <c:order val="1"/>
          <c:tx>
            <c:strRef>
              <c:f>bar_chart!$C$53</c:f>
              <c:strCache>
                <c:ptCount val="1"/>
                <c:pt idx="0">
                  <c:v>2018 (n=626)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AA-4F80-B525-F2357D09BE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bar_chart!$A$54:$A$61</c:f>
              <c:strCache>
                <c:ptCount val="8"/>
                <c:pt idx="0">
                  <c:v>Rozvoj města, zlepšování, modernizace</c:v>
                </c:pt>
                <c:pt idx="1">
                  <c:v>Plánování, dlouhodobý plán</c:v>
                </c:pt>
                <c:pt idx="2">
                  <c:v>Výstavba, stavby, využití ploch (kde co postavit, zbourat)</c:v>
                </c:pt>
                <c:pt idx="3">
                  <c:v>Územní (metropolitní) plán, územní rozvoj, urbanismus</c:v>
                </c:pt>
                <c:pt idx="4">
                  <c:v>Doprava, infrastruktura, parkování</c:v>
                </c:pt>
                <c:pt idx="5">
                  <c:v>(Budoucí, nová) podoba Prahy, změny, rozšíření</c:v>
                </c:pt>
                <c:pt idx="6">
                  <c:v>Architektura</c:v>
                </c:pt>
                <c:pt idx="7">
                  <c:v>Zeleň, životní prostředí, parky, hřiště</c:v>
                </c:pt>
              </c:strCache>
            </c:strRef>
          </c:cat>
          <c:val>
            <c:numRef>
              <c:f>bar_chart!$C$54:$C$61</c:f>
              <c:numCache>
                <c:formatCode>0%</c:formatCode>
                <c:ptCount val="8"/>
                <c:pt idx="0">
                  <c:v>0.26837060702875398</c:v>
                </c:pt>
                <c:pt idx="1">
                  <c:v>0.19169329073482427</c:v>
                </c:pt>
                <c:pt idx="2">
                  <c:v>0.2268370607028754</c:v>
                </c:pt>
                <c:pt idx="3">
                  <c:v>0.21884984025559107</c:v>
                </c:pt>
                <c:pt idx="4">
                  <c:v>0.13418530351437699</c:v>
                </c:pt>
                <c:pt idx="5">
                  <c:v>8.9456869009584661E-2</c:v>
                </c:pt>
                <c:pt idx="6">
                  <c:v>5.7507987220447282E-2</c:v>
                </c:pt>
                <c:pt idx="7">
                  <c:v>4.1533546325878593E-2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6-4AF1-A9AA-B106F454AA08}"/>
            </c:ext>
          </c:extLst>
        </c:ser>
        <c:ser>
          <c:idx val="2"/>
          <c:order val="2"/>
          <c:tx>
            <c:strRef>
              <c:f>bar_chart!$D$53</c:f>
              <c:strCache>
                <c:ptCount val="1"/>
                <c:pt idx="0">
                  <c:v>2016 (n=313)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bar_chart!$A$54:$A$61</c:f>
              <c:strCache>
                <c:ptCount val="8"/>
                <c:pt idx="0">
                  <c:v>Rozvoj města, zlepšování, modernizace</c:v>
                </c:pt>
                <c:pt idx="1">
                  <c:v>Plánování, dlouhodobý plán</c:v>
                </c:pt>
                <c:pt idx="2">
                  <c:v>Výstavba, stavby, využití ploch (kde co postavit, zbourat)</c:v>
                </c:pt>
                <c:pt idx="3">
                  <c:v>Územní (metropolitní) plán, územní rozvoj, urbanismus</c:v>
                </c:pt>
                <c:pt idx="4">
                  <c:v>Doprava, infrastruktura, parkování</c:v>
                </c:pt>
                <c:pt idx="5">
                  <c:v>(Budoucí, nová) podoba Prahy, změny, rozšíření</c:v>
                </c:pt>
                <c:pt idx="6">
                  <c:v>Architektura</c:v>
                </c:pt>
                <c:pt idx="7">
                  <c:v>Zeleň, životní prostředí, parky, hřiště</c:v>
                </c:pt>
              </c:strCache>
            </c:strRef>
          </c:cat>
          <c:val>
            <c:numRef>
              <c:f>bar_chart!$D$54:$D$61</c:f>
              <c:numCache>
                <c:formatCode>0%</c:formatCode>
                <c:ptCount val="8"/>
                <c:pt idx="0">
                  <c:v>0.3514376996805112</c:v>
                </c:pt>
                <c:pt idx="1">
                  <c:v>0.27476038338658149</c:v>
                </c:pt>
                <c:pt idx="2">
                  <c:v>0.28115015974440893</c:v>
                </c:pt>
                <c:pt idx="3">
                  <c:v>0.20447284345047922</c:v>
                </c:pt>
                <c:pt idx="4">
                  <c:v>0.11501597444089456</c:v>
                </c:pt>
                <c:pt idx="5">
                  <c:v>7.6677316293929709E-2</c:v>
                </c:pt>
                <c:pt idx="6">
                  <c:v>4.7923322683706068E-2</c:v>
                </c:pt>
                <c:pt idx="7">
                  <c:v>6.070287539936102E-2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17-4300-9DC2-946E437F0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5910160"/>
        <c:axId val="535906240"/>
      </c:barChart>
      <c:valAx>
        <c:axId val="5359062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535910160"/>
        <c:crosses val="max"/>
        <c:crossBetween val="between"/>
      </c:valAx>
      <c:catAx>
        <c:axId val="53591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590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2618169288166784"/>
          <c:y val="3.0173722155650607E-2"/>
          <c:w val="0.36200526947282052"/>
          <c:h val="6.4575430709529966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2533767360443"/>
          <c:y val="0.12735326076896278"/>
          <c:w val="0.88577466232639557"/>
          <c:h val="0.834050237339486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T_chart!$A$4</c:f>
              <c:strCache>
                <c:ptCount val="1"/>
                <c:pt idx="0">
                  <c:v>Odpůrci nové výstavby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T_chart!$C$4:$E$4</c:f>
              <c:numCache>
                <c:formatCode>0%</c:formatCode>
                <c:ptCount val="3"/>
                <c:pt idx="0">
                  <c:v>0.26142857142857145</c:v>
                </c:pt>
                <c:pt idx="1">
                  <c:v>0.2375533428165007</c:v>
                </c:pt>
                <c:pt idx="2">
                  <c:v>0.25616698292220114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0-4155-BB04-373248AB1367}"/>
            </c:ext>
          </c:extLst>
        </c:ser>
        <c:ser>
          <c:idx val="1"/>
          <c:order val="1"/>
          <c:tx>
            <c:strRef>
              <c:f>T_chart!$A$5</c:f>
              <c:strCache>
                <c:ptCount val="1"/>
                <c:pt idx="0">
                  <c:v>Odpůrci výškových budov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T_chart!$C$5:$E$5</c:f>
              <c:numCache>
                <c:formatCode>0%</c:formatCode>
                <c:ptCount val="3"/>
                <c:pt idx="0">
                  <c:v>0.24642857142857144</c:v>
                </c:pt>
                <c:pt idx="1">
                  <c:v>0.2503556187766714</c:v>
                </c:pt>
                <c:pt idx="2">
                  <c:v>0.26185958254269448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0-4155-BB04-373248AB1367}"/>
            </c:ext>
          </c:extLst>
        </c:ser>
        <c:ser>
          <c:idx val="2"/>
          <c:order val="2"/>
          <c:tx>
            <c:strRef>
              <c:f>T_chart!$A$6</c:f>
              <c:strCache>
                <c:ptCount val="1"/>
                <c:pt idx="0">
                  <c:v>Odpůrci rozrůstání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T_chart!$C$6:$E$6</c:f>
              <c:numCache>
                <c:formatCode>0%</c:formatCode>
                <c:ptCount val="3"/>
                <c:pt idx="0">
                  <c:v>0.25</c:v>
                </c:pt>
                <c:pt idx="1">
                  <c:v>0.25177809388335703</c:v>
                </c:pt>
                <c:pt idx="2">
                  <c:v>0.23908918406072105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00-4155-BB04-373248AB1367}"/>
            </c:ext>
          </c:extLst>
        </c:ser>
        <c:ser>
          <c:idx val="3"/>
          <c:order val="3"/>
          <c:tx>
            <c:strRef>
              <c:f>T_chart!$A$7</c:f>
              <c:strCache>
                <c:ptCount val="1"/>
                <c:pt idx="0">
                  <c:v>Stavět ano, ale chci žít v parku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T_chart!$C$7:$E$7</c:f>
              <c:numCache>
                <c:formatCode>0%</c:formatCode>
                <c:ptCount val="3"/>
                <c:pt idx="0">
                  <c:v>0.2392857142857143</c:v>
                </c:pt>
                <c:pt idx="1">
                  <c:v>0.2496443812233286</c:v>
                </c:pt>
                <c:pt idx="2">
                  <c:v>0.23719165085388993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00-4155-BB04-373248AB1367}"/>
            </c:ext>
          </c:extLst>
        </c:ser>
        <c:ser>
          <c:idx val="4"/>
          <c:order val="4"/>
          <c:tx>
            <c:strRef>
              <c:f>T_chart!$A$8</c:f>
              <c:strCache>
                <c:ptCount val="1"/>
                <c:pt idx="0">
                  <c:v>Nevyjádřili se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T_chart!$C$3:$E$3</c:f>
              <c:strCache>
                <c:ptCount val="3"/>
                <c:pt idx="0">
                  <c:v>2019 (N=1400)</c:v>
                </c:pt>
                <c:pt idx="1">
                  <c:v>2018 (N=1406)</c:v>
                </c:pt>
                <c:pt idx="2">
                  <c:v>2016 (N=1054)</c:v>
                </c:pt>
              </c:strCache>
            </c:strRef>
          </c:cat>
          <c:val>
            <c:numRef>
              <c:f>T_chart!$C$8:$E$8</c:f>
              <c:numCache>
                <c:formatCode>0%</c:formatCode>
                <c:ptCount val="3"/>
                <c:pt idx="0">
                  <c:v>2.8571428571428571E-3</c:v>
                </c:pt>
                <c:pt idx="1">
                  <c:v>1.0668563300142247E-2</c:v>
                </c:pt>
                <c:pt idx="2">
                  <c:v>5.6925996204933585E-3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6-4D3B-9E76-C9D8F0ECE4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1124128"/>
        <c:axId val="531126872"/>
      </c:barChart>
      <c:catAx>
        <c:axId val="531124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531126872"/>
        <c:crosses val="autoZero"/>
        <c:auto val="1"/>
        <c:lblAlgn val="ctr"/>
        <c:lblOffset val="100"/>
        <c:noMultiLvlLbl val="0"/>
      </c:catAx>
      <c:valAx>
        <c:axId val="531126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1124128"/>
        <c:crosses val="max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7.4904521612650293E-2"/>
          <c:y val="2.7205864539979557E-2"/>
          <c:w val="0.92509547838734951"/>
          <c:h val="0.13231795651984318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2614309790043"/>
          <c:y val="3.1087996716460238E-2"/>
          <c:w val="0.49071401750451166"/>
          <c:h val="0.94539729521319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'$qq19_c1_B'!$C$3</c:f>
              <c:strCache>
                <c:ptCount val="1"/>
                <c:pt idx="0">
                  <c:v>2019 (N=1400)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'$qq19_c1_B'!$A$4:$A$5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'$qq19_c1_B'!$C$4:$C$5</c:f>
              <c:numCache>
                <c:formatCode>0%</c:formatCode>
                <c:ptCount val="2"/>
                <c:pt idx="0">
                  <c:v>0.48714285714285716</c:v>
                </c:pt>
                <c:pt idx="1">
                  <c:v>0.5128571428571429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8-4A42-A50E-4F01A2D4A071}"/>
            </c:ext>
          </c:extLst>
        </c:ser>
        <c:ser>
          <c:idx val="1"/>
          <c:order val="1"/>
          <c:tx>
            <c:strRef>
              <c:f>'$qq19_c1_B'!$D$3</c:f>
              <c:strCache>
                <c:ptCount val="1"/>
                <c:pt idx="0">
                  <c:v>2018 (N=1406)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'$qq19_c1_B'!$A$4:$A$5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'$qq19_c1_B'!$D$4:$D$5</c:f>
              <c:numCache>
                <c:formatCode>0%</c:formatCode>
                <c:ptCount val="2"/>
                <c:pt idx="0">
                  <c:v>0.47652916073968704</c:v>
                </c:pt>
                <c:pt idx="1">
                  <c:v>0.5234708392603129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9-4282-8963-20BCA0FEE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0259328"/>
        <c:axId val="270257536"/>
      </c:barChart>
      <c:valAx>
        <c:axId val="27025753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70259328"/>
        <c:crosses val="max"/>
        <c:crossBetween val="between"/>
      </c:valAx>
      <c:catAx>
        <c:axId val="270259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7025753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2614309790043"/>
          <c:y val="3.1087996716460238E-2"/>
          <c:w val="0.49071401750451166"/>
          <c:h val="0.945397295213196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'$qq19_c1_B'!$A$15:$A$21</c:f>
              <c:strCache>
                <c:ptCount val="7"/>
                <c:pt idx="0">
                  <c:v>Zaměstnanec</c:v>
                </c:pt>
                <c:pt idx="1">
                  <c:v>Podnikatel, OSVČ</c:v>
                </c:pt>
                <c:pt idx="2">
                  <c:v>Důchodce</c:v>
                </c:pt>
                <c:pt idx="3">
                  <c:v>Student</c:v>
                </c:pt>
                <c:pt idx="4">
                  <c:v>V domácnosti, na mateřské dovolené</c:v>
                </c:pt>
                <c:pt idx="5">
                  <c:v>Nezaměstnaný</c:v>
                </c:pt>
                <c:pt idx="6">
                  <c:v>Jiné</c:v>
                </c:pt>
              </c:strCache>
            </c:strRef>
          </c:cat>
          <c:val>
            <c:numRef>
              <c:f>'$qq19_c1_B'!$B$15:$B$21</c:f>
              <c:numCache>
                <c:formatCode>0%</c:formatCode>
                <c:ptCount val="7"/>
                <c:pt idx="0">
                  <c:v>0.57214285714285718</c:v>
                </c:pt>
                <c:pt idx="1">
                  <c:v>0.10571428571428572</c:v>
                </c:pt>
                <c:pt idx="2">
                  <c:v>0.15714285714285714</c:v>
                </c:pt>
                <c:pt idx="3">
                  <c:v>8.4285714285714283E-2</c:v>
                </c:pt>
                <c:pt idx="4">
                  <c:v>5.2142857142857144E-2</c:v>
                </c:pt>
                <c:pt idx="5">
                  <c:v>1.5714285714285715E-2</c:v>
                </c:pt>
                <c:pt idx="6">
                  <c:v>1.2857142857142857E-2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8-4A42-A50E-4F01A2D4A071}"/>
            </c:ext>
          </c:extLst>
        </c:ser>
        <c:ser>
          <c:idx val="1"/>
          <c:order val="1"/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'$qq19_c1_B'!$A$15:$A$21</c:f>
              <c:strCache>
                <c:ptCount val="7"/>
                <c:pt idx="0">
                  <c:v>Zaměstnanec</c:v>
                </c:pt>
                <c:pt idx="1">
                  <c:v>Podnikatel, OSVČ</c:v>
                </c:pt>
                <c:pt idx="2">
                  <c:v>Důchodce</c:v>
                </c:pt>
                <c:pt idx="3">
                  <c:v>Student</c:v>
                </c:pt>
                <c:pt idx="4">
                  <c:v>V domácnosti, na mateřské dovolené</c:v>
                </c:pt>
                <c:pt idx="5">
                  <c:v>Nezaměstnaný</c:v>
                </c:pt>
                <c:pt idx="6">
                  <c:v>Jiné</c:v>
                </c:pt>
              </c:strCache>
            </c:strRef>
          </c:cat>
          <c:val>
            <c:numRef>
              <c:f>'$qq19_c1_B'!$C$15:$C$21</c:f>
              <c:numCache>
                <c:formatCode>0%</c:formatCode>
                <c:ptCount val="7"/>
                <c:pt idx="0">
                  <c:v>0.54551920341394022</c:v>
                </c:pt>
                <c:pt idx="1">
                  <c:v>9.1038406827880516E-2</c:v>
                </c:pt>
                <c:pt idx="2">
                  <c:v>0.19274537695590327</c:v>
                </c:pt>
                <c:pt idx="3">
                  <c:v>9.0327169274537697E-2</c:v>
                </c:pt>
                <c:pt idx="4">
                  <c:v>5.4054054054054057E-2</c:v>
                </c:pt>
                <c:pt idx="5">
                  <c:v>1.2091038406827881E-2</c:v>
                </c:pt>
                <c:pt idx="6">
                  <c:v>1.422475106685633E-2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C-4033-A498-526D85315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0305920"/>
        <c:axId val="270304384"/>
      </c:barChart>
      <c:valAx>
        <c:axId val="27030438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70305920"/>
        <c:crosses val="max"/>
        <c:crossBetween val="between"/>
      </c:valAx>
      <c:catAx>
        <c:axId val="2703059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7030438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2614309790043"/>
          <c:y val="3.1087996716460238E-2"/>
          <c:w val="0.49071401750451166"/>
          <c:h val="0.945397295213196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'$qq19_c1_B'!$A$4:$A$7</c:f>
              <c:strCache>
                <c:ptCount val="4"/>
                <c:pt idx="0">
                  <c:v>Základní</c:v>
                </c:pt>
                <c:pt idx="1">
                  <c:v>Vyučen/a</c:v>
                </c:pt>
                <c:pt idx="2">
                  <c:v>Středoškolské</c:v>
                </c:pt>
                <c:pt idx="3">
                  <c:v>VŠ</c:v>
                </c:pt>
              </c:strCache>
            </c:strRef>
          </c:cat>
          <c:val>
            <c:numRef>
              <c:f>'$qq19_c1_B'!$C$4:$C$7</c:f>
              <c:numCache>
                <c:formatCode>0%</c:formatCode>
                <c:ptCount val="4"/>
                <c:pt idx="0">
                  <c:v>6.7142857142857143E-2</c:v>
                </c:pt>
                <c:pt idx="1">
                  <c:v>0.14714285714285713</c:v>
                </c:pt>
                <c:pt idx="2">
                  <c:v>0.41357142857142859</c:v>
                </c:pt>
                <c:pt idx="3">
                  <c:v>0.37214285714285716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8-4A42-A50E-4F01A2D4A071}"/>
            </c:ext>
          </c:extLst>
        </c:ser>
        <c:ser>
          <c:idx val="1"/>
          <c:order val="1"/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'$qq19_c1_B'!$A$4:$A$7</c:f>
              <c:strCache>
                <c:ptCount val="4"/>
                <c:pt idx="0">
                  <c:v>Základní</c:v>
                </c:pt>
                <c:pt idx="1">
                  <c:v>Vyučen/a</c:v>
                </c:pt>
                <c:pt idx="2">
                  <c:v>Středoškolské</c:v>
                </c:pt>
                <c:pt idx="3">
                  <c:v>VŠ</c:v>
                </c:pt>
              </c:strCache>
            </c:strRef>
          </c:cat>
          <c:val>
            <c:numRef>
              <c:f>'$qq19_c1_B'!$D$4:$D$7</c:f>
              <c:numCache>
                <c:formatCode>0%</c:formatCode>
                <c:ptCount val="4"/>
                <c:pt idx="0">
                  <c:v>5.0497866287339974E-2</c:v>
                </c:pt>
                <c:pt idx="1">
                  <c:v>0.18634423897581792</c:v>
                </c:pt>
                <c:pt idx="2">
                  <c:v>0.40611664295874822</c:v>
                </c:pt>
                <c:pt idx="3">
                  <c:v>0.35704125177809387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6E-41D1-90BA-F00E684B1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0360960"/>
        <c:axId val="270359168"/>
      </c:barChart>
      <c:valAx>
        <c:axId val="27035916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70360960"/>
        <c:crosses val="max"/>
        <c:crossBetween val="between"/>
      </c:valAx>
      <c:catAx>
        <c:axId val="2703609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7035916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2614309790043"/>
          <c:y val="3.1087996716460238E-2"/>
          <c:w val="0.49071401750451166"/>
          <c:h val="0.945397295213196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'$qq19_c1_B'!$A$4:$A$8</c:f>
              <c:strCache>
                <c:ptCount val="5"/>
                <c:pt idx="0">
                  <c:v>Méně než 15 tisíc Kč</c:v>
                </c:pt>
                <c:pt idx="1">
                  <c:v>15 000-29 999 Kč</c:v>
                </c:pt>
                <c:pt idx="2">
                  <c:v>30 000-44 999 Kč</c:v>
                </c:pt>
                <c:pt idx="3">
                  <c:v>45 000-59 999 Kč</c:v>
                </c:pt>
                <c:pt idx="4">
                  <c:v>60 000 Kč a více</c:v>
                </c:pt>
              </c:strCache>
            </c:strRef>
          </c:cat>
          <c:val>
            <c:numRef>
              <c:f>'$qq19_c1_B'!$C$4:$C$8</c:f>
              <c:numCache>
                <c:formatCode>0%</c:formatCode>
                <c:ptCount val="5"/>
                <c:pt idx="0">
                  <c:v>7.4999999999999997E-2</c:v>
                </c:pt>
                <c:pt idx="1">
                  <c:v>0.23714285714285716</c:v>
                </c:pt>
                <c:pt idx="2">
                  <c:v>0.28142857142857142</c:v>
                </c:pt>
                <c:pt idx="3">
                  <c:v>0.22</c:v>
                </c:pt>
                <c:pt idx="4">
                  <c:v>0.18642857142857142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8-4A42-A50E-4F01A2D4A071}"/>
            </c:ext>
          </c:extLst>
        </c:ser>
        <c:ser>
          <c:idx val="1"/>
          <c:order val="1"/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'$qq19_c1_B'!$A$4:$A$8</c:f>
              <c:strCache>
                <c:ptCount val="5"/>
                <c:pt idx="0">
                  <c:v>Méně než 15 tisíc Kč</c:v>
                </c:pt>
                <c:pt idx="1">
                  <c:v>15 000-29 999 Kč</c:v>
                </c:pt>
                <c:pt idx="2">
                  <c:v>30 000-44 999 Kč</c:v>
                </c:pt>
                <c:pt idx="3">
                  <c:v>45 000-59 999 Kč</c:v>
                </c:pt>
                <c:pt idx="4">
                  <c:v>60 000 Kč a více</c:v>
                </c:pt>
              </c:strCache>
            </c:strRef>
          </c:cat>
          <c:val>
            <c:numRef>
              <c:f>'$qq19_c1_B'!$D$4:$D$8</c:f>
              <c:numCache>
                <c:formatCode>0%</c:formatCode>
                <c:ptCount val="5"/>
                <c:pt idx="0">
                  <c:v>9.1749644381223322E-2</c:v>
                </c:pt>
                <c:pt idx="1">
                  <c:v>0.26600284495021337</c:v>
                </c:pt>
                <c:pt idx="2">
                  <c:v>0.28378378378378377</c:v>
                </c:pt>
                <c:pt idx="3">
                  <c:v>0.22048364153627312</c:v>
                </c:pt>
                <c:pt idx="4">
                  <c:v>0.13798008534850639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1-4EBD-AD32-84845CDB4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1259520"/>
        <c:axId val="271257984"/>
      </c:barChart>
      <c:valAx>
        <c:axId val="27125798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71259520"/>
        <c:crosses val="max"/>
        <c:crossBetween val="between"/>
      </c:valAx>
      <c:catAx>
        <c:axId val="271259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7125798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28732440607692"/>
          <c:y val="3.1087996716460238E-2"/>
          <c:w val="0.49618592775484294"/>
          <c:h val="0.945397295213196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'$qq19_c1_B'!$A$4:$A$7</c:f>
              <c:strCache>
                <c:ptCount val="4"/>
                <c:pt idx="0">
                  <c:v>1 osoba</c:v>
                </c:pt>
                <c:pt idx="1">
                  <c:v>2 osoby</c:v>
                </c:pt>
                <c:pt idx="2">
                  <c:v>3 osoby</c:v>
                </c:pt>
                <c:pt idx="3">
                  <c:v>4 a více osob</c:v>
                </c:pt>
              </c:strCache>
            </c:strRef>
          </c:cat>
          <c:val>
            <c:numRef>
              <c:f>'$qq19_c1_B'!$C$4:$C$7</c:f>
              <c:numCache>
                <c:formatCode>0%</c:formatCode>
                <c:ptCount val="4"/>
                <c:pt idx="0">
                  <c:v>0.21642857142857144</c:v>
                </c:pt>
                <c:pt idx="1">
                  <c:v>0.39</c:v>
                </c:pt>
                <c:pt idx="2">
                  <c:v>0.21</c:v>
                </c:pt>
                <c:pt idx="3">
                  <c:v>0.18357142857142858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8-4A42-A50E-4F01A2D4A071}"/>
            </c:ext>
          </c:extLst>
        </c:ser>
        <c:ser>
          <c:idx val="1"/>
          <c:order val="1"/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'$qq19_c1_B'!$A$4:$A$7</c:f>
              <c:strCache>
                <c:ptCount val="4"/>
                <c:pt idx="0">
                  <c:v>1 osoba</c:v>
                </c:pt>
                <c:pt idx="1">
                  <c:v>2 osoby</c:v>
                </c:pt>
                <c:pt idx="2">
                  <c:v>3 osoby</c:v>
                </c:pt>
                <c:pt idx="3">
                  <c:v>4 a více osob</c:v>
                </c:pt>
              </c:strCache>
            </c:strRef>
          </c:cat>
          <c:val>
            <c:numRef>
              <c:f>'$qq19_c1_B'!$D$4:$D$7</c:f>
              <c:numCache>
                <c:formatCode>0%</c:formatCode>
                <c:ptCount val="4"/>
                <c:pt idx="0">
                  <c:v>0.20554765291607396</c:v>
                </c:pt>
                <c:pt idx="1">
                  <c:v>0.38620199146514939</c:v>
                </c:pt>
                <c:pt idx="2">
                  <c:v>0.19274537695590327</c:v>
                </c:pt>
                <c:pt idx="3">
                  <c:v>0.21550497866287341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A-4288-8C8E-71F6E0386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1742080"/>
        <c:axId val="271740288"/>
      </c:barChart>
      <c:valAx>
        <c:axId val="27174028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71742080"/>
        <c:crosses val="max"/>
        <c:crossBetween val="between"/>
      </c:valAx>
      <c:catAx>
        <c:axId val="2717420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7174028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2614309790043"/>
          <c:y val="3.1087996716460238E-2"/>
          <c:w val="0.49071401750451166"/>
          <c:h val="0.945397295213196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'$qq19_c1_B'!$A$4:$A$7</c:f>
              <c:strCache>
                <c:ptCount val="4"/>
                <c:pt idx="0">
                  <c:v>15-29 let</c:v>
                </c:pt>
                <c:pt idx="1">
                  <c:v>30-44 let</c:v>
                </c:pt>
                <c:pt idx="2">
                  <c:v>45-59 let</c:v>
                </c:pt>
                <c:pt idx="3">
                  <c:v>60 a více let</c:v>
                </c:pt>
              </c:strCache>
            </c:strRef>
          </c:cat>
          <c:val>
            <c:numRef>
              <c:f>'$qq19_c1_B'!$C$4:$C$7</c:f>
              <c:numCache>
                <c:formatCode>0%</c:formatCode>
                <c:ptCount val="4"/>
                <c:pt idx="0">
                  <c:v>0.17642857142857143</c:v>
                </c:pt>
                <c:pt idx="1">
                  <c:v>0.32500000000000001</c:v>
                </c:pt>
                <c:pt idx="2">
                  <c:v>0.22714285714285715</c:v>
                </c:pt>
                <c:pt idx="3">
                  <c:v>0.27142857142857141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3-4C10-B981-CBA5049F9169}"/>
            </c:ext>
          </c:extLst>
        </c:ser>
        <c:ser>
          <c:idx val="1"/>
          <c:order val="1"/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'$qq19_c1_B'!$A$4:$A$7</c:f>
              <c:strCache>
                <c:ptCount val="4"/>
                <c:pt idx="0">
                  <c:v>15-29 let</c:v>
                </c:pt>
                <c:pt idx="1">
                  <c:v>30-44 let</c:v>
                </c:pt>
                <c:pt idx="2">
                  <c:v>45-59 let</c:v>
                </c:pt>
                <c:pt idx="3">
                  <c:v>60 a více let</c:v>
                </c:pt>
              </c:strCache>
            </c:strRef>
          </c:cat>
          <c:val>
            <c:numRef>
              <c:f>'$qq19_c1_B'!$D$4:$D$7</c:f>
              <c:numCache>
                <c:formatCode>0%</c:formatCode>
                <c:ptCount val="4"/>
                <c:pt idx="0">
                  <c:v>0.17994310099573257</c:v>
                </c:pt>
                <c:pt idx="1">
                  <c:v>0.30440967283072545</c:v>
                </c:pt>
                <c:pt idx="2">
                  <c:v>0.23541963015647227</c:v>
                </c:pt>
                <c:pt idx="3">
                  <c:v>0.2802275960170697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A3-4C10-B981-CBA5049F9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0305920"/>
        <c:axId val="270304384"/>
      </c:barChart>
      <c:valAx>
        <c:axId val="27030438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70305920"/>
        <c:crosses val="max"/>
        <c:crossBetween val="between"/>
      </c:valAx>
      <c:catAx>
        <c:axId val="2703059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7030438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2616817159666"/>
          <c:y val="2.663316882582047E-2"/>
          <c:w val="0.49071401750451166"/>
          <c:h val="0.94539729521319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'$qq19_c1_B'!$C$3</c:f>
              <c:strCache>
                <c:ptCount val="1"/>
                <c:pt idx="0">
                  <c:v>2019 (N=1400)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'$qq19_c1_B'!$A$4:$A$9</c:f>
              <c:strCache>
                <c:ptCount val="6"/>
                <c:pt idx="0">
                  <c:v>voleb do Poslanecké sněmovny</c:v>
                </c:pt>
                <c:pt idx="1">
                  <c:v>voleb do Senátu</c:v>
                </c:pt>
                <c:pt idx="2">
                  <c:v>komunálních voleb</c:v>
                </c:pt>
                <c:pt idx="3">
                  <c:v>Volba prezidenta v lednu 2018</c:v>
                </c:pt>
                <c:pt idx="4">
                  <c:v>Doplňovacích do Senátu v dubnu 2019</c:v>
                </c:pt>
                <c:pt idx="5">
                  <c:v>Voleb do Evropského parlamentu v květnu 2019</c:v>
                </c:pt>
              </c:strCache>
            </c:strRef>
          </c:cat>
          <c:val>
            <c:numRef>
              <c:f>'$qq19_c1_B'!$C$4:$C$9</c:f>
              <c:numCache>
                <c:formatCode>0%</c:formatCode>
                <c:ptCount val="6"/>
                <c:pt idx="0">
                  <c:v>0.71071428571428574</c:v>
                </c:pt>
                <c:pt idx="1">
                  <c:v>0.56000000000000005</c:v>
                </c:pt>
                <c:pt idx="2">
                  <c:v>0.64142857142857146</c:v>
                </c:pt>
                <c:pt idx="3">
                  <c:v>0.77571428571428569</c:v>
                </c:pt>
                <c:pt idx="4">
                  <c:v>0.30285714285714288</c:v>
                </c:pt>
                <c:pt idx="5">
                  <c:v>0.53714285714285714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8-4A42-A50E-4F01A2D4A071}"/>
            </c:ext>
          </c:extLst>
        </c:ser>
        <c:ser>
          <c:idx val="1"/>
          <c:order val="1"/>
          <c:tx>
            <c:strRef>
              <c:f>'$qq19_c1_B'!$D$3</c:f>
              <c:strCache>
                <c:ptCount val="1"/>
                <c:pt idx="0">
                  <c:v>2018 (N=1406)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D7-4A9E-87C0-2C65EBE7B66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BC-4552-8690-E7CD6A6B833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BC-4552-8690-E7CD6A6B83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'$qq19_c1_B'!$A$4:$A$9</c:f>
              <c:strCache>
                <c:ptCount val="6"/>
                <c:pt idx="0">
                  <c:v>voleb do Poslanecké sněmovny</c:v>
                </c:pt>
                <c:pt idx="1">
                  <c:v>voleb do Senátu</c:v>
                </c:pt>
                <c:pt idx="2">
                  <c:v>komunálních voleb</c:v>
                </c:pt>
                <c:pt idx="3">
                  <c:v>Volba prezidenta v lednu 2018</c:v>
                </c:pt>
                <c:pt idx="4">
                  <c:v>Doplňovacích do Senátu v dubnu 2019</c:v>
                </c:pt>
                <c:pt idx="5">
                  <c:v>Voleb do Evropského parlamentu v květnu 2019</c:v>
                </c:pt>
              </c:strCache>
            </c:strRef>
          </c:cat>
          <c:val>
            <c:numRef>
              <c:f>'$qq19_c1_B'!$D$4:$D$9</c:f>
              <c:numCache>
                <c:formatCode>0%</c:formatCode>
                <c:ptCount val="6"/>
                <c:pt idx="0">
                  <c:v>0.71621621621621623</c:v>
                </c:pt>
                <c:pt idx="1">
                  <c:v>0.46799431009957326</c:v>
                </c:pt>
                <c:pt idx="2">
                  <c:v>0.6216216216216216</c:v>
                </c:pt>
                <c:pt idx="3">
                  <c:v>0.78093883357041249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9-4282-8963-20BCA0FEE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0259328"/>
        <c:axId val="270257536"/>
      </c:barChart>
      <c:valAx>
        <c:axId val="27025753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70259328"/>
        <c:crosses val="max"/>
        <c:crossBetween val="between"/>
      </c:valAx>
      <c:catAx>
        <c:axId val="270259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7025753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2614309790043"/>
          <c:y val="3.1087996716460238E-2"/>
          <c:w val="0.49071401750451166"/>
          <c:h val="0.945397295213196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'$qq19_c1_B'!$A$4:$A$7</c:f>
              <c:strCache>
                <c:ptCount val="4"/>
                <c:pt idx="0">
                  <c:v>Do 15 min</c:v>
                </c:pt>
                <c:pt idx="1">
                  <c:v>16-30 min</c:v>
                </c:pt>
                <c:pt idx="2">
                  <c:v>31-45 min</c:v>
                </c:pt>
                <c:pt idx="3">
                  <c:v>Nad 45 min</c:v>
                </c:pt>
              </c:strCache>
            </c:strRef>
          </c:cat>
          <c:val>
            <c:numRef>
              <c:f>'$qq19_c1_B'!$C$4:$C$7</c:f>
              <c:numCache>
                <c:formatCode>0%</c:formatCode>
                <c:ptCount val="4"/>
                <c:pt idx="0">
                  <c:v>0.22969432314410482</c:v>
                </c:pt>
                <c:pt idx="1">
                  <c:v>0.388646288209607</c:v>
                </c:pt>
                <c:pt idx="2">
                  <c:v>0.25327510917030566</c:v>
                </c:pt>
                <c:pt idx="3">
                  <c:v>0.12838427947598252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8-4A42-A50E-4F01A2D4A071}"/>
            </c:ext>
          </c:extLst>
        </c:ser>
        <c:ser>
          <c:idx val="1"/>
          <c:order val="1"/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'$qq19_c1_B'!$A$4:$A$7</c:f>
              <c:strCache>
                <c:ptCount val="4"/>
                <c:pt idx="0">
                  <c:v>Do 15 min</c:v>
                </c:pt>
                <c:pt idx="1">
                  <c:v>16-30 min</c:v>
                </c:pt>
                <c:pt idx="2">
                  <c:v>31-45 min</c:v>
                </c:pt>
                <c:pt idx="3">
                  <c:v>Nad 45 min</c:v>
                </c:pt>
              </c:strCache>
            </c:strRef>
          </c:cat>
          <c:val>
            <c:numRef>
              <c:f>'$qq19_c1_B'!$D$4:$D$7</c:f>
              <c:numCache>
                <c:formatCode>0%</c:formatCode>
                <c:ptCount val="4"/>
                <c:pt idx="0">
                  <c:v>0.24581497797356827</c:v>
                </c:pt>
                <c:pt idx="1">
                  <c:v>0.39030837004405289</c:v>
                </c:pt>
                <c:pt idx="2">
                  <c:v>0.23612334801762114</c:v>
                </c:pt>
                <c:pt idx="3">
                  <c:v>0.1277533039647577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C-4033-A498-526D85315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0305920"/>
        <c:axId val="270304384"/>
      </c:barChart>
      <c:valAx>
        <c:axId val="27030438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70305920"/>
        <c:crosses val="max"/>
        <c:crossBetween val="between"/>
      </c:valAx>
      <c:catAx>
        <c:axId val="2703059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7030438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2614309790043"/>
          <c:y val="3.1087996716460238E-2"/>
          <c:w val="0.49071401750451166"/>
          <c:h val="0.945397295213196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'$qq19_c1_B'!$A$12:$A$16</c:f>
              <c:strCache>
                <c:ptCount val="5"/>
                <c:pt idx="0">
                  <c:v>Hromadnou dopravou</c:v>
                </c:pt>
                <c:pt idx="1">
                  <c:v>Autem</c:v>
                </c:pt>
                <c:pt idx="2">
                  <c:v>Pěšky</c:v>
                </c:pt>
                <c:pt idx="3">
                  <c:v>Na kole</c:v>
                </c:pt>
                <c:pt idx="4">
                  <c:v>Jiné</c:v>
                </c:pt>
              </c:strCache>
            </c:strRef>
          </c:cat>
          <c:val>
            <c:numRef>
              <c:f>'$qq19_c1_B'!$B$12:$B$16</c:f>
              <c:numCache>
                <c:formatCode>0%</c:formatCode>
                <c:ptCount val="5"/>
                <c:pt idx="0">
                  <c:v>0.71035137701804374</c:v>
                </c:pt>
                <c:pt idx="1">
                  <c:v>0.18043684710351376</c:v>
                </c:pt>
                <c:pt idx="2">
                  <c:v>9.686609686609686E-2</c:v>
                </c:pt>
                <c:pt idx="3">
                  <c:v>3.7986704653371322E-3</c:v>
                </c:pt>
                <c:pt idx="4">
                  <c:v>8.5470085470085479E-3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8-4A42-A50E-4F01A2D4A071}"/>
            </c:ext>
          </c:extLst>
        </c:ser>
        <c:ser>
          <c:idx val="1"/>
          <c:order val="1"/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'$qq19_c1_B'!$A$12:$A$16</c:f>
              <c:strCache>
                <c:ptCount val="5"/>
                <c:pt idx="0">
                  <c:v>Hromadnou dopravou</c:v>
                </c:pt>
                <c:pt idx="1">
                  <c:v>Autem</c:v>
                </c:pt>
                <c:pt idx="2">
                  <c:v>Pěšky</c:v>
                </c:pt>
                <c:pt idx="3">
                  <c:v>Na kole</c:v>
                </c:pt>
                <c:pt idx="4">
                  <c:v>Jiné</c:v>
                </c:pt>
              </c:strCache>
            </c:strRef>
          </c:cat>
          <c:val>
            <c:numRef>
              <c:f>'$qq19_c1_B'!$C$12:$C$16</c:f>
              <c:numCache>
                <c:formatCode>0%</c:formatCode>
                <c:ptCount val="5"/>
                <c:pt idx="0">
                  <c:v>0.68743818001978241</c:v>
                </c:pt>
                <c:pt idx="1">
                  <c:v>0.20771513353115728</c:v>
                </c:pt>
                <c:pt idx="2">
                  <c:v>8.6053412462908013E-2</c:v>
                </c:pt>
                <c:pt idx="3">
                  <c:v>1.483679525222552E-2</c:v>
                </c:pt>
                <c:pt idx="4">
                  <c:v>3.956478733926805E-3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6E-41D1-90BA-F00E684B1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0360960"/>
        <c:axId val="270359168"/>
      </c:barChart>
      <c:valAx>
        <c:axId val="27035916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70360960"/>
        <c:crosses val="max"/>
        <c:crossBetween val="between"/>
      </c:valAx>
      <c:catAx>
        <c:axId val="2703609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7035916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19215958890368"/>
          <c:y val="5.4288890425234125E-2"/>
          <c:w val="0.83936042271474343"/>
          <c:h val="0.922710897109460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T_chart!$A$48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T_chart!$B$47:$AF$47</c:f>
              <c:numCache>
                <c:formatCode>0</c:formatCode>
                <c:ptCount val="31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  <c:pt idx="28">
                  <c:v>2019</c:v>
                </c:pt>
                <c:pt idx="29">
                  <c:v>2018</c:v>
                </c:pt>
                <c:pt idx="30">
                  <c:v>2016</c:v>
                </c:pt>
              </c:numCache>
            </c:numRef>
          </c:cat>
          <c:val>
            <c:numRef>
              <c:f>T_chart!$B$48:$AF$48</c:f>
              <c:numCache>
                <c:formatCode>0%</c:formatCode>
                <c:ptCount val="31"/>
                <c:pt idx="0">
                  <c:v>0.19106317411402157</c:v>
                </c:pt>
                <c:pt idx="1">
                  <c:v>0.12779552715654952</c:v>
                </c:pt>
                <c:pt idx="2">
                  <c:v>0.20766773162939298</c:v>
                </c:pt>
                <c:pt idx="4">
                  <c:v>8.7827426810477657E-2</c:v>
                </c:pt>
                <c:pt idx="5">
                  <c:v>7.6677316293929709E-2</c:v>
                </c:pt>
                <c:pt idx="6">
                  <c:v>0.10543130990415335</c:v>
                </c:pt>
                <c:pt idx="8">
                  <c:v>8.6286594761171037E-2</c:v>
                </c:pt>
                <c:pt idx="9">
                  <c:v>6.8690095846645371E-2</c:v>
                </c:pt>
                <c:pt idx="10">
                  <c:v>0.1182108626198083</c:v>
                </c:pt>
                <c:pt idx="12">
                  <c:v>7.3959938366718034E-2</c:v>
                </c:pt>
                <c:pt idx="13">
                  <c:v>6.7092651757188496E-2</c:v>
                </c:pt>
                <c:pt idx="14">
                  <c:v>0.1182108626198083</c:v>
                </c:pt>
                <c:pt idx="16">
                  <c:v>9.3990755007704166E-2</c:v>
                </c:pt>
                <c:pt idx="17">
                  <c:v>8.9456869009584661E-2</c:v>
                </c:pt>
                <c:pt idx="18">
                  <c:v>0.13099041533546327</c:v>
                </c:pt>
                <c:pt idx="20">
                  <c:v>0.11248073959938366</c:v>
                </c:pt>
                <c:pt idx="21">
                  <c:v>7.3482428115015971E-2</c:v>
                </c:pt>
                <c:pt idx="22">
                  <c:v>0.13738019169329074</c:v>
                </c:pt>
                <c:pt idx="24">
                  <c:v>9.5531587057010786E-2</c:v>
                </c:pt>
                <c:pt idx="25">
                  <c:v>6.5495207667731634E-2</c:v>
                </c:pt>
                <c:pt idx="26">
                  <c:v>0.10543130990415335</c:v>
                </c:pt>
                <c:pt idx="28">
                  <c:v>5.8551617873651769E-2</c:v>
                </c:pt>
                <c:pt idx="29">
                  <c:v>5.4313099041533544E-2</c:v>
                </c:pt>
                <c:pt idx="30">
                  <c:v>7.6677316293929709E-2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0-4155-BB04-373248AB1367}"/>
            </c:ext>
          </c:extLst>
        </c:ser>
        <c:ser>
          <c:idx val="1"/>
          <c:order val="1"/>
          <c:tx>
            <c:strRef>
              <c:f>T_chart!$A$49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T_chart!$B$47:$AF$47</c:f>
              <c:numCache>
                <c:formatCode>0</c:formatCode>
                <c:ptCount val="31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  <c:pt idx="28">
                  <c:v>2019</c:v>
                </c:pt>
                <c:pt idx="29">
                  <c:v>2018</c:v>
                </c:pt>
                <c:pt idx="30">
                  <c:v>2016</c:v>
                </c:pt>
              </c:numCache>
            </c:numRef>
          </c:cat>
          <c:val>
            <c:numRef>
              <c:f>T_chart!$B$49:$AF$49</c:f>
              <c:numCache>
                <c:formatCode>0%</c:formatCode>
                <c:ptCount val="31"/>
                <c:pt idx="0">
                  <c:v>0.44530046224961478</c:v>
                </c:pt>
                <c:pt idx="1">
                  <c:v>0.41373801916932906</c:v>
                </c:pt>
                <c:pt idx="2">
                  <c:v>0.35463258785942492</c:v>
                </c:pt>
                <c:pt idx="4">
                  <c:v>0.41756548536209553</c:v>
                </c:pt>
                <c:pt idx="5">
                  <c:v>0.38019169329073482</c:v>
                </c:pt>
                <c:pt idx="6">
                  <c:v>0.3514376996805112</c:v>
                </c:pt>
                <c:pt idx="8">
                  <c:v>0.40061633281972264</c:v>
                </c:pt>
                <c:pt idx="9">
                  <c:v>0.39936102236421728</c:v>
                </c:pt>
                <c:pt idx="10">
                  <c:v>0.35463258785942492</c:v>
                </c:pt>
                <c:pt idx="12">
                  <c:v>0.39753466872110937</c:v>
                </c:pt>
                <c:pt idx="13">
                  <c:v>0.37539936102236421</c:v>
                </c:pt>
                <c:pt idx="14">
                  <c:v>0.3769968051118211</c:v>
                </c:pt>
                <c:pt idx="16">
                  <c:v>0.37134052388289679</c:v>
                </c:pt>
                <c:pt idx="17">
                  <c:v>0.3514376996805112</c:v>
                </c:pt>
                <c:pt idx="18">
                  <c:v>0.28115015974440893</c:v>
                </c:pt>
                <c:pt idx="20">
                  <c:v>0.3359013867488444</c:v>
                </c:pt>
                <c:pt idx="21">
                  <c:v>0.30990415335463256</c:v>
                </c:pt>
                <c:pt idx="22">
                  <c:v>0.25878594249201275</c:v>
                </c:pt>
                <c:pt idx="24">
                  <c:v>0.34514637904468415</c:v>
                </c:pt>
                <c:pt idx="25">
                  <c:v>0.31948881789137379</c:v>
                </c:pt>
                <c:pt idx="26">
                  <c:v>0.29073482428115016</c:v>
                </c:pt>
                <c:pt idx="28">
                  <c:v>0.37134052388289679</c:v>
                </c:pt>
                <c:pt idx="29">
                  <c:v>0.34025559105431308</c:v>
                </c:pt>
                <c:pt idx="30">
                  <c:v>0.34504792332268369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0-4155-BB04-373248AB1367}"/>
            </c:ext>
          </c:extLst>
        </c:ser>
        <c:ser>
          <c:idx val="2"/>
          <c:order val="2"/>
          <c:tx>
            <c:strRef>
              <c:f>T_chart!$A$50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T_chart!$B$47:$AF$47</c:f>
              <c:numCache>
                <c:formatCode>0</c:formatCode>
                <c:ptCount val="31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  <c:pt idx="28">
                  <c:v>2019</c:v>
                </c:pt>
                <c:pt idx="29">
                  <c:v>2018</c:v>
                </c:pt>
                <c:pt idx="30">
                  <c:v>2016</c:v>
                </c:pt>
              </c:numCache>
            </c:numRef>
          </c:cat>
          <c:val>
            <c:numRef>
              <c:f>T_chart!$B$50:$AF$50</c:f>
              <c:numCache>
                <c:formatCode>0%</c:formatCode>
                <c:ptCount val="31"/>
                <c:pt idx="0">
                  <c:v>0.11864406779661017</c:v>
                </c:pt>
                <c:pt idx="1">
                  <c:v>0.1485623003194888</c:v>
                </c:pt>
                <c:pt idx="2">
                  <c:v>0.13099041533546327</c:v>
                </c:pt>
                <c:pt idx="4">
                  <c:v>0.19568567026194145</c:v>
                </c:pt>
                <c:pt idx="5">
                  <c:v>0.21725239616613418</c:v>
                </c:pt>
                <c:pt idx="6">
                  <c:v>0.23322683706070288</c:v>
                </c:pt>
                <c:pt idx="8">
                  <c:v>0.19722650231124808</c:v>
                </c:pt>
                <c:pt idx="9">
                  <c:v>0.19488817891373802</c:v>
                </c:pt>
                <c:pt idx="10">
                  <c:v>0.19808306709265175</c:v>
                </c:pt>
                <c:pt idx="12">
                  <c:v>0.15870570107858242</c:v>
                </c:pt>
                <c:pt idx="13">
                  <c:v>0.16134185303514376</c:v>
                </c:pt>
                <c:pt idx="14">
                  <c:v>0.15015974440894569</c:v>
                </c:pt>
                <c:pt idx="16">
                  <c:v>0.21417565485362094</c:v>
                </c:pt>
                <c:pt idx="17">
                  <c:v>0.19808306709265175</c:v>
                </c:pt>
                <c:pt idx="18">
                  <c:v>0.26837060702875398</c:v>
                </c:pt>
                <c:pt idx="20">
                  <c:v>0.17719568567026195</c:v>
                </c:pt>
                <c:pt idx="21">
                  <c:v>0.17412140575079874</c:v>
                </c:pt>
                <c:pt idx="22">
                  <c:v>0.15015974440894569</c:v>
                </c:pt>
                <c:pt idx="24">
                  <c:v>0.25423728813559321</c:v>
                </c:pt>
                <c:pt idx="25">
                  <c:v>0.25559105431309903</c:v>
                </c:pt>
                <c:pt idx="26">
                  <c:v>0.26837060702875398</c:v>
                </c:pt>
                <c:pt idx="28">
                  <c:v>0.21571648690292758</c:v>
                </c:pt>
                <c:pt idx="29">
                  <c:v>0.23801916932907349</c:v>
                </c:pt>
                <c:pt idx="30">
                  <c:v>0.22044728434504793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00-4155-BB04-373248AB1367}"/>
            </c:ext>
          </c:extLst>
        </c:ser>
        <c:ser>
          <c:idx val="3"/>
          <c:order val="3"/>
          <c:tx>
            <c:strRef>
              <c:f>T_chart!$A$51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T_chart!$B$47:$AF$47</c:f>
              <c:numCache>
                <c:formatCode>0</c:formatCode>
                <c:ptCount val="31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  <c:pt idx="28">
                  <c:v>2019</c:v>
                </c:pt>
                <c:pt idx="29">
                  <c:v>2018</c:v>
                </c:pt>
                <c:pt idx="30">
                  <c:v>2016</c:v>
                </c:pt>
              </c:numCache>
            </c:numRef>
          </c:cat>
          <c:val>
            <c:numRef>
              <c:f>T_chart!$B$51:$AF$51</c:f>
              <c:numCache>
                <c:formatCode>0%</c:formatCode>
                <c:ptCount val="31"/>
                <c:pt idx="0">
                  <c:v>2.7734976887519261E-2</c:v>
                </c:pt>
                <c:pt idx="1">
                  <c:v>5.1118210862619806E-2</c:v>
                </c:pt>
                <c:pt idx="2">
                  <c:v>2.8753993610223641E-2</c:v>
                </c:pt>
                <c:pt idx="4">
                  <c:v>3.6979969183359017E-2</c:v>
                </c:pt>
                <c:pt idx="5">
                  <c:v>5.4313099041533544E-2</c:v>
                </c:pt>
                <c:pt idx="6">
                  <c:v>3.1948881789137379E-2</c:v>
                </c:pt>
                <c:pt idx="8">
                  <c:v>7.3959938366718034E-2</c:v>
                </c:pt>
                <c:pt idx="9">
                  <c:v>4.9520766773162937E-2</c:v>
                </c:pt>
                <c:pt idx="10">
                  <c:v>5.7507987220447282E-2</c:v>
                </c:pt>
                <c:pt idx="12">
                  <c:v>4.4684129429892139E-2</c:v>
                </c:pt>
                <c:pt idx="13">
                  <c:v>5.1118210862619806E-2</c:v>
                </c:pt>
                <c:pt idx="14">
                  <c:v>3.1948881789137379E-2</c:v>
                </c:pt>
                <c:pt idx="16">
                  <c:v>4.0061633281972264E-2</c:v>
                </c:pt>
                <c:pt idx="17">
                  <c:v>6.070287539936102E-2</c:v>
                </c:pt>
                <c:pt idx="18">
                  <c:v>3.8338658146964855E-2</c:v>
                </c:pt>
                <c:pt idx="20">
                  <c:v>4.930662557781202E-2</c:v>
                </c:pt>
                <c:pt idx="21">
                  <c:v>4.472843450479233E-2</c:v>
                </c:pt>
                <c:pt idx="22">
                  <c:v>5.4313099041533544E-2</c:v>
                </c:pt>
                <c:pt idx="24">
                  <c:v>7.7041602465331274E-2</c:v>
                </c:pt>
                <c:pt idx="25">
                  <c:v>0.1134185303514377</c:v>
                </c:pt>
                <c:pt idx="26">
                  <c:v>7.3482428115015971E-2</c:v>
                </c:pt>
                <c:pt idx="28">
                  <c:v>5.0847457627118647E-2</c:v>
                </c:pt>
                <c:pt idx="29">
                  <c:v>3.8338658146964855E-2</c:v>
                </c:pt>
                <c:pt idx="30">
                  <c:v>3.8338658146964855E-2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00-4155-BB04-373248AB1367}"/>
            </c:ext>
          </c:extLst>
        </c:ser>
        <c:ser>
          <c:idx val="4"/>
          <c:order val="4"/>
          <c:tx>
            <c:strRef>
              <c:f>T_chart!$A$52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T_chart!$B$47:$AF$47</c:f>
              <c:numCache>
                <c:formatCode>0</c:formatCode>
                <c:ptCount val="31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  <c:pt idx="28">
                  <c:v>2019</c:v>
                </c:pt>
                <c:pt idx="29">
                  <c:v>2018</c:v>
                </c:pt>
                <c:pt idx="30">
                  <c:v>2016</c:v>
                </c:pt>
              </c:numCache>
            </c:numRef>
          </c:cat>
          <c:val>
            <c:numRef>
              <c:f>T_chart!$B$52:$AF$52</c:f>
              <c:numCache>
                <c:formatCode>0%</c:formatCode>
                <c:ptCount val="31"/>
                <c:pt idx="0">
                  <c:v>0.21725731895223421</c:v>
                </c:pt>
                <c:pt idx="1">
                  <c:v>0.25878594249201275</c:v>
                </c:pt>
                <c:pt idx="2">
                  <c:v>0.27795527156549521</c:v>
                </c:pt>
                <c:pt idx="4">
                  <c:v>0.26194144838212635</c:v>
                </c:pt>
                <c:pt idx="5">
                  <c:v>0.27156549520766771</c:v>
                </c:pt>
                <c:pt idx="6">
                  <c:v>0.27795527156549521</c:v>
                </c:pt>
                <c:pt idx="8">
                  <c:v>0.24191063174114022</c:v>
                </c:pt>
                <c:pt idx="9">
                  <c:v>0.28753993610223644</c:v>
                </c:pt>
                <c:pt idx="10">
                  <c:v>0.27156549520766771</c:v>
                </c:pt>
                <c:pt idx="12">
                  <c:v>0.32511556240369799</c:v>
                </c:pt>
                <c:pt idx="13">
                  <c:v>0.34504792332268369</c:v>
                </c:pt>
                <c:pt idx="14">
                  <c:v>0.32268370607028751</c:v>
                </c:pt>
                <c:pt idx="16">
                  <c:v>0.28043143297380585</c:v>
                </c:pt>
                <c:pt idx="17">
                  <c:v>0.30031948881789139</c:v>
                </c:pt>
                <c:pt idx="18">
                  <c:v>0.28115015974440893</c:v>
                </c:pt>
                <c:pt idx="20">
                  <c:v>0.32511556240369799</c:v>
                </c:pt>
                <c:pt idx="21">
                  <c:v>0.39776357827476039</c:v>
                </c:pt>
                <c:pt idx="22">
                  <c:v>0.39936102236421728</c:v>
                </c:pt>
                <c:pt idx="24">
                  <c:v>0.2280431432973806</c:v>
                </c:pt>
                <c:pt idx="25">
                  <c:v>0.24600638977635783</c:v>
                </c:pt>
                <c:pt idx="26">
                  <c:v>0.26198083067092653</c:v>
                </c:pt>
                <c:pt idx="28">
                  <c:v>0.30354391371340522</c:v>
                </c:pt>
                <c:pt idx="29">
                  <c:v>0.32907348242811502</c:v>
                </c:pt>
                <c:pt idx="30">
                  <c:v>0.31948881789137379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6-4D3B-9E76-C9D8F0ECE4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1124128"/>
        <c:axId val="531126872"/>
      </c:barChart>
      <c:catAx>
        <c:axId val="531124128"/>
        <c:scaling>
          <c:orientation val="maxMin"/>
        </c:scaling>
        <c:delete val="0"/>
        <c:axPos val="l"/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cs-CZ"/>
          </a:p>
        </c:txPr>
        <c:crossAx val="531126872"/>
        <c:crosses val="autoZero"/>
        <c:auto val="1"/>
        <c:lblAlgn val="ctr"/>
        <c:lblOffset val="100"/>
        <c:noMultiLvlLbl val="0"/>
      </c:catAx>
      <c:valAx>
        <c:axId val="531126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1124128"/>
        <c:crosses val="max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"/>
          <c:y val="7.3650105523908821E-3"/>
          <c:w val="1"/>
          <c:h val="4.4289741972689776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2614309790043"/>
          <c:y val="3.1087996716460238E-2"/>
          <c:w val="0.49071401750451166"/>
          <c:h val="0.945397295213196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'$qq19_c1_B'!$A$4:$A$6</c:f>
              <c:strCache>
                <c:ptCount val="3"/>
                <c:pt idx="0">
                  <c:v>Bytový dům</c:v>
                </c:pt>
                <c:pt idx="1">
                  <c:v>Rodinný dům</c:v>
                </c:pt>
                <c:pt idx="2">
                  <c:v>Panelový dům na sídlišti</c:v>
                </c:pt>
              </c:strCache>
            </c:strRef>
          </c:cat>
          <c:val>
            <c:numRef>
              <c:f>'$qq19_c1_B'!$C$4:$C$6</c:f>
              <c:numCache>
                <c:formatCode>0%</c:formatCode>
                <c:ptCount val="3"/>
                <c:pt idx="0">
                  <c:v>0.45</c:v>
                </c:pt>
                <c:pt idx="1">
                  <c:v>0.14142857142857143</c:v>
                </c:pt>
                <c:pt idx="2">
                  <c:v>0.40857142857142859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8-4A42-A50E-4F01A2D4A071}"/>
            </c:ext>
          </c:extLst>
        </c:ser>
        <c:ser>
          <c:idx val="1"/>
          <c:order val="1"/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'$qq19_c1_B'!$A$4:$A$6</c:f>
              <c:strCache>
                <c:ptCount val="3"/>
                <c:pt idx="0">
                  <c:v>Bytový dům</c:v>
                </c:pt>
                <c:pt idx="1">
                  <c:v>Rodinný dům</c:v>
                </c:pt>
                <c:pt idx="2">
                  <c:v>Panelový dům na sídlišti</c:v>
                </c:pt>
              </c:strCache>
            </c:strRef>
          </c:cat>
          <c:val>
            <c:numRef>
              <c:f>'$qq19_c1_B'!$D$4:$D$6</c:f>
              <c:numCache>
                <c:formatCode>0%</c:formatCode>
                <c:ptCount val="3"/>
                <c:pt idx="0">
                  <c:v>0.44238975817923187</c:v>
                </c:pt>
                <c:pt idx="1">
                  <c:v>0.17496443812233287</c:v>
                </c:pt>
                <c:pt idx="2">
                  <c:v>0.38264580369843526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1-4EBD-AD32-84845CDB4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1259520"/>
        <c:axId val="271257984"/>
      </c:barChart>
      <c:valAx>
        <c:axId val="27125798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71259520"/>
        <c:crosses val="max"/>
        <c:crossBetween val="between"/>
      </c:valAx>
      <c:catAx>
        <c:axId val="271259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7125798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2614309790043"/>
          <c:y val="3.1087996716460238E-2"/>
          <c:w val="0.49071401750451166"/>
          <c:h val="0.945397295213196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'$qq19_c1_B'!$A$4:$A$6</c:f>
              <c:strCache>
                <c:ptCount val="3"/>
                <c:pt idx="0">
                  <c:v>Žádné</c:v>
                </c:pt>
                <c:pt idx="1">
                  <c:v>1 auto</c:v>
                </c:pt>
                <c:pt idx="2">
                  <c:v>Více aut</c:v>
                </c:pt>
              </c:strCache>
            </c:strRef>
          </c:cat>
          <c:val>
            <c:numRef>
              <c:f>'$qq19_c1_B'!$C$4:$C$6</c:f>
              <c:numCache>
                <c:formatCode>0%</c:formatCode>
                <c:ptCount val="3"/>
                <c:pt idx="0">
                  <c:v>0.36642857142857144</c:v>
                </c:pt>
                <c:pt idx="1">
                  <c:v>0.44928571428571429</c:v>
                </c:pt>
                <c:pt idx="2">
                  <c:v>0.18428571428571427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3-4C10-B981-CBA5049F9169}"/>
            </c:ext>
          </c:extLst>
        </c:ser>
        <c:ser>
          <c:idx val="1"/>
          <c:order val="1"/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'$qq19_c1_B'!$A$4:$A$6</c:f>
              <c:strCache>
                <c:ptCount val="3"/>
                <c:pt idx="0">
                  <c:v>Žádné</c:v>
                </c:pt>
                <c:pt idx="1">
                  <c:v>1 auto</c:v>
                </c:pt>
                <c:pt idx="2">
                  <c:v>Více aut</c:v>
                </c:pt>
              </c:strCache>
            </c:strRef>
          </c:cat>
          <c:val>
            <c:numRef>
              <c:f>'$qq19_c1_B'!$D$4:$D$6</c:f>
              <c:numCache>
                <c:formatCode>0%</c:formatCode>
                <c:ptCount val="3"/>
                <c:pt idx="0">
                  <c:v>0.37482219061166427</c:v>
                </c:pt>
                <c:pt idx="1">
                  <c:v>0.43527738264580368</c:v>
                </c:pt>
                <c:pt idx="2">
                  <c:v>0.18990042674253202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A3-4C10-B981-CBA5049F9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0305920"/>
        <c:axId val="270304384"/>
      </c:barChart>
      <c:valAx>
        <c:axId val="27030438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70305920"/>
        <c:crosses val="max"/>
        <c:crossBetween val="between"/>
      </c:valAx>
      <c:catAx>
        <c:axId val="2703059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7030438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2614309790043"/>
          <c:y val="3.1087996716460238E-2"/>
          <c:w val="0.49071401750451166"/>
          <c:h val="0.94539729521319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'$qq19_c1_B'!$B$19</c:f>
              <c:strCache>
                <c:ptCount val="1"/>
                <c:pt idx="0">
                  <c:v>2019 (N=1400)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'$qq19_c1_B'!$A$20:$A$23</c:f>
              <c:strCache>
                <c:ptCount val="4"/>
                <c:pt idx="0">
                  <c:v>15-29 let</c:v>
                </c:pt>
                <c:pt idx="1">
                  <c:v>30-44 let</c:v>
                </c:pt>
                <c:pt idx="2">
                  <c:v>45-59 let</c:v>
                </c:pt>
                <c:pt idx="3">
                  <c:v>60 a více let</c:v>
                </c:pt>
              </c:strCache>
            </c:strRef>
          </c:cat>
          <c:val>
            <c:numRef>
              <c:f>'$qq19_c1_B'!$B$20:$B$23</c:f>
              <c:numCache>
                <c:formatCode>0%</c:formatCode>
                <c:ptCount val="4"/>
                <c:pt idx="0">
                  <c:v>0.17642857142857143</c:v>
                </c:pt>
                <c:pt idx="1">
                  <c:v>0.32500000000000001</c:v>
                </c:pt>
                <c:pt idx="2">
                  <c:v>0.22714285714285715</c:v>
                </c:pt>
                <c:pt idx="3">
                  <c:v>0.27142857142857141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3-4C10-B981-CBA5049F9169}"/>
            </c:ext>
          </c:extLst>
        </c:ser>
        <c:ser>
          <c:idx val="1"/>
          <c:order val="1"/>
          <c:tx>
            <c:strRef>
              <c:f>'$qq19_c1_B'!$C$19</c:f>
              <c:strCache>
                <c:ptCount val="1"/>
                <c:pt idx="0">
                  <c:v>ČSÚ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'$qq19_c1_B'!$A$20:$A$23</c:f>
              <c:strCache>
                <c:ptCount val="4"/>
                <c:pt idx="0">
                  <c:v>15-29 let</c:v>
                </c:pt>
                <c:pt idx="1">
                  <c:v>30-44 let</c:v>
                </c:pt>
                <c:pt idx="2">
                  <c:v>45-59 let</c:v>
                </c:pt>
                <c:pt idx="3">
                  <c:v>60 a více let</c:v>
                </c:pt>
              </c:strCache>
            </c:strRef>
          </c:cat>
          <c:val>
            <c:numRef>
              <c:f>'$qq19_c1_B'!$C$20:$C$23</c:f>
              <c:numCache>
                <c:formatCode>0%</c:formatCode>
                <c:ptCount val="4"/>
                <c:pt idx="0">
                  <c:v>0.16992660377290003</c:v>
                </c:pt>
                <c:pt idx="1">
                  <c:v>0.31680980503900308</c:v>
                </c:pt>
                <c:pt idx="2">
                  <c:v>0.22277951003844046</c:v>
                </c:pt>
                <c:pt idx="3">
                  <c:v>0.29048408114965646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A3-4C10-B981-CBA5049F9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0305920"/>
        <c:axId val="270304384"/>
      </c:barChart>
      <c:valAx>
        <c:axId val="27030438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70305920"/>
        <c:crosses val="max"/>
        <c:crossBetween val="between"/>
      </c:valAx>
      <c:catAx>
        <c:axId val="2703059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7030438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2614309790043"/>
          <c:y val="3.1087996716460238E-2"/>
          <c:w val="0.49071401750451166"/>
          <c:h val="0.94539729521319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'$qq19_c1_B'!$B$15</c:f>
              <c:strCache>
                <c:ptCount val="1"/>
                <c:pt idx="0">
                  <c:v>2019 (N=1400)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'$qq19_c1_B'!$A$16:$A$17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'$qq19_c1_B'!$B$16:$B$17</c:f>
              <c:numCache>
                <c:formatCode>0%</c:formatCode>
                <c:ptCount val="2"/>
                <c:pt idx="0">
                  <c:v>0.48714285714285716</c:v>
                </c:pt>
                <c:pt idx="1">
                  <c:v>0.5128571428571429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8-4A42-A50E-4F01A2D4A071}"/>
            </c:ext>
          </c:extLst>
        </c:ser>
        <c:ser>
          <c:idx val="1"/>
          <c:order val="1"/>
          <c:tx>
            <c:strRef>
              <c:f>'$qq19_c1_B'!$C$15</c:f>
              <c:strCache>
                <c:ptCount val="1"/>
                <c:pt idx="0">
                  <c:v>ČSÚ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'$qq19_c1_B'!$A$16:$A$17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'$qq19_c1_B'!$C$16:$C$17</c:f>
              <c:numCache>
                <c:formatCode>0%</c:formatCode>
                <c:ptCount val="2"/>
                <c:pt idx="0">
                  <c:v>0.48158181576203718</c:v>
                </c:pt>
                <c:pt idx="1">
                  <c:v>0.51841818423796282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9-4282-8963-20BCA0FEE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0259328"/>
        <c:axId val="270257536"/>
      </c:barChart>
      <c:valAx>
        <c:axId val="27025753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70259328"/>
        <c:crosses val="max"/>
        <c:crossBetween val="between"/>
      </c:valAx>
      <c:catAx>
        <c:axId val="270259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7025753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2614309790043"/>
          <c:y val="3.1087996716460238E-2"/>
          <c:w val="0.49071401750451166"/>
          <c:h val="0.94539729521319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'$qq19_c1_B'!$B$31</c:f>
              <c:strCache>
                <c:ptCount val="1"/>
                <c:pt idx="0">
                  <c:v>Bydliště (N=1400)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'$qq19_c1_B'!$A$32:$A$41</c:f>
              <c:strCache>
                <c:ptCount val="10"/>
                <c:pt idx="0">
                  <c:v>Praha 1</c:v>
                </c:pt>
                <c:pt idx="1">
                  <c:v>Praha 2</c:v>
                </c:pt>
                <c:pt idx="2">
                  <c:v>Praha 3</c:v>
                </c:pt>
                <c:pt idx="3">
                  <c:v>Praha 4</c:v>
                </c:pt>
                <c:pt idx="4">
                  <c:v>Praha 5</c:v>
                </c:pt>
                <c:pt idx="5">
                  <c:v>Praha 6</c:v>
                </c:pt>
                <c:pt idx="6">
                  <c:v>Praha 7</c:v>
                </c:pt>
                <c:pt idx="7">
                  <c:v>Praha 8</c:v>
                </c:pt>
                <c:pt idx="8">
                  <c:v>Praha 9</c:v>
                </c:pt>
                <c:pt idx="9">
                  <c:v>Praha 10</c:v>
                </c:pt>
              </c:strCache>
            </c:strRef>
          </c:cat>
          <c:val>
            <c:numRef>
              <c:f>'$qq19_c1_B'!$B$32:$B$41</c:f>
              <c:numCache>
                <c:formatCode>0%</c:formatCode>
                <c:ptCount val="10"/>
                <c:pt idx="0">
                  <c:v>1.3571428571428571E-2</c:v>
                </c:pt>
                <c:pt idx="1">
                  <c:v>0.03</c:v>
                </c:pt>
                <c:pt idx="2">
                  <c:v>5.1428571428571428E-2</c:v>
                </c:pt>
                <c:pt idx="3">
                  <c:v>0.24571428571428572</c:v>
                </c:pt>
                <c:pt idx="4">
                  <c:v>0.13357142857142856</c:v>
                </c:pt>
                <c:pt idx="5">
                  <c:v>9.2142857142857137E-2</c:v>
                </c:pt>
                <c:pt idx="6">
                  <c:v>2.2857142857142857E-2</c:v>
                </c:pt>
                <c:pt idx="7">
                  <c:v>0.10428571428571429</c:v>
                </c:pt>
                <c:pt idx="8">
                  <c:v>0.16</c:v>
                </c:pt>
                <c:pt idx="9">
                  <c:v>0.14642857142857144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8-4A42-A50E-4F01A2D4A071}"/>
            </c:ext>
          </c:extLst>
        </c:ser>
        <c:ser>
          <c:idx val="1"/>
          <c:order val="1"/>
          <c:tx>
            <c:strRef>
              <c:f>'$qq19_c1_B'!$C$31</c:f>
              <c:strCache>
                <c:ptCount val="1"/>
                <c:pt idx="0">
                  <c:v>ČSÚ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'$qq19_c1_B'!$A$32:$A$41</c:f>
              <c:strCache>
                <c:ptCount val="10"/>
                <c:pt idx="0">
                  <c:v>Praha 1</c:v>
                </c:pt>
                <c:pt idx="1">
                  <c:v>Praha 2</c:v>
                </c:pt>
                <c:pt idx="2">
                  <c:v>Praha 3</c:v>
                </c:pt>
                <c:pt idx="3">
                  <c:v>Praha 4</c:v>
                </c:pt>
                <c:pt idx="4">
                  <c:v>Praha 5</c:v>
                </c:pt>
                <c:pt idx="5">
                  <c:v>Praha 6</c:v>
                </c:pt>
                <c:pt idx="6">
                  <c:v>Praha 7</c:v>
                </c:pt>
                <c:pt idx="7">
                  <c:v>Praha 8</c:v>
                </c:pt>
                <c:pt idx="8">
                  <c:v>Praha 9</c:v>
                </c:pt>
                <c:pt idx="9">
                  <c:v>Praha 10</c:v>
                </c:pt>
              </c:strCache>
            </c:strRef>
          </c:cat>
          <c:val>
            <c:numRef>
              <c:f>'$qq19_c1_B'!$C$32:$C$41</c:f>
              <c:numCache>
                <c:formatCode>0%</c:formatCode>
                <c:ptCount val="10"/>
                <c:pt idx="0">
                  <c:v>2.3905107653018759E-2</c:v>
                </c:pt>
                <c:pt idx="1">
                  <c:v>3.9440912263178453E-2</c:v>
                </c:pt>
                <c:pt idx="2">
                  <c:v>5.9064412534380453E-2</c:v>
                </c:pt>
                <c:pt idx="3">
                  <c:v>0.22541505797686046</c:v>
                </c:pt>
                <c:pt idx="4">
                  <c:v>0.16241021292787489</c:v>
                </c:pt>
                <c:pt idx="5">
                  <c:v>8.9790273497847309E-2</c:v>
                </c:pt>
                <c:pt idx="6">
                  <c:v>3.5069666444399933E-2</c:v>
                </c:pt>
                <c:pt idx="7">
                  <c:v>8.8789615844416941E-2</c:v>
                </c:pt>
                <c:pt idx="8">
                  <c:v>0.14110461994674744</c:v>
                </c:pt>
                <c:pt idx="9">
                  <c:v>0.13501012091127534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C-4033-A498-526D85315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0305920"/>
        <c:axId val="270304384"/>
      </c:barChart>
      <c:valAx>
        <c:axId val="27030438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70305920"/>
        <c:crosses val="max"/>
        <c:crossBetween val="between"/>
      </c:valAx>
      <c:catAx>
        <c:axId val="2703059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7030438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2614309790043"/>
          <c:y val="3.1087996716460238E-2"/>
          <c:w val="0.49071401750451166"/>
          <c:h val="0.94539729521319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'$qq19_c1_B'!$B$17</c:f>
              <c:strCache>
                <c:ptCount val="1"/>
                <c:pt idx="0">
                  <c:v>2019 (N=1400)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'$qq19_c1_B'!$A$18:$A$21</c:f>
              <c:strCache>
                <c:ptCount val="4"/>
                <c:pt idx="0">
                  <c:v>Základní</c:v>
                </c:pt>
                <c:pt idx="1">
                  <c:v>Vyučen/a</c:v>
                </c:pt>
                <c:pt idx="2">
                  <c:v>Středoškolské</c:v>
                </c:pt>
                <c:pt idx="3">
                  <c:v>VŠ</c:v>
                </c:pt>
              </c:strCache>
            </c:strRef>
          </c:cat>
          <c:val>
            <c:numRef>
              <c:f>'$qq19_c1_B'!$B$18:$B$21</c:f>
              <c:numCache>
                <c:formatCode>0%</c:formatCode>
                <c:ptCount val="4"/>
                <c:pt idx="0">
                  <c:v>6.7142857142857143E-2</c:v>
                </c:pt>
                <c:pt idx="1">
                  <c:v>0.14714285714285713</c:v>
                </c:pt>
                <c:pt idx="2">
                  <c:v>0.41357142857142859</c:v>
                </c:pt>
                <c:pt idx="3">
                  <c:v>0.37214285714285716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8-4A42-A50E-4F01A2D4A071}"/>
            </c:ext>
          </c:extLst>
        </c:ser>
        <c:ser>
          <c:idx val="1"/>
          <c:order val="1"/>
          <c:tx>
            <c:strRef>
              <c:f>'$qq19_c1_B'!$C$17</c:f>
              <c:strCache>
                <c:ptCount val="1"/>
                <c:pt idx="0">
                  <c:v>ČSÚ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'$qq19_c1_B'!$A$18:$A$21</c:f>
              <c:strCache>
                <c:ptCount val="4"/>
                <c:pt idx="0">
                  <c:v>Základní</c:v>
                </c:pt>
                <c:pt idx="1">
                  <c:v>Vyučen/a</c:v>
                </c:pt>
                <c:pt idx="2">
                  <c:v>Středoškolské</c:v>
                </c:pt>
                <c:pt idx="3">
                  <c:v>VŠ</c:v>
                </c:pt>
              </c:strCache>
            </c:strRef>
          </c:cat>
          <c:val>
            <c:numRef>
              <c:f>'$qq19_c1_B'!$C$18:$C$21</c:f>
              <c:numCache>
                <c:formatCode>0%</c:formatCode>
                <c:ptCount val="4"/>
                <c:pt idx="0">
                  <c:v>7.864451748828219E-2</c:v>
                </c:pt>
                <c:pt idx="1">
                  <c:v>0.16844122900809541</c:v>
                </c:pt>
                <c:pt idx="2">
                  <c:v>0.37555098298268391</c:v>
                </c:pt>
                <c:pt idx="3">
                  <c:v>0.37668964117804293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6E-41D1-90BA-F00E684B1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0360960"/>
        <c:axId val="270359168"/>
      </c:barChart>
      <c:valAx>
        <c:axId val="27035916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70360960"/>
        <c:crosses val="max"/>
        <c:crossBetween val="between"/>
      </c:valAx>
      <c:catAx>
        <c:axId val="2703609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7035916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19202624988585"/>
          <c:y val="8.0293698781024075E-2"/>
          <c:w val="0.83936042271474343"/>
          <c:h val="0.88418909229870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T_chart!$A$48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T_chart!$AH$47:$BH$47</c:f>
              <c:numCache>
                <c:formatCode>0</c:formatCode>
                <c:ptCount val="27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</c:numCache>
            </c:numRef>
          </c:cat>
          <c:val>
            <c:numRef>
              <c:f>T_chart!$AH$48:$BH$48</c:f>
              <c:numCache>
                <c:formatCode>0%</c:formatCode>
                <c:ptCount val="27"/>
                <c:pt idx="0">
                  <c:v>5.0847457627118647E-2</c:v>
                </c:pt>
                <c:pt idx="1">
                  <c:v>7.1884984025559109E-2</c:v>
                </c:pt>
                <c:pt idx="2">
                  <c:v>0.10862619808306709</c:v>
                </c:pt>
                <c:pt idx="4">
                  <c:v>7.24191063174114E-2</c:v>
                </c:pt>
                <c:pt idx="5">
                  <c:v>5.9105431309904151E-2</c:v>
                </c:pt>
                <c:pt idx="6">
                  <c:v>0.10543130990415335</c:v>
                </c:pt>
                <c:pt idx="8">
                  <c:v>5.8551617873651769E-2</c:v>
                </c:pt>
                <c:pt idx="9">
                  <c:v>4.9520766773162937E-2</c:v>
                </c:pt>
                <c:pt idx="10">
                  <c:v>9.9041533546325874E-2</c:v>
                </c:pt>
                <c:pt idx="12">
                  <c:v>5.0847457627118647E-2</c:v>
                </c:pt>
                <c:pt idx="13">
                  <c:v>3.6741214057507986E-2</c:v>
                </c:pt>
                <c:pt idx="14">
                  <c:v>9.2651757188498399E-2</c:v>
                </c:pt>
                <c:pt idx="16">
                  <c:v>5.3929121725731895E-2</c:v>
                </c:pt>
                <c:pt idx="17">
                  <c:v>4.7923322683706068E-2</c:v>
                </c:pt>
                <c:pt idx="18">
                  <c:v>7.3482428115015971E-2</c:v>
                </c:pt>
                <c:pt idx="20">
                  <c:v>2.9275808936825885E-2</c:v>
                </c:pt>
                <c:pt idx="21">
                  <c:v>3.8338658146964855E-2</c:v>
                </c:pt>
                <c:pt idx="22">
                  <c:v>7.6677316293929709E-2</c:v>
                </c:pt>
                <c:pt idx="24">
                  <c:v>3.6979969183359017E-2</c:v>
                </c:pt>
                <c:pt idx="25">
                  <c:v>5.2715654952076675E-2</c:v>
                </c:pt>
                <c:pt idx="26">
                  <c:v>0.1182108626198083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7-4A92-B8BC-B390F6A3A0DB}"/>
            </c:ext>
          </c:extLst>
        </c:ser>
        <c:ser>
          <c:idx val="1"/>
          <c:order val="1"/>
          <c:tx>
            <c:strRef>
              <c:f>T_chart!$A$49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T_chart!$AH$47:$BH$47</c:f>
              <c:numCache>
                <c:formatCode>0</c:formatCode>
                <c:ptCount val="27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</c:numCache>
            </c:numRef>
          </c:cat>
          <c:val>
            <c:numRef>
              <c:f>T_chart!$AH$49:$BH$49</c:f>
              <c:numCache>
                <c:formatCode>0%</c:formatCode>
                <c:ptCount val="27"/>
                <c:pt idx="0">
                  <c:v>0.36979969183359013</c:v>
                </c:pt>
                <c:pt idx="1">
                  <c:v>0.34025559105431308</c:v>
                </c:pt>
                <c:pt idx="2">
                  <c:v>0.32907348242811502</c:v>
                </c:pt>
                <c:pt idx="4">
                  <c:v>0.32511556240369799</c:v>
                </c:pt>
                <c:pt idx="5">
                  <c:v>0.29392971246006389</c:v>
                </c:pt>
                <c:pt idx="6">
                  <c:v>0.25559105431309903</c:v>
                </c:pt>
                <c:pt idx="8">
                  <c:v>0.29275808936825887</c:v>
                </c:pt>
                <c:pt idx="9">
                  <c:v>0.26198083067092653</c:v>
                </c:pt>
                <c:pt idx="10">
                  <c:v>0.22364217252396165</c:v>
                </c:pt>
                <c:pt idx="12">
                  <c:v>0.28659476117103233</c:v>
                </c:pt>
                <c:pt idx="13">
                  <c:v>0.31150159744408945</c:v>
                </c:pt>
                <c:pt idx="14">
                  <c:v>0.24281150159744408</c:v>
                </c:pt>
                <c:pt idx="16">
                  <c:v>0.27580893682588598</c:v>
                </c:pt>
                <c:pt idx="17">
                  <c:v>0.25878594249201275</c:v>
                </c:pt>
                <c:pt idx="18">
                  <c:v>0.24600638977635783</c:v>
                </c:pt>
                <c:pt idx="20">
                  <c:v>0.22342064714946072</c:v>
                </c:pt>
                <c:pt idx="21">
                  <c:v>0.25239616613418531</c:v>
                </c:pt>
                <c:pt idx="22">
                  <c:v>0.2268370607028754</c:v>
                </c:pt>
                <c:pt idx="24">
                  <c:v>0.20801232665639446</c:v>
                </c:pt>
                <c:pt idx="25">
                  <c:v>0.23801916932907349</c:v>
                </c:pt>
                <c:pt idx="26">
                  <c:v>0.2268370607028754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A7-4A92-B8BC-B390F6A3A0DB}"/>
            </c:ext>
          </c:extLst>
        </c:ser>
        <c:ser>
          <c:idx val="2"/>
          <c:order val="2"/>
          <c:tx>
            <c:strRef>
              <c:f>T_chart!$A$50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T_chart!$AH$47:$BH$47</c:f>
              <c:numCache>
                <c:formatCode>0</c:formatCode>
                <c:ptCount val="27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</c:numCache>
            </c:numRef>
          </c:cat>
          <c:val>
            <c:numRef>
              <c:f>T_chart!$AH$50:$BH$50</c:f>
              <c:numCache>
                <c:formatCode>0%</c:formatCode>
                <c:ptCount val="27"/>
                <c:pt idx="0">
                  <c:v>0.21571648690292758</c:v>
                </c:pt>
                <c:pt idx="1">
                  <c:v>0.20766773162939298</c:v>
                </c:pt>
                <c:pt idx="2">
                  <c:v>0.19169329073482427</c:v>
                </c:pt>
                <c:pt idx="4">
                  <c:v>0.24345146379044685</c:v>
                </c:pt>
                <c:pt idx="5">
                  <c:v>0.25718849840255592</c:v>
                </c:pt>
                <c:pt idx="6">
                  <c:v>0.26198083067092653</c:v>
                </c:pt>
                <c:pt idx="8">
                  <c:v>0.21725731895223421</c:v>
                </c:pt>
                <c:pt idx="9">
                  <c:v>0.22843450479233227</c:v>
                </c:pt>
                <c:pt idx="10">
                  <c:v>0.27795527156549521</c:v>
                </c:pt>
                <c:pt idx="12">
                  <c:v>0.27734976887519258</c:v>
                </c:pt>
                <c:pt idx="13">
                  <c:v>0.23162939297124602</c:v>
                </c:pt>
                <c:pt idx="14">
                  <c:v>0.30990415335463256</c:v>
                </c:pt>
                <c:pt idx="16">
                  <c:v>0.24807395993836673</c:v>
                </c:pt>
                <c:pt idx="17">
                  <c:v>0.23162939297124602</c:v>
                </c:pt>
                <c:pt idx="18">
                  <c:v>0.23322683706070288</c:v>
                </c:pt>
                <c:pt idx="20">
                  <c:v>0.29583975346687214</c:v>
                </c:pt>
                <c:pt idx="21">
                  <c:v>0.26837060702875398</c:v>
                </c:pt>
                <c:pt idx="22">
                  <c:v>0.28434504792332266</c:v>
                </c:pt>
                <c:pt idx="24">
                  <c:v>0.26964560862865949</c:v>
                </c:pt>
                <c:pt idx="25">
                  <c:v>0.22204472843450479</c:v>
                </c:pt>
                <c:pt idx="26">
                  <c:v>0.18210862619808307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A7-4A92-B8BC-B390F6A3A0DB}"/>
            </c:ext>
          </c:extLst>
        </c:ser>
        <c:ser>
          <c:idx val="3"/>
          <c:order val="3"/>
          <c:tx>
            <c:strRef>
              <c:f>T_chart!$A$51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T_chart!$AH$47:$BH$47</c:f>
              <c:numCache>
                <c:formatCode>0</c:formatCode>
                <c:ptCount val="27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</c:numCache>
            </c:numRef>
          </c:cat>
          <c:val>
            <c:numRef>
              <c:f>T_chart!$AH$51:$BH$51</c:f>
              <c:numCache>
                <c:formatCode>0%</c:formatCode>
                <c:ptCount val="27"/>
                <c:pt idx="0">
                  <c:v>6.4714946070878271E-2</c:v>
                </c:pt>
                <c:pt idx="1">
                  <c:v>6.7092651757188496E-2</c:v>
                </c:pt>
                <c:pt idx="2">
                  <c:v>6.070287539936102E-2</c:v>
                </c:pt>
                <c:pt idx="4">
                  <c:v>7.7041602465331274E-2</c:v>
                </c:pt>
                <c:pt idx="5">
                  <c:v>9.7444089456869012E-2</c:v>
                </c:pt>
                <c:pt idx="6">
                  <c:v>6.3897763578274758E-2</c:v>
                </c:pt>
                <c:pt idx="8">
                  <c:v>8.1664098613251149E-2</c:v>
                </c:pt>
                <c:pt idx="9">
                  <c:v>0.11661341853035144</c:v>
                </c:pt>
                <c:pt idx="10">
                  <c:v>7.0287539936102233E-2</c:v>
                </c:pt>
                <c:pt idx="12">
                  <c:v>8.4745762711864403E-2</c:v>
                </c:pt>
                <c:pt idx="13">
                  <c:v>0.11182108626198083</c:v>
                </c:pt>
                <c:pt idx="14">
                  <c:v>5.7507987220447282E-2</c:v>
                </c:pt>
                <c:pt idx="16">
                  <c:v>6.0092449922958396E-2</c:v>
                </c:pt>
                <c:pt idx="17">
                  <c:v>6.7092651757188496E-2</c:v>
                </c:pt>
                <c:pt idx="18">
                  <c:v>5.4313099041533544E-2</c:v>
                </c:pt>
                <c:pt idx="20">
                  <c:v>0.1263482280431433</c:v>
                </c:pt>
                <c:pt idx="21">
                  <c:v>8.4664536741214061E-2</c:v>
                </c:pt>
                <c:pt idx="22">
                  <c:v>9.5846645367412137E-2</c:v>
                </c:pt>
                <c:pt idx="24">
                  <c:v>0.10323574730354391</c:v>
                </c:pt>
                <c:pt idx="25">
                  <c:v>6.3897763578274758E-2</c:v>
                </c:pt>
                <c:pt idx="26">
                  <c:v>8.9456869009584661E-2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A7-4A92-B8BC-B390F6A3A0DB}"/>
            </c:ext>
          </c:extLst>
        </c:ser>
        <c:ser>
          <c:idx val="4"/>
          <c:order val="4"/>
          <c:tx>
            <c:strRef>
              <c:f>T_chart!$A$52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T_chart!$AH$47:$BH$47</c:f>
              <c:numCache>
                <c:formatCode>0</c:formatCode>
                <c:ptCount val="27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4">
                  <c:v>2019</c:v>
                </c:pt>
                <c:pt idx="5">
                  <c:v>2018</c:v>
                </c:pt>
                <c:pt idx="6">
                  <c:v>2016</c:v>
                </c:pt>
                <c:pt idx="8">
                  <c:v>2019</c:v>
                </c:pt>
                <c:pt idx="9">
                  <c:v>2018</c:v>
                </c:pt>
                <c:pt idx="10">
                  <c:v>2016</c:v>
                </c:pt>
                <c:pt idx="12">
                  <c:v>2019</c:v>
                </c:pt>
                <c:pt idx="13">
                  <c:v>2018</c:v>
                </c:pt>
                <c:pt idx="14">
                  <c:v>2016</c:v>
                </c:pt>
                <c:pt idx="16">
                  <c:v>2019</c:v>
                </c:pt>
                <c:pt idx="17">
                  <c:v>2018</c:v>
                </c:pt>
                <c:pt idx="18">
                  <c:v>2016</c:v>
                </c:pt>
                <c:pt idx="20">
                  <c:v>2019</c:v>
                </c:pt>
                <c:pt idx="21">
                  <c:v>2018</c:v>
                </c:pt>
                <c:pt idx="22">
                  <c:v>2016</c:v>
                </c:pt>
                <c:pt idx="24">
                  <c:v>2019</c:v>
                </c:pt>
                <c:pt idx="25">
                  <c:v>2018</c:v>
                </c:pt>
                <c:pt idx="26">
                  <c:v>2016</c:v>
                </c:pt>
              </c:numCache>
            </c:numRef>
          </c:cat>
          <c:val>
            <c:numRef>
              <c:f>T_chart!$AH$52:$BH$52</c:f>
              <c:numCache>
                <c:formatCode>0%</c:formatCode>
                <c:ptCount val="27"/>
                <c:pt idx="0">
                  <c:v>0.29892141756548535</c:v>
                </c:pt>
                <c:pt idx="1">
                  <c:v>0.31309904153354634</c:v>
                </c:pt>
                <c:pt idx="2">
                  <c:v>0.30990415335463256</c:v>
                </c:pt>
                <c:pt idx="4">
                  <c:v>0.28197226502311246</c:v>
                </c:pt>
                <c:pt idx="5">
                  <c:v>0.29233226837060705</c:v>
                </c:pt>
                <c:pt idx="6">
                  <c:v>0.31309904153354634</c:v>
                </c:pt>
                <c:pt idx="8">
                  <c:v>0.34976887519260402</c:v>
                </c:pt>
                <c:pt idx="9">
                  <c:v>0.34345047923322686</c:v>
                </c:pt>
                <c:pt idx="10">
                  <c:v>0.32907348242811502</c:v>
                </c:pt>
                <c:pt idx="12">
                  <c:v>0.30046224961479201</c:v>
                </c:pt>
                <c:pt idx="13">
                  <c:v>0.30830670926517573</c:v>
                </c:pt>
                <c:pt idx="14">
                  <c:v>0.29712460063897761</c:v>
                </c:pt>
                <c:pt idx="16">
                  <c:v>0.36209553158705698</c:v>
                </c:pt>
                <c:pt idx="17">
                  <c:v>0.39456869009584666</c:v>
                </c:pt>
                <c:pt idx="18">
                  <c:v>0.39297124600638977</c:v>
                </c:pt>
                <c:pt idx="20">
                  <c:v>0.32511556240369799</c:v>
                </c:pt>
                <c:pt idx="21">
                  <c:v>0.35623003194888181</c:v>
                </c:pt>
                <c:pt idx="22">
                  <c:v>0.31629392971246006</c:v>
                </c:pt>
                <c:pt idx="24">
                  <c:v>0.38212634822804314</c:v>
                </c:pt>
                <c:pt idx="25">
                  <c:v>0.42332268370607029</c:v>
                </c:pt>
                <c:pt idx="26">
                  <c:v>0.38338658146964855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A7-4A92-B8BC-B390F6A3A0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31124128"/>
        <c:axId val="531126872"/>
      </c:barChart>
      <c:catAx>
        <c:axId val="531124128"/>
        <c:scaling>
          <c:orientation val="maxMin"/>
        </c:scaling>
        <c:delete val="0"/>
        <c:axPos val="l"/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cs-CZ"/>
          </a:p>
        </c:txPr>
        <c:crossAx val="531126872"/>
        <c:crosses val="autoZero"/>
        <c:auto val="1"/>
        <c:lblAlgn val="ctr"/>
        <c:lblOffset val="100"/>
        <c:noMultiLvlLbl val="0"/>
      </c:catAx>
      <c:valAx>
        <c:axId val="5311268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531124128"/>
        <c:crosses val="max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1.1733987093720375E-2"/>
          <c:y val="6.1836251947603093E-3"/>
          <c:w val="0.9785591632141446"/>
          <c:h val="7.1643440745589773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A394C4-BDAD-4290-9C60-B58A5DE099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cs-CZ"/>
        </a:p>
      </dgm:t>
    </dgm:pt>
    <dgm:pt modelId="{8E771492-FAAD-4AA0-BE57-2C3A0739C6F6}">
      <dgm:prSet custT="1"/>
      <dgm:spPr>
        <a:solidFill>
          <a:srgbClr val="6DC0FF">
            <a:alpha val="89804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cs-CZ" sz="1500" b="1" dirty="0">
              <a:solidFill>
                <a:schemeClr val="tx1"/>
              </a:solidFill>
            </a:rPr>
            <a:t>Povědomí Pražanů o IPRu zůstalo v roce 2019 na stejné úrovni jako v loňském roce</a:t>
          </a:r>
          <a:r>
            <a:rPr lang="cs-CZ" sz="1500" b="0" dirty="0">
              <a:solidFill>
                <a:schemeClr val="tx1"/>
              </a:solidFill>
            </a:rPr>
            <a:t>. Spontánně si IPR vybaví 12 %. Na stejné úrovni zůstává se i </a:t>
          </a:r>
          <a:r>
            <a:rPr lang="cs-CZ" sz="1500" b="1" dirty="0">
              <a:solidFill>
                <a:schemeClr val="tx1"/>
              </a:solidFill>
            </a:rPr>
            <a:t>podpořená znalost IPRu, která letos dosáhla 46 %. </a:t>
          </a:r>
          <a:r>
            <a:rPr lang="cs-CZ" sz="1500" b="0" dirty="0">
              <a:solidFill>
                <a:schemeClr val="tx1"/>
              </a:solidFill>
            </a:rPr>
            <a:t>IPR je i nadále nejznámější institucí v rozvoji hlavního města. Pražané nejčastěji tvrdí, že se IPR zabývá rozvojem města, zlepšování a modernizaci (43 %), plánováním (25 %) a výstavbou (23 %).</a:t>
          </a:r>
        </a:p>
      </dgm:t>
    </dgm:pt>
    <dgm:pt modelId="{735FC5A3-66F9-469A-8BDE-D3948F239B2F}" type="parTrans" cxnId="{B9D6E9C0-A822-4C07-8647-92CADBE352BC}">
      <dgm:prSet/>
      <dgm:spPr/>
      <dgm:t>
        <a:bodyPr/>
        <a:lstStyle/>
        <a:p>
          <a:endParaRPr lang="cs-CZ"/>
        </a:p>
      </dgm:t>
    </dgm:pt>
    <dgm:pt modelId="{FF211546-17D2-428D-A62F-0409F49E23A2}" type="sibTrans" cxnId="{B9D6E9C0-A822-4C07-8647-92CADBE352BC}">
      <dgm:prSet/>
      <dgm:spPr>
        <a:solidFill>
          <a:srgbClr val="0070C0"/>
        </a:solidFill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19D0A9E3-31AF-4849-8057-443371F69A3A}">
      <dgm:prSet custT="1"/>
      <dgm:spPr>
        <a:solidFill>
          <a:srgbClr val="A3D8FF">
            <a:alpha val="76471"/>
          </a:srgbClr>
        </a:solidFill>
      </dgm:spPr>
      <dgm:t>
        <a:bodyPr/>
        <a:lstStyle/>
        <a:p>
          <a:r>
            <a:rPr lang="cs-CZ" sz="1500" b="1" dirty="0">
              <a:solidFill>
                <a:schemeClr val="tx1"/>
              </a:solidFill>
            </a:rPr>
            <a:t>Znalost výstavních prostorů, které se zaměřují na architekturu, není pro Pražany vysoká. </a:t>
          </a:r>
          <a:r>
            <a:rPr lang="cs-CZ" sz="1500" b="0" dirty="0">
              <a:solidFill>
                <a:schemeClr val="tx1"/>
              </a:solidFill>
            </a:rPr>
            <a:t>77 % Pražanů stále nedokáže spontánně uvést žádný prostor, který by se architektuře věnoval. </a:t>
          </a:r>
          <a:r>
            <a:rPr lang="cs-CZ" sz="1500" b="1" dirty="0">
              <a:solidFill>
                <a:schemeClr val="tx1"/>
              </a:solidFill>
            </a:rPr>
            <a:t>CAMP zná trochu více lidí než v loňském roce (15 %)</a:t>
          </a:r>
          <a:r>
            <a:rPr lang="cs-CZ" sz="1500" b="0" dirty="0">
              <a:solidFill>
                <a:schemeClr val="tx1"/>
              </a:solidFill>
            </a:rPr>
            <a:t>. Navštívilo jej 6 % Pražanů, kteří se sem více jak v polovině případů vrací. Pražané sem chodí kvůli výstavám a různým akcím. Jeden z pěti návštěvníků do CAMPu zavítá kvůli práci nebo studiu. </a:t>
          </a:r>
          <a:endParaRPr lang="cs-CZ" sz="1500" dirty="0">
            <a:solidFill>
              <a:schemeClr val="tx1"/>
            </a:solidFill>
          </a:endParaRPr>
        </a:p>
      </dgm:t>
    </dgm:pt>
    <dgm:pt modelId="{4C389564-97AA-442A-9188-E8AB23D665EA}" type="parTrans" cxnId="{5286E3AF-C976-480A-83BB-3F16547CA56A}">
      <dgm:prSet/>
      <dgm:spPr/>
      <dgm:t>
        <a:bodyPr/>
        <a:lstStyle/>
        <a:p>
          <a:endParaRPr lang="cs-CZ"/>
        </a:p>
      </dgm:t>
    </dgm:pt>
    <dgm:pt modelId="{F4F727B7-C9C9-45C5-A8FD-C40F3DAA9757}" type="sibTrans" cxnId="{5286E3AF-C976-480A-83BB-3F16547CA56A}">
      <dgm:prSet/>
      <dgm:spPr/>
      <dgm:t>
        <a:bodyPr/>
        <a:lstStyle/>
        <a:p>
          <a:endParaRPr lang="cs-CZ"/>
        </a:p>
      </dgm:t>
    </dgm:pt>
    <dgm:pt modelId="{B46FA956-027B-4311-91BA-53DD38D3B88B}">
      <dgm:prSet custT="1"/>
      <dgm:spPr>
        <a:solidFill>
          <a:srgbClr val="B9E1FF">
            <a:alpha val="62353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73207" tIns="38100" rIns="38100" bIns="38100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strike="noStrike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O </a:t>
          </a:r>
          <a:r>
            <a:rPr lang="cs-CZ" sz="1500" b="1" strike="noStrike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Metropolitním plánu slyšelo 43 % Pražanů</a:t>
          </a:r>
          <a:r>
            <a:rPr lang="cs-CZ" sz="1500" strike="noStrike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. 23 % lidí nedokáže říct, co Metropolitní plán je. Nejčastěji o něm čerpají informace z internetu, novin a televize. Vztah k Metropolitnímu plánu se lehce zlepšil. Nejvíce Pražanů si i nadále mylně myslí, že se jedná o strategický plán územního rozvoje Prahy. O Metropolitním plánu více pozitivně smýšlejí ženy a mladší generace. </a:t>
          </a:r>
        </a:p>
      </dgm:t>
    </dgm:pt>
    <dgm:pt modelId="{31E76236-799D-43C4-8289-A215E7733E1C}" type="parTrans" cxnId="{C4F219FF-030E-4783-ABBB-892239F11117}">
      <dgm:prSet/>
      <dgm:spPr/>
      <dgm:t>
        <a:bodyPr/>
        <a:lstStyle/>
        <a:p>
          <a:endParaRPr lang="cs-CZ"/>
        </a:p>
      </dgm:t>
    </dgm:pt>
    <dgm:pt modelId="{F2DBBD8E-E658-492A-9116-A7B15FC4157F}" type="sibTrans" cxnId="{C4F219FF-030E-4783-ABBB-892239F11117}">
      <dgm:prSet/>
      <dgm:spPr/>
      <dgm:t>
        <a:bodyPr/>
        <a:lstStyle/>
        <a:p>
          <a:endParaRPr lang="cs-CZ"/>
        </a:p>
      </dgm:t>
    </dgm:pt>
    <dgm:pt modelId="{1E2C9BBC-7489-4FD2-820E-00B599AC4BE1}">
      <dgm:prSet custT="1"/>
      <dgm:spPr>
        <a:solidFill>
          <a:srgbClr val="C5E6FF">
            <a:alpha val="49804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cs-CZ" sz="1500" b="1" strike="noStrike" dirty="0">
              <a:solidFill>
                <a:schemeClr val="tx1"/>
              </a:solidFill>
            </a:rPr>
            <a:t>Obyvatelé Prahy chtějí, aby Praha měla více zeleně, byla více čistá </a:t>
          </a:r>
          <a:r>
            <a:rPr lang="cs-CZ" sz="1500" b="0" strike="noStrike" dirty="0">
              <a:solidFill>
                <a:schemeClr val="tx1"/>
              </a:solidFill>
            </a:rPr>
            <a:t>(včetně čistého vzduchu) </a:t>
          </a:r>
          <a:r>
            <a:rPr lang="cs-CZ" sz="1500" b="1" strike="noStrike" dirty="0">
              <a:solidFill>
                <a:schemeClr val="tx1"/>
              </a:solidFill>
            </a:rPr>
            <a:t>a bezpečná</a:t>
          </a:r>
          <a:r>
            <a:rPr lang="cs-CZ" sz="1500" b="0" strike="noStrike" dirty="0">
              <a:solidFill>
                <a:schemeClr val="tx1"/>
              </a:solidFill>
            </a:rPr>
            <a:t>. Na Praze nejraději mají památky, historii, architekturu a kvalitní a dostupnou MHD. Na Praze obyvatelům nejvíce vadí zácpy (28 %) a turisté (15 %). </a:t>
          </a:r>
        </a:p>
      </dgm:t>
    </dgm:pt>
    <dgm:pt modelId="{F9EDFD8C-AC0C-4F68-B069-6B07CF5ADF0A}" type="parTrans" cxnId="{A49615E5-CF95-48A1-B13E-163D414DB319}">
      <dgm:prSet/>
      <dgm:spPr/>
      <dgm:t>
        <a:bodyPr/>
        <a:lstStyle/>
        <a:p>
          <a:endParaRPr lang="cs-CZ"/>
        </a:p>
      </dgm:t>
    </dgm:pt>
    <dgm:pt modelId="{A97B1A81-071C-4E3F-8301-1F0B1A71430B}" type="sibTrans" cxnId="{A49615E5-CF95-48A1-B13E-163D414DB319}">
      <dgm:prSet/>
      <dgm:spPr/>
      <dgm:t>
        <a:bodyPr/>
        <a:lstStyle/>
        <a:p>
          <a:endParaRPr lang="cs-CZ"/>
        </a:p>
      </dgm:t>
    </dgm:pt>
    <dgm:pt modelId="{716036F3-5E58-408F-B4C2-780F81712663}" type="pres">
      <dgm:prSet presAssocID="{63A394C4-BDAD-4290-9C60-B58A5DE0996D}" presName="Name0" presStyleCnt="0">
        <dgm:presLayoutVars>
          <dgm:chMax val="7"/>
          <dgm:chPref val="7"/>
          <dgm:dir/>
        </dgm:presLayoutVars>
      </dgm:prSet>
      <dgm:spPr/>
    </dgm:pt>
    <dgm:pt modelId="{4C755B19-D1BA-4C98-83B3-603DD7F2E94C}" type="pres">
      <dgm:prSet presAssocID="{63A394C4-BDAD-4290-9C60-B58A5DE0996D}" presName="Name1" presStyleCnt="0"/>
      <dgm:spPr/>
    </dgm:pt>
    <dgm:pt modelId="{B565BEAE-A2BF-45A9-99FD-31DE293636EC}" type="pres">
      <dgm:prSet presAssocID="{63A394C4-BDAD-4290-9C60-B58A5DE0996D}" presName="cycle" presStyleCnt="0"/>
      <dgm:spPr/>
    </dgm:pt>
    <dgm:pt modelId="{E56CCFA0-1880-4B15-971C-5A1CD73C0E34}" type="pres">
      <dgm:prSet presAssocID="{63A394C4-BDAD-4290-9C60-B58A5DE0996D}" presName="srcNode" presStyleLbl="node1" presStyleIdx="0" presStyleCnt="4"/>
      <dgm:spPr/>
    </dgm:pt>
    <dgm:pt modelId="{1932ED29-BDE9-42B4-92AF-310E00B816EC}" type="pres">
      <dgm:prSet presAssocID="{63A394C4-BDAD-4290-9C60-B58A5DE0996D}" presName="conn" presStyleLbl="parChTrans1D2" presStyleIdx="0" presStyleCnt="1"/>
      <dgm:spPr/>
    </dgm:pt>
    <dgm:pt modelId="{DF7DAA93-9FC0-4313-813D-16494EB74A44}" type="pres">
      <dgm:prSet presAssocID="{63A394C4-BDAD-4290-9C60-B58A5DE0996D}" presName="extraNode" presStyleLbl="node1" presStyleIdx="0" presStyleCnt="4"/>
      <dgm:spPr/>
    </dgm:pt>
    <dgm:pt modelId="{FD6F7803-6D84-442E-8F7A-DC0738EF95E4}" type="pres">
      <dgm:prSet presAssocID="{63A394C4-BDAD-4290-9C60-B58A5DE0996D}" presName="dstNode" presStyleLbl="node1" presStyleIdx="0" presStyleCnt="4"/>
      <dgm:spPr/>
    </dgm:pt>
    <dgm:pt modelId="{512E58E3-9D95-425C-B273-7BBF91D1D3A4}" type="pres">
      <dgm:prSet presAssocID="{8E771492-FAAD-4AA0-BE57-2C3A0739C6F6}" presName="text_1" presStyleLbl="node1" presStyleIdx="0" presStyleCnt="4" custScaleX="99899" custScaleY="124736" custLinFactNeighborX="2" custLinFactNeighborY="-427">
        <dgm:presLayoutVars>
          <dgm:bulletEnabled val="1"/>
        </dgm:presLayoutVars>
      </dgm:prSet>
      <dgm:spPr/>
    </dgm:pt>
    <dgm:pt modelId="{A61834BF-52D8-41C1-B191-05A81E6C0B1B}" type="pres">
      <dgm:prSet presAssocID="{8E771492-FAAD-4AA0-BE57-2C3A0739C6F6}" presName="accent_1" presStyleCnt="0"/>
      <dgm:spPr/>
    </dgm:pt>
    <dgm:pt modelId="{F38DCCF0-61CC-41B1-B0B7-A6A1DE81CAE3}" type="pres">
      <dgm:prSet presAssocID="{8E771492-FAAD-4AA0-BE57-2C3A0739C6F6}" presName="accentRepeatNode" presStyleLbl="solidFgAcc1" presStyleIdx="0" presStyleCnt="4"/>
      <dgm:spPr>
        <a:ln>
          <a:solidFill>
            <a:schemeClr val="accent6">
              <a:alpha val="90000"/>
            </a:schemeClr>
          </a:solidFill>
        </a:ln>
      </dgm:spPr>
    </dgm:pt>
    <dgm:pt modelId="{6848EE79-B3C6-4E2E-BB44-46D4B80A26AD}" type="pres">
      <dgm:prSet presAssocID="{19D0A9E3-31AF-4849-8057-443371F69A3A}" presName="text_2" presStyleLbl="node1" presStyleIdx="1" presStyleCnt="4" custScaleY="126922">
        <dgm:presLayoutVars>
          <dgm:bulletEnabled val="1"/>
        </dgm:presLayoutVars>
      </dgm:prSet>
      <dgm:spPr/>
    </dgm:pt>
    <dgm:pt modelId="{A59F398C-5717-4918-96B8-B8FE758CD702}" type="pres">
      <dgm:prSet presAssocID="{19D0A9E3-31AF-4849-8057-443371F69A3A}" presName="accent_2" presStyleCnt="0"/>
      <dgm:spPr/>
    </dgm:pt>
    <dgm:pt modelId="{1E65ABAB-70E3-4F44-8E85-E6F7EA68DCEF}" type="pres">
      <dgm:prSet presAssocID="{19D0A9E3-31AF-4849-8057-443371F69A3A}" presName="accentRepeatNode" presStyleLbl="solidFgAcc1" presStyleIdx="1" presStyleCnt="4"/>
      <dgm:spPr>
        <a:ln>
          <a:solidFill>
            <a:srgbClr val="0070C0">
              <a:alpha val="76667"/>
            </a:srgbClr>
          </a:solidFill>
        </a:ln>
      </dgm:spPr>
    </dgm:pt>
    <dgm:pt modelId="{C3E6CD05-39A5-40ED-9593-D2475580B96B}" type="pres">
      <dgm:prSet presAssocID="{B46FA956-027B-4311-91BA-53DD38D3B88B}" presName="text_3" presStyleLbl="node1" presStyleIdx="2" presStyleCnt="4" custScaleY="123717" custLinFactNeighborY="10552">
        <dgm:presLayoutVars>
          <dgm:bulletEnabled val="1"/>
        </dgm:presLayoutVars>
      </dgm:prSet>
      <dgm:spPr>
        <a:xfrm>
          <a:off x="944105" y="2527713"/>
          <a:ext cx="9516582" cy="722150"/>
        </a:xfrm>
        <a:prstGeom prst="rect">
          <a:avLst/>
        </a:prstGeom>
      </dgm:spPr>
    </dgm:pt>
    <dgm:pt modelId="{39A0D1B1-3039-46A0-A1E0-CF76D6A9B854}" type="pres">
      <dgm:prSet presAssocID="{B46FA956-027B-4311-91BA-53DD38D3B88B}" presName="accent_3" presStyleCnt="0"/>
      <dgm:spPr/>
    </dgm:pt>
    <dgm:pt modelId="{3182BACE-7BC7-4F65-A460-B2B7B06AFFC5}" type="pres">
      <dgm:prSet presAssocID="{B46FA956-027B-4311-91BA-53DD38D3B88B}" presName="accentRepeatNode" presStyleLbl="solidFgAcc1" presStyleIdx="2" presStyleCnt="4" custLinFactNeighborY="6330"/>
      <dgm:spPr>
        <a:ln>
          <a:solidFill>
            <a:srgbClr val="0070C0">
              <a:alpha val="63333"/>
            </a:srgbClr>
          </a:solidFill>
        </a:ln>
      </dgm:spPr>
    </dgm:pt>
    <dgm:pt modelId="{9F8D5586-B375-4985-800A-DD9996CDE839}" type="pres">
      <dgm:prSet presAssocID="{1E2C9BBC-7489-4FD2-820E-00B599AC4BE1}" presName="text_4" presStyleLbl="node1" presStyleIdx="3" presStyleCnt="4" custScaleY="125703" custLinFactNeighborY="19995">
        <dgm:presLayoutVars>
          <dgm:bulletEnabled val="1"/>
        </dgm:presLayoutVars>
      </dgm:prSet>
      <dgm:spPr/>
    </dgm:pt>
    <dgm:pt modelId="{BF39CE23-EF50-4ADD-BFC6-C9C610266658}" type="pres">
      <dgm:prSet presAssocID="{1E2C9BBC-7489-4FD2-820E-00B599AC4BE1}" presName="accent_4" presStyleCnt="0"/>
      <dgm:spPr/>
    </dgm:pt>
    <dgm:pt modelId="{86072DB7-ED04-4C39-B4FA-0A314B173D5B}" type="pres">
      <dgm:prSet presAssocID="{1E2C9BBC-7489-4FD2-820E-00B599AC4BE1}" presName="accentRepeatNode" presStyleLbl="solidFgAcc1" presStyleIdx="3" presStyleCnt="4" custLinFactNeighborY="17058"/>
      <dgm:spPr>
        <a:ln>
          <a:solidFill>
            <a:srgbClr val="0070C0">
              <a:alpha val="50000"/>
            </a:srgbClr>
          </a:solidFill>
        </a:ln>
      </dgm:spPr>
    </dgm:pt>
  </dgm:ptLst>
  <dgm:cxnLst>
    <dgm:cxn modelId="{C9323E15-D4DE-4064-8609-676A5BC3E732}" type="presOf" srcId="{19D0A9E3-31AF-4849-8057-443371F69A3A}" destId="{6848EE79-B3C6-4E2E-BB44-46D4B80A26AD}" srcOrd="0" destOrd="0" presId="urn:microsoft.com/office/officeart/2008/layout/VerticalCurvedList"/>
    <dgm:cxn modelId="{8039441E-E753-47BC-A35F-20E3E8F3FD67}" type="presOf" srcId="{B46FA956-027B-4311-91BA-53DD38D3B88B}" destId="{C3E6CD05-39A5-40ED-9593-D2475580B96B}" srcOrd="0" destOrd="0" presId="urn:microsoft.com/office/officeart/2008/layout/VerticalCurvedList"/>
    <dgm:cxn modelId="{D5D193AC-881C-4E72-BF9B-947D92E7C7CD}" type="presOf" srcId="{8E771492-FAAD-4AA0-BE57-2C3A0739C6F6}" destId="{512E58E3-9D95-425C-B273-7BBF91D1D3A4}" srcOrd="0" destOrd="0" presId="urn:microsoft.com/office/officeart/2008/layout/VerticalCurvedList"/>
    <dgm:cxn modelId="{5286E3AF-C976-480A-83BB-3F16547CA56A}" srcId="{63A394C4-BDAD-4290-9C60-B58A5DE0996D}" destId="{19D0A9E3-31AF-4849-8057-443371F69A3A}" srcOrd="1" destOrd="0" parTransId="{4C389564-97AA-442A-9188-E8AB23D665EA}" sibTransId="{F4F727B7-C9C9-45C5-A8FD-C40F3DAA9757}"/>
    <dgm:cxn modelId="{BCEF5EB3-8877-4761-8B3D-46976884A0F8}" type="presOf" srcId="{63A394C4-BDAD-4290-9C60-B58A5DE0996D}" destId="{716036F3-5E58-408F-B4C2-780F81712663}" srcOrd="0" destOrd="0" presId="urn:microsoft.com/office/officeart/2008/layout/VerticalCurvedList"/>
    <dgm:cxn modelId="{B9D6E9C0-A822-4C07-8647-92CADBE352BC}" srcId="{63A394C4-BDAD-4290-9C60-B58A5DE0996D}" destId="{8E771492-FAAD-4AA0-BE57-2C3A0739C6F6}" srcOrd="0" destOrd="0" parTransId="{735FC5A3-66F9-469A-8BDE-D3948F239B2F}" sibTransId="{FF211546-17D2-428D-A62F-0409F49E23A2}"/>
    <dgm:cxn modelId="{7A1B05C6-1049-4307-BF3A-759C608860F8}" type="presOf" srcId="{FF211546-17D2-428D-A62F-0409F49E23A2}" destId="{1932ED29-BDE9-42B4-92AF-310E00B816EC}" srcOrd="0" destOrd="0" presId="urn:microsoft.com/office/officeart/2008/layout/VerticalCurvedList"/>
    <dgm:cxn modelId="{2E3F21D0-0B32-4E16-8AC4-B0BC3F291869}" type="presOf" srcId="{1E2C9BBC-7489-4FD2-820E-00B599AC4BE1}" destId="{9F8D5586-B375-4985-800A-DD9996CDE839}" srcOrd="0" destOrd="0" presId="urn:microsoft.com/office/officeart/2008/layout/VerticalCurvedList"/>
    <dgm:cxn modelId="{A49615E5-CF95-48A1-B13E-163D414DB319}" srcId="{63A394C4-BDAD-4290-9C60-B58A5DE0996D}" destId="{1E2C9BBC-7489-4FD2-820E-00B599AC4BE1}" srcOrd="3" destOrd="0" parTransId="{F9EDFD8C-AC0C-4F68-B069-6B07CF5ADF0A}" sibTransId="{A97B1A81-071C-4E3F-8301-1F0B1A71430B}"/>
    <dgm:cxn modelId="{C4F219FF-030E-4783-ABBB-892239F11117}" srcId="{63A394C4-BDAD-4290-9C60-B58A5DE0996D}" destId="{B46FA956-027B-4311-91BA-53DD38D3B88B}" srcOrd="2" destOrd="0" parTransId="{31E76236-799D-43C4-8289-A215E7733E1C}" sibTransId="{F2DBBD8E-E658-492A-9116-A7B15FC4157F}"/>
    <dgm:cxn modelId="{E777A40A-4ACF-4FED-9111-E419037DA167}" type="presParOf" srcId="{716036F3-5E58-408F-B4C2-780F81712663}" destId="{4C755B19-D1BA-4C98-83B3-603DD7F2E94C}" srcOrd="0" destOrd="0" presId="urn:microsoft.com/office/officeart/2008/layout/VerticalCurvedList"/>
    <dgm:cxn modelId="{36225C3C-CA00-41E1-8D41-1DF347A2E31C}" type="presParOf" srcId="{4C755B19-D1BA-4C98-83B3-603DD7F2E94C}" destId="{B565BEAE-A2BF-45A9-99FD-31DE293636EC}" srcOrd="0" destOrd="0" presId="urn:microsoft.com/office/officeart/2008/layout/VerticalCurvedList"/>
    <dgm:cxn modelId="{11AC5E70-735D-42B1-ACD9-6378932B2703}" type="presParOf" srcId="{B565BEAE-A2BF-45A9-99FD-31DE293636EC}" destId="{E56CCFA0-1880-4B15-971C-5A1CD73C0E34}" srcOrd="0" destOrd="0" presId="urn:microsoft.com/office/officeart/2008/layout/VerticalCurvedList"/>
    <dgm:cxn modelId="{D577B011-CB03-47FF-A7DC-D201A55722F9}" type="presParOf" srcId="{B565BEAE-A2BF-45A9-99FD-31DE293636EC}" destId="{1932ED29-BDE9-42B4-92AF-310E00B816EC}" srcOrd="1" destOrd="0" presId="urn:microsoft.com/office/officeart/2008/layout/VerticalCurvedList"/>
    <dgm:cxn modelId="{A3727919-4B3E-4288-B4C7-554DD8856FF7}" type="presParOf" srcId="{B565BEAE-A2BF-45A9-99FD-31DE293636EC}" destId="{DF7DAA93-9FC0-4313-813D-16494EB74A44}" srcOrd="2" destOrd="0" presId="urn:microsoft.com/office/officeart/2008/layout/VerticalCurvedList"/>
    <dgm:cxn modelId="{78E2C1A8-8B23-45E2-B21B-31D3367C51A3}" type="presParOf" srcId="{B565BEAE-A2BF-45A9-99FD-31DE293636EC}" destId="{FD6F7803-6D84-442E-8F7A-DC0738EF95E4}" srcOrd="3" destOrd="0" presId="urn:microsoft.com/office/officeart/2008/layout/VerticalCurvedList"/>
    <dgm:cxn modelId="{B01ED6EE-59B1-430F-890B-0D72A0A635F5}" type="presParOf" srcId="{4C755B19-D1BA-4C98-83B3-603DD7F2E94C}" destId="{512E58E3-9D95-425C-B273-7BBF91D1D3A4}" srcOrd="1" destOrd="0" presId="urn:microsoft.com/office/officeart/2008/layout/VerticalCurvedList"/>
    <dgm:cxn modelId="{1BDB7AA1-72F3-4B9F-8E89-2DCE4CB714EB}" type="presParOf" srcId="{4C755B19-D1BA-4C98-83B3-603DD7F2E94C}" destId="{A61834BF-52D8-41C1-B191-05A81E6C0B1B}" srcOrd="2" destOrd="0" presId="urn:microsoft.com/office/officeart/2008/layout/VerticalCurvedList"/>
    <dgm:cxn modelId="{EFFE35F3-77B7-4C1C-8ABF-296EB21EE5E8}" type="presParOf" srcId="{A61834BF-52D8-41C1-B191-05A81E6C0B1B}" destId="{F38DCCF0-61CC-41B1-B0B7-A6A1DE81CAE3}" srcOrd="0" destOrd="0" presId="urn:microsoft.com/office/officeart/2008/layout/VerticalCurvedList"/>
    <dgm:cxn modelId="{4613BDF2-3005-44FE-81FC-0D2C56FB9597}" type="presParOf" srcId="{4C755B19-D1BA-4C98-83B3-603DD7F2E94C}" destId="{6848EE79-B3C6-4E2E-BB44-46D4B80A26AD}" srcOrd="3" destOrd="0" presId="urn:microsoft.com/office/officeart/2008/layout/VerticalCurvedList"/>
    <dgm:cxn modelId="{ACB32633-8DD4-4735-939C-58F4D2AC21C1}" type="presParOf" srcId="{4C755B19-D1BA-4C98-83B3-603DD7F2E94C}" destId="{A59F398C-5717-4918-96B8-B8FE758CD702}" srcOrd="4" destOrd="0" presId="urn:microsoft.com/office/officeart/2008/layout/VerticalCurvedList"/>
    <dgm:cxn modelId="{1F973B1F-5C6F-4F67-90EC-70D94BC021DF}" type="presParOf" srcId="{A59F398C-5717-4918-96B8-B8FE758CD702}" destId="{1E65ABAB-70E3-4F44-8E85-E6F7EA68DCEF}" srcOrd="0" destOrd="0" presId="urn:microsoft.com/office/officeart/2008/layout/VerticalCurvedList"/>
    <dgm:cxn modelId="{26EE0D7D-3594-495D-B764-3F2918CB083D}" type="presParOf" srcId="{4C755B19-D1BA-4C98-83B3-603DD7F2E94C}" destId="{C3E6CD05-39A5-40ED-9593-D2475580B96B}" srcOrd="5" destOrd="0" presId="urn:microsoft.com/office/officeart/2008/layout/VerticalCurvedList"/>
    <dgm:cxn modelId="{A4F3741A-CA39-4036-9887-E9F8CD48A0E7}" type="presParOf" srcId="{4C755B19-D1BA-4C98-83B3-603DD7F2E94C}" destId="{39A0D1B1-3039-46A0-A1E0-CF76D6A9B854}" srcOrd="6" destOrd="0" presId="urn:microsoft.com/office/officeart/2008/layout/VerticalCurvedList"/>
    <dgm:cxn modelId="{5025C93E-FB1C-413A-9ADD-5D8EF24CA975}" type="presParOf" srcId="{39A0D1B1-3039-46A0-A1E0-CF76D6A9B854}" destId="{3182BACE-7BC7-4F65-A460-B2B7B06AFFC5}" srcOrd="0" destOrd="0" presId="urn:microsoft.com/office/officeart/2008/layout/VerticalCurvedList"/>
    <dgm:cxn modelId="{FE547B9D-AA52-46E1-8E69-33E9E788C349}" type="presParOf" srcId="{4C755B19-D1BA-4C98-83B3-603DD7F2E94C}" destId="{9F8D5586-B375-4985-800A-DD9996CDE839}" srcOrd="7" destOrd="0" presId="urn:microsoft.com/office/officeart/2008/layout/VerticalCurvedList"/>
    <dgm:cxn modelId="{7EEEDFCB-10BB-449D-9759-633501B940D6}" type="presParOf" srcId="{4C755B19-D1BA-4C98-83B3-603DD7F2E94C}" destId="{BF39CE23-EF50-4ADD-BFC6-C9C610266658}" srcOrd="8" destOrd="0" presId="urn:microsoft.com/office/officeart/2008/layout/VerticalCurvedList"/>
    <dgm:cxn modelId="{676CA59F-DA9D-4CF6-AE8B-AC2C003DA7F6}" type="presParOf" srcId="{BF39CE23-EF50-4ADD-BFC6-C9C610266658}" destId="{86072DB7-ED04-4C39-B4FA-0A314B173D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2ED29-BDE9-42B4-92AF-310E00B816EC}">
      <dsp:nvSpPr>
        <dsp:cNvPr id="0" name=""/>
        <dsp:cNvSpPr/>
      </dsp:nvSpPr>
      <dsp:spPr>
        <a:xfrm>
          <a:off x="-5307291" y="-812796"/>
          <a:ext cx="6319756" cy="6319756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solidFill>
          <a:srgbClr val="0070C0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E58E3-9D95-425C-B273-7BBF91D1D3A4}">
      <dsp:nvSpPr>
        <dsp:cNvPr id="0" name=""/>
        <dsp:cNvSpPr/>
      </dsp:nvSpPr>
      <dsp:spPr>
        <a:xfrm>
          <a:off x="535294" y="268488"/>
          <a:ext cx="9920578" cy="900781"/>
        </a:xfrm>
        <a:prstGeom prst="rect">
          <a:avLst/>
        </a:prstGeom>
        <a:solidFill>
          <a:srgbClr val="6DC0FF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20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500" b="1" kern="1200" dirty="0">
              <a:solidFill>
                <a:schemeClr val="tx1"/>
              </a:solidFill>
            </a:rPr>
            <a:t>Povědomí Pražanů o IPRu zůstalo v roce 2019 na stejné úrovni jako v loňském roce</a:t>
          </a:r>
          <a:r>
            <a:rPr lang="cs-CZ" sz="1500" b="0" kern="1200" dirty="0">
              <a:solidFill>
                <a:schemeClr val="tx1"/>
              </a:solidFill>
            </a:rPr>
            <a:t>. Spontánně si IPR vybaví 12 %. Na stejné úrovni zůstává se i </a:t>
          </a:r>
          <a:r>
            <a:rPr lang="cs-CZ" sz="1500" b="1" kern="1200" dirty="0">
              <a:solidFill>
                <a:schemeClr val="tx1"/>
              </a:solidFill>
            </a:rPr>
            <a:t>podpořená znalost IPRu, která letos dosáhla 46 %. </a:t>
          </a:r>
          <a:r>
            <a:rPr lang="cs-CZ" sz="1500" b="0" kern="1200" dirty="0">
              <a:solidFill>
                <a:schemeClr val="tx1"/>
              </a:solidFill>
            </a:rPr>
            <a:t>IPR je i nadále nejznámější institucí v rozvoji hlavního města. Pražané nejčastěji tvrdí, že se IPR zabývá rozvojem města, zlepšování a modernizaci (43 %), plánováním (25 %) a výstavbou (23 %).</a:t>
          </a:r>
        </a:p>
      </dsp:txBody>
      <dsp:txXfrm>
        <a:off x="535294" y="268488"/>
        <a:ext cx="9920578" cy="900781"/>
      </dsp:txXfrm>
    </dsp:sp>
    <dsp:sp modelId="{F38DCCF0-61CC-41B1-B0B7-A6A1DE81CAE3}">
      <dsp:nvSpPr>
        <dsp:cNvPr id="0" name=""/>
        <dsp:cNvSpPr/>
      </dsp:nvSpPr>
      <dsp:spPr>
        <a:xfrm>
          <a:off x="78736" y="270618"/>
          <a:ext cx="902687" cy="9026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8EE79-B3C6-4E2E-BB44-46D4B80A26AD}">
      <dsp:nvSpPr>
        <dsp:cNvPr id="0" name=""/>
        <dsp:cNvSpPr/>
      </dsp:nvSpPr>
      <dsp:spPr>
        <a:xfrm>
          <a:off x="944105" y="1347091"/>
          <a:ext cx="9516582" cy="916567"/>
        </a:xfrm>
        <a:prstGeom prst="rect">
          <a:avLst/>
        </a:prstGeom>
        <a:solidFill>
          <a:srgbClr val="A3D8FF">
            <a:alpha val="76471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20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tx1"/>
              </a:solidFill>
            </a:rPr>
            <a:t>Znalost výstavních prostorů, které se zaměřují na architekturu, není pro Pražany vysoká. </a:t>
          </a:r>
          <a:r>
            <a:rPr lang="cs-CZ" sz="1500" b="0" kern="1200" dirty="0">
              <a:solidFill>
                <a:schemeClr val="tx1"/>
              </a:solidFill>
            </a:rPr>
            <a:t>77 % Pražanů stále nedokáže spontánně uvést žádný prostor, který by se architektuře věnoval. </a:t>
          </a:r>
          <a:r>
            <a:rPr lang="cs-CZ" sz="1500" b="1" kern="1200" dirty="0">
              <a:solidFill>
                <a:schemeClr val="tx1"/>
              </a:solidFill>
            </a:rPr>
            <a:t>CAMP zná trochu více lidí než v loňském roce (15 %)</a:t>
          </a:r>
          <a:r>
            <a:rPr lang="cs-CZ" sz="1500" b="0" kern="1200" dirty="0">
              <a:solidFill>
                <a:schemeClr val="tx1"/>
              </a:solidFill>
            </a:rPr>
            <a:t>. Navštívilo jej 6 % Pražanů, kteří se sem více jak v polovině případů vrací. Pražané sem chodí kvůli výstavám a různým akcím. Jeden z pěti návštěvníků do CAMPu zavítá kvůli práci nebo studiu. </a:t>
          </a:r>
          <a:endParaRPr lang="cs-CZ" sz="1500" kern="1200" dirty="0">
            <a:solidFill>
              <a:schemeClr val="tx1"/>
            </a:solidFill>
          </a:endParaRPr>
        </a:p>
      </dsp:txBody>
      <dsp:txXfrm>
        <a:off x="944105" y="1347091"/>
        <a:ext cx="9516582" cy="916567"/>
      </dsp:txXfrm>
    </dsp:sp>
    <dsp:sp modelId="{1E65ABAB-70E3-4F44-8E85-E6F7EA68DCEF}">
      <dsp:nvSpPr>
        <dsp:cNvPr id="0" name=""/>
        <dsp:cNvSpPr/>
      </dsp:nvSpPr>
      <dsp:spPr>
        <a:xfrm>
          <a:off x="492762" y="1354031"/>
          <a:ext cx="902687" cy="9026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>
              <a:alpha val="76667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6CD05-39A5-40ED-9593-D2475580B96B}">
      <dsp:nvSpPr>
        <dsp:cNvPr id="0" name=""/>
        <dsp:cNvSpPr/>
      </dsp:nvSpPr>
      <dsp:spPr>
        <a:xfrm>
          <a:off x="944105" y="2518278"/>
          <a:ext cx="9516582" cy="893422"/>
        </a:xfrm>
        <a:prstGeom prst="rect">
          <a:avLst/>
        </a:prstGeom>
        <a:solidFill>
          <a:srgbClr val="B9E1FF">
            <a:alpha val="62353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20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strike="noStrike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O </a:t>
          </a:r>
          <a:r>
            <a:rPr lang="cs-CZ" sz="1500" b="1" strike="noStrike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Metropolitním plánu slyšelo 43 % Pražanů</a:t>
          </a:r>
          <a:r>
            <a:rPr lang="cs-CZ" sz="1500" strike="noStrike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. 23 % lidí nedokáže říct, co Metropolitní plán je. Nejčastěji o něm čerpají informace z internetu, novin a televize. Vztah k Metropolitnímu plánu se lehce zlepšil. Nejvíce Pražanů si i nadále mylně myslí, že se jedná o strategický plán územního rozvoje Prahy. O Metropolitním plánu více pozitivně smýšlejí ženy a mladší generace. </a:t>
          </a:r>
        </a:p>
      </dsp:txBody>
      <dsp:txXfrm>
        <a:off x="944105" y="2518278"/>
        <a:ext cx="9516582" cy="893422"/>
      </dsp:txXfrm>
    </dsp:sp>
    <dsp:sp modelId="{3182BACE-7BC7-4F65-A460-B2B7B06AFFC5}">
      <dsp:nvSpPr>
        <dsp:cNvPr id="0" name=""/>
        <dsp:cNvSpPr/>
      </dsp:nvSpPr>
      <dsp:spPr>
        <a:xfrm>
          <a:off x="492762" y="2494584"/>
          <a:ext cx="902687" cy="9026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>
              <a:alpha val="63333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D5586-B375-4985-800A-DD9996CDE839}">
      <dsp:nvSpPr>
        <dsp:cNvPr id="0" name=""/>
        <dsp:cNvSpPr/>
      </dsp:nvSpPr>
      <dsp:spPr>
        <a:xfrm>
          <a:off x="530080" y="3662713"/>
          <a:ext cx="9930608" cy="907764"/>
        </a:xfrm>
        <a:prstGeom prst="rect">
          <a:avLst/>
        </a:prstGeom>
        <a:solidFill>
          <a:srgbClr val="C5E6FF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20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500" b="1" strike="noStrike" kern="1200" dirty="0">
              <a:solidFill>
                <a:schemeClr val="tx1"/>
              </a:solidFill>
            </a:rPr>
            <a:t>Obyvatelé Prahy chtějí, aby Praha měla více zeleně, byla více čistá </a:t>
          </a:r>
          <a:r>
            <a:rPr lang="cs-CZ" sz="1500" b="0" strike="noStrike" kern="1200" dirty="0">
              <a:solidFill>
                <a:schemeClr val="tx1"/>
              </a:solidFill>
            </a:rPr>
            <a:t>(včetně čistého vzduchu) </a:t>
          </a:r>
          <a:r>
            <a:rPr lang="cs-CZ" sz="1500" b="1" strike="noStrike" kern="1200" dirty="0">
              <a:solidFill>
                <a:schemeClr val="tx1"/>
              </a:solidFill>
            </a:rPr>
            <a:t>a bezpečná</a:t>
          </a:r>
          <a:r>
            <a:rPr lang="cs-CZ" sz="1500" b="0" strike="noStrike" kern="1200" dirty="0">
              <a:solidFill>
                <a:schemeClr val="tx1"/>
              </a:solidFill>
            </a:rPr>
            <a:t>. Na Praze nejraději mají památky, historii, architekturu a kvalitní a dostupnou MHD. Na Praze obyvatelům nejvíce vadí zácpy (28 %) a turisté (15 %). </a:t>
          </a:r>
        </a:p>
      </dsp:txBody>
      <dsp:txXfrm>
        <a:off x="530080" y="3662713"/>
        <a:ext cx="9930608" cy="907764"/>
      </dsp:txXfrm>
    </dsp:sp>
    <dsp:sp modelId="{86072DB7-ED04-4C39-B4FA-0A314B173D5B}">
      <dsp:nvSpPr>
        <dsp:cNvPr id="0" name=""/>
        <dsp:cNvSpPr/>
      </dsp:nvSpPr>
      <dsp:spPr>
        <a:xfrm>
          <a:off x="78736" y="3674838"/>
          <a:ext cx="902687" cy="9026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>
              <a:alpha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0.9547</cdr:x>
      <cdr:y>0.2701</cdr:y>
    </cdr:from>
    <cdr:to>
      <cdr:x>0.97652</cdr:x>
      <cdr:y>0.32426</cdr:y>
    </cdr:to>
    <cdr:sp macro="" textlink="">
      <cdr:nvSpPr>
        <cdr:cNvPr id="5" name="Znak minus 4">
          <a:extLst xmlns:a="http://schemas.openxmlformats.org/drawingml/2006/main">
            <a:ext uri="{FF2B5EF4-FFF2-40B4-BE49-F238E27FC236}">
              <a16:creationId xmlns:a16="http://schemas.microsoft.com/office/drawing/2014/main" id="{467AEAE8-F7AD-4D4D-A891-547B754619A6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9452913" y="1077312"/>
          <a:ext cx="216000" cy="216000"/>
        </a:xfrm>
        <a:prstGeom xmlns:a="http://schemas.openxmlformats.org/drawingml/2006/main" prst="mathMinus">
          <a:avLst/>
        </a:prstGeom>
        <a:solidFill xmlns:a="http://schemas.openxmlformats.org/drawingml/2006/main">
          <a:srgbClr val="C00000"/>
        </a:solidFill>
        <a:ln xmlns:a="http://schemas.openxmlformats.org/drawingml/2006/main" w="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 dirty="0"/>
        </a:p>
      </cdr:txBody>
    </cdr:sp>
  </cdr:relSizeAnchor>
  <cdr:relSizeAnchor xmlns:cdr="http://schemas.openxmlformats.org/drawingml/2006/chartDrawing">
    <cdr:from>
      <cdr:x>0.95351</cdr:x>
      <cdr:y>0.64523</cdr:y>
    </cdr:from>
    <cdr:to>
      <cdr:x>0.97533</cdr:x>
      <cdr:y>0.69938</cdr:y>
    </cdr:to>
    <cdr:sp macro="" textlink="">
      <cdr:nvSpPr>
        <cdr:cNvPr id="8" name="Znak minus 7">
          <a:extLst xmlns:a="http://schemas.openxmlformats.org/drawingml/2006/main">
            <a:ext uri="{FF2B5EF4-FFF2-40B4-BE49-F238E27FC236}">
              <a16:creationId xmlns:a16="http://schemas.microsoft.com/office/drawing/2014/main" id="{51FE29AF-6D4E-45A6-B564-2D8ABD74260D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9441114" y="2573500"/>
          <a:ext cx="216000" cy="216000"/>
        </a:xfrm>
        <a:prstGeom xmlns:a="http://schemas.openxmlformats.org/drawingml/2006/main" prst="mathMinus">
          <a:avLst/>
        </a:prstGeom>
        <a:solidFill xmlns:a="http://schemas.openxmlformats.org/drawingml/2006/main">
          <a:srgbClr val="C00000"/>
        </a:solidFill>
        <a:ln xmlns:a="http://schemas.openxmlformats.org/drawingml/2006/main" w="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cs-CZ" sz="1800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Calibri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0.28698</cdr:x>
      <cdr:y>0</cdr:y>
    </cdr:from>
    <cdr:to>
      <cdr:x>0.39806</cdr:x>
      <cdr:y>0.13128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D248F48B-F372-482F-A182-308D1D17E10D}"/>
            </a:ext>
          </a:extLst>
        </cdr:cNvPr>
        <cdr:cNvSpPr txBox="1"/>
      </cdr:nvSpPr>
      <cdr:spPr>
        <a:xfrm xmlns:a="http://schemas.openxmlformats.org/drawingml/2006/main">
          <a:off x="1531352" y="-2397035"/>
          <a:ext cx="592725" cy="270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1200" dirty="0">
              <a:solidFill>
                <a:schemeClr val="accent6"/>
              </a:solidFill>
            </a:rPr>
            <a:t>Ano</a:t>
          </a:r>
          <a:endParaRPr lang="cs-CZ" sz="1100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0.62395</cdr:x>
      <cdr:y>0</cdr:y>
    </cdr:from>
    <cdr:to>
      <cdr:x>0.73503</cdr:x>
      <cdr:y>0.13128</cdr:y>
    </cdr:to>
    <cdr:sp macro="" textlink="">
      <cdr:nvSpPr>
        <cdr:cNvPr id="3" name="TextovéPole 1">
          <a:extLst xmlns:a="http://schemas.openxmlformats.org/drawingml/2006/main">
            <a:ext uri="{FF2B5EF4-FFF2-40B4-BE49-F238E27FC236}">
              <a16:creationId xmlns:a16="http://schemas.microsoft.com/office/drawing/2014/main" id="{45606298-6528-4189-9A4F-2C0362896291}"/>
            </a:ext>
          </a:extLst>
        </cdr:cNvPr>
        <cdr:cNvSpPr txBox="1"/>
      </cdr:nvSpPr>
      <cdr:spPr>
        <a:xfrm xmlns:a="http://schemas.openxmlformats.org/drawingml/2006/main">
          <a:off x="3273177" y="-2397035"/>
          <a:ext cx="582706" cy="270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200" dirty="0">
              <a:solidFill>
                <a:schemeClr val="bg2">
                  <a:lumMod val="50000"/>
                </a:schemeClr>
              </a:solidFill>
            </a:rPr>
            <a:t>Ne</a:t>
          </a:r>
          <a:endParaRPr lang="cs-CZ" sz="1100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Text zápatí (edituje se v menu Vložení / Záhlaví a zápatí)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C1AF9-7AFA-4E04-9CFF-2FF94FA0A6BC}" type="datetime1">
              <a:rPr lang="cs-CZ" smtClean="0"/>
              <a:t>07.01.2020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EE2E5-390F-4FEF-8359-C6E7CA5D3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4532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Text zápatí (edituje se v menu Vložení / Záhlaví a zápatí)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F4F2B-F137-47BB-B83E-05478F07ACE1}" type="datetime1">
              <a:rPr lang="cs-CZ" smtClean="0"/>
              <a:t>07.01.2020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2CE04-932B-4561-95CF-06BE1B42BE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11262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1B68E-7493-4C5E-941C-C28691FC6A1E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16CD61-E4D5-4983-BFEA-218C18755D02}" type="datetime1">
              <a:rPr lang="cs-CZ" smtClean="0"/>
              <a:t>07.01.2020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cs-CZ" dirty="0"/>
              <a:t>Text zápatí (edituje se v menu Vložení / Záhlaví a zápatí)</a:t>
            </a:r>
          </a:p>
        </p:txBody>
      </p:sp>
    </p:spTree>
    <p:extLst>
      <p:ext uri="{BB962C8B-B14F-4D97-AF65-F5344CB8AC3E}">
        <p14:creationId xmlns:p14="http://schemas.microsoft.com/office/powerpoint/2010/main" val="143416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 zápatí (edituje se v menu Vložení / Záhlaví a zápatí)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D4E7F-7EFF-4ED4-9713-1933CF5124BF}" type="datetime1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07.01.2020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CE04-932B-4561-95CF-06BE1B42BE9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65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cs-CZ" dirty="0"/>
              <a:t>Text zápatí (edituje se v menu Vložení / Záhlaví a zápatí)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D8F4F2B-F137-47BB-B83E-05478F07ACE1}" type="datetime1">
              <a:rPr lang="cs-CZ" smtClean="0"/>
              <a:t>07.01.2020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2CE04-932B-4561-95CF-06BE1B42BE9B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6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 zápatí (edituje se v menu Vložení / Záhlaví a zápatí)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D4E7F-7EFF-4ED4-9713-1933CF5124BF}" type="datetime1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07.01.2020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CE04-932B-4561-95CF-06BE1B42BE9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003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 zápatí (edituje se v menu Vložení / Záhlaví a zápatí)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D4E7F-7EFF-4ED4-9713-1933CF5124BF}" type="datetime1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07.01.2020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CE04-932B-4561-95CF-06BE1B42BE9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3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 zápatí (edituje se v menu Vložení / Záhlaví a zápatí)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D4E7F-7EFF-4ED4-9713-1933CF5124BF}" type="datetime1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07.01.2020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CE04-932B-4561-95CF-06BE1B42BE9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121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1B68E-7493-4C5E-941C-C28691FC6A1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427E0-61B4-4CA8-B96F-9E222CEDC0A5}" type="datetime1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07.01.2020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 zápatí (edituje se v menu Vložení / Záhlaví a zápatí)</a:t>
            </a:r>
          </a:p>
        </p:txBody>
      </p:sp>
    </p:spTree>
    <p:extLst>
      <p:ext uri="{BB962C8B-B14F-4D97-AF65-F5344CB8AC3E}">
        <p14:creationId xmlns:p14="http://schemas.microsoft.com/office/powerpoint/2010/main" val="229565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15340" y="421657"/>
            <a:ext cx="1056132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6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15340" y="368610"/>
            <a:ext cx="10561320" cy="1181585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815326" y="1548384"/>
            <a:ext cx="10561349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74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15326" y="1645920"/>
            <a:ext cx="5040644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6336031" y="1645920"/>
            <a:ext cx="5040644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36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85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815340" y="421657"/>
            <a:ext cx="1056132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288594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815340" y="1988821"/>
            <a:ext cx="10561320" cy="15548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79421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ctrTitle"/>
          </p:nvPr>
        </p:nvSpPr>
        <p:spPr>
          <a:xfrm>
            <a:off x="815340" y="421657"/>
            <a:ext cx="1056132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8532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815340" y="1988820"/>
            <a:ext cx="1056132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87730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815340" y="421657"/>
            <a:ext cx="1056132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266118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815340" y="1988820"/>
            <a:ext cx="1056132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619383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5326" y="1548384"/>
            <a:ext cx="10561349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815340" y="368610"/>
            <a:ext cx="10561320" cy="11744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25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815340" y="1988820"/>
            <a:ext cx="1056132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079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815340" y="421657"/>
            <a:ext cx="1056132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699579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815340" y="1988821"/>
            <a:ext cx="10561320" cy="15548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6773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15340" y="421657"/>
            <a:ext cx="1056132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51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815340" y="1988820"/>
            <a:ext cx="1056132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26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38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5326" y="1548384"/>
            <a:ext cx="10561349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815340" y="368610"/>
            <a:ext cx="10561320" cy="11744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4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15326" y="1645920"/>
            <a:ext cx="5040644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6336031" y="1645920"/>
            <a:ext cx="5040644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74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90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15340" y="421657"/>
            <a:ext cx="1056132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76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815340" y="1988820"/>
            <a:ext cx="1056132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2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249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5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5326" y="1548384"/>
            <a:ext cx="10561349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815340" y="368610"/>
            <a:ext cx="10561320" cy="11744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47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15326" y="1645920"/>
            <a:ext cx="5040644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6336031" y="1645920"/>
            <a:ext cx="5040644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40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1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815340" y="421657"/>
            <a:ext cx="1056132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32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815340" y="1988820"/>
            <a:ext cx="1056132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8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18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15340" y="368610"/>
            <a:ext cx="10561320" cy="1181585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815326" y="1548384"/>
            <a:ext cx="10561349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15326" y="1645920"/>
            <a:ext cx="5040644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6336031" y="1645920"/>
            <a:ext cx="5040644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32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5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5326" y="1548384"/>
            <a:ext cx="10561349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815340" y="368610"/>
            <a:ext cx="10561320" cy="11744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0460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15340" y="421657"/>
            <a:ext cx="1056132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E61D0-93DC-4FDF-A7CC-00E0DDC46A8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33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815340" y="1988820"/>
            <a:ext cx="1056132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59CB-A3F7-4C7A-A1AB-0F6CABF43A3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20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01C8-EDCF-44F2-BA49-2BF36962139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76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5326" y="1548384"/>
            <a:ext cx="10561349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815340" y="368610"/>
            <a:ext cx="10561320" cy="11744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BF261-FB2F-4731-9E40-8AAD1EF4495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00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15326" y="1645920"/>
            <a:ext cx="5040644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6336031" y="1645920"/>
            <a:ext cx="5040644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5885-5CBA-41AB-9387-17E8EF61BFF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6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A5E90-EC47-4072-BDB7-DB4A6631B8F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6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15326" y="1645920"/>
            <a:ext cx="5040644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6336031" y="1645920"/>
            <a:ext cx="5040644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09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68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815340" y="421657"/>
            <a:ext cx="1056132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47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815340" y="1988820"/>
            <a:ext cx="1056132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99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815340" y="368609"/>
            <a:ext cx="1056132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10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auto">
          <a:xfrm>
            <a:off x="0" y="0"/>
            <a:ext cx="12192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11" name="Picture 2" descr="\\psf\Home\Dropbox\nms - vizualni styl 2014\loga\NMS_logo01_RGB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210" y="6373929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2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auto">
          <a:xfrm>
            <a:off x="0" y="0"/>
            <a:ext cx="12192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0D9E-FF37-4A91-ACDF-81394C1EF89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210" y="6373929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27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auto">
          <a:xfrm>
            <a:off x="0" y="0"/>
            <a:ext cx="12192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51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me\Dropbox\nms\_layout images\polygon-background10_BLUE_w2048px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 userDrawn="1"/>
        </p:nvSpPr>
        <p:spPr bwMode="auto">
          <a:xfrm>
            <a:off x="0" y="0"/>
            <a:ext cx="12192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 descr="\\psf\Home\Dropbox\nms\dopisni papiry (sablona DOC)\pomocne\NMS_logo01_WeMakeSense-RGB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4613" y="5717380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ropbox\nms\_layout images\polygon-background10_BLUE-LIGHT_w2048px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 userDrawn="1"/>
        </p:nvSpPr>
        <p:spPr bwMode="auto">
          <a:xfrm>
            <a:off x="0" y="0"/>
            <a:ext cx="12192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\\psf\Home\Dropbox\nms\dopisni papiry (sablona DOC)\pomocne\NMS_logo01_WeMakeSense-RGB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4613" y="5717380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ropbox\nms\_layout images\polygon-background10_GREY_w2048px.jp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 userDrawn="1"/>
        </p:nvSpPr>
        <p:spPr bwMode="auto">
          <a:xfrm>
            <a:off x="0" y="0"/>
            <a:ext cx="12192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94782" y="5699173"/>
            <a:ext cx="1254036" cy="7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7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702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me\Dropbox\nms\_layout images\polygon-background10_BLUE_w2048px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 userDrawn="1"/>
        </p:nvSpPr>
        <p:spPr bwMode="auto">
          <a:xfrm>
            <a:off x="0" y="0"/>
            <a:ext cx="12192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2" descr="\\psf\Home\Dropbox\nms\dopisni papiry (sablona DOC)\pomocne\NMS_logo01_WeMakeSense-RGB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4613" y="5717380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1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auto">
          <a:xfrm>
            <a:off x="0" y="0"/>
            <a:ext cx="12192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 descr="\\psf\Home\Dropbox\nms - vizualni styl 2014\loga\NMS_logo01_RGB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210" y="6373929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16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auto">
          <a:xfrm>
            <a:off x="0" y="0"/>
            <a:ext cx="12192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 descr="\\psf\Home\Dropbox\nms - vizualni styl 2014\loga\NMS_logo01_RGB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210" y="6373929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auto">
          <a:xfrm>
            <a:off x="0" y="0"/>
            <a:ext cx="12192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376675" y="6390538"/>
            <a:ext cx="81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824452" y="6390538"/>
            <a:ext cx="1212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036644" y="6390538"/>
            <a:ext cx="7670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6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44.xml"/><Relationship Id="rId7" Type="http://schemas.openxmlformats.org/officeDocument/2006/relationships/image" Target="../media/image17.png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chart" Target="../charts/chart46.xml"/><Relationship Id="rId4" Type="http://schemas.openxmlformats.org/officeDocument/2006/relationships/chart" Target="../charts/chart45.xml"/><Relationship Id="rId9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49.xml"/><Relationship Id="rId7" Type="http://schemas.openxmlformats.org/officeDocument/2006/relationships/image" Target="../media/image17.pn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chart" Target="../charts/chart51.xml"/><Relationship Id="rId4" Type="http://schemas.openxmlformats.org/officeDocument/2006/relationships/chart" Target="../charts/chart50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7" Type="http://schemas.openxmlformats.org/officeDocument/2006/relationships/image" Target="../media/image19.png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5.xml"/><Relationship Id="rId13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69.png"/><Relationship Id="rId12" Type="http://schemas.openxmlformats.org/officeDocument/2006/relationships/image" Target="../media/image72.png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74.xml"/><Relationship Id="rId11" Type="http://schemas.openxmlformats.org/officeDocument/2006/relationships/image" Target="../media/image71.png"/><Relationship Id="rId5" Type="http://schemas.openxmlformats.org/officeDocument/2006/relationships/chart" Target="../charts/chart73.xml"/><Relationship Id="rId10" Type="http://schemas.openxmlformats.org/officeDocument/2006/relationships/image" Target="../media/image70.png"/><Relationship Id="rId4" Type="http://schemas.openxmlformats.org/officeDocument/2006/relationships/chart" Target="../charts/chart72.xml"/><Relationship Id="rId9" Type="http://schemas.openxmlformats.org/officeDocument/2006/relationships/chart" Target="../charts/chart7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chart" Target="../charts/chart78.xml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81.xml"/><Relationship Id="rId11" Type="http://schemas.openxmlformats.org/officeDocument/2006/relationships/image" Target="../media/image78.png"/><Relationship Id="rId5" Type="http://schemas.openxmlformats.org/officeDocument/2006/relationships/chart" Target="../charts/chart80.xml"/><Relationship Id="rId10" Type="http://schemas.openxmlformats.org/officeDocument/2006/relationships/image" Target="../media/image77.png"/><Relationship Id="rId4" Type="http://schemas.openxmlformats.org/officeDocument/2006/relationships/chart" Target="../charts/chart79.xml"/><Relationship Id="rId9" Type="http://schemas.openxmlformats.org/officeDocument/2006/relationships/image" Target="../media/image7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chart" Target="../charts/chart83.xml"/><Relationship Id="rId7" Type="http://schemas.openxmlformats.org/officeDocument/2006/relationships/image" Target="../media/image69.png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85.xml"/><Relationship Id="rId5" Type="http://schemas.openxmlformats.org/officeDocument/2006/relationships/chart" Target="../charts/chart84.xml"/><Relationship Id="rId4" Type="http://schemas.openxmlformats.org/officeDocument/2006/relationships/image" Target="../media/image68.png"/><Relationship Id="rId9" Type="http://schemas.openxmlformats.org/officeDocument/2006/relationships/image" Target="../media/image8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751582" y="6264068"/>
            <a:ext cx="7655488" cy="27607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cs-CZ" sz="1400" b="1" dirty="0">
                <a:solidFill>
                  <a:srgbClr val="009FE3"/>
                </a:solidFill>
              </a:rPr>
              <a:t>Pro </a:t>
            </a:r>
            <a:r>
              <a:rPr lang="cs-CZ" sz="1400" b="1" dirty="0">
                <a:solidFill>
                  <a:schemeClr val="bg1"/>
                </a:solidFill>
              </a:rPr>
              <a:t>IPR Praha </a:t>
            </a:r>
            <a:r>
              <a:rPr lang="cs-CZ" sz="1400" b="1" dirty="0">
                <a:solidFill>
                  <a:srgbClr val="009FE3"/>
                </a:solidFill>
              </a:rPr>
              <a:t>zpracovala agentura </a:t>
            </a:r>
            <a:r>
              <a:rPr lang="cs-CZ" sz="1400" b="1" dirty="0">
                <a:solidFill>
                  <a:schemeClr val="bg1"/>
                </a:solidFill>
              </a:rPr>
              <a:t>NMS </a:t>
            </a:r>
            <a:r>
              <a:rPr lang="en-GB" sz="1400" b="1" dirty="0">
                <a:solidFill>
                  <a:schemeClr val="bg1"/>
                </a:solidFill>
              </a:rPr>
              <a:t>Market Research </a:t>
            </a:r>
            <a:r>
              <a:rPr lang="cs-CZ" sz="1400" b="1" dirty="0">
                <a:solidFill>
                  <a:srgbClr val="009FE3"/>
                </a:solidFill>
              </a:rPr>
              <a:t>v Praze dne </a:t>
            </a:r>
            <a:r>
              <a:rPr lang="cs-CZ" sz="1400" b="1" dirty="0">
                <a:solidFill>
                  <a:schemeClr val="bg1"/>
                </a:solidFill>
              </a:rPr>
              <a:t>7. 1. 2020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Závěrečná zpráva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5340" y="743246"/>
            <a:ext cx="10561320" cy="1440180"/>
          </a:xfrm>
        </p:spPr>
        <p:txBody>
          <a:bodyPr>
            <a:noAutofit/>
          </a:bodyPr>
          <a:lstStyle/>
          <a:p>
            <a:r>
              <a:rPr lang="cs-CZ" sz="4800" dirty="0"/>
              <a:t>Povědomí Pražanů o IPR a jeho aktivitách</a:t>
            </a:r>
          </a:p>
        </p:txBody>
      </p:sp>
      <p:sp>
        <p:nvSpPr>
          <p:cNvPr id="12" name="Ovál 11"/>
          <p:cNvSpPr/>
          <p:nvPr/>
        </p:nvSpPr>
        <p:spPr bwMode="auto">
          <a:xfrm>
            <a:off x="829696" y="3543640"/>
            <a:ext cx="2064269" cy="206138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Arial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9219E2-085C-41C0-A84C-FFF9B5B0BC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11" y="4215307"/>
            <a:ext cx="1657039" cy="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3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dirty="0"/>
              <a:t>Detailní zjištění</a:t>
            </a:r>
          </a:p>
        </p:txBody>
      </p:sp>
    </p:spTree>
    <p:extLst>
      <p:ext uri="{BB962C8B-B14F-4D97-AF65-F5344CB8AC3E}">
        <p14:creationId xmlns:p14="http://schemas.microsoft.com/office/powerpoint/2010/main" val="177246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27C23F-08CA-4CBB-BFC2-E6C13871C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IPR</a:t>
            </a:r>
          </a:p>
        </p:txBody>
      </p:sp>
    </p:spTree>
    <p:extLst>
      <p:ext uri="{BB962C8B-B14F-4D97-AF65-F5344CB8AC3E}">
        <p14:creationId xmlns:p14="http://schemas.microsoft.com/office/powerpoint/2010/main" val="13654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7E7D7B1-78CC-4582-84C3-C4B1EB4B253C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67738" y="1498025"/>
            <a:ext cx="10405111" cy="4740850"/>
          </a:xfrm>
          <a:prstGeom prst="rect">
            <a:avLst/>
          </a:prstGeo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F3E86B9-5996-4275-9E8D-1D7A10112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738" y="1498025"/>
            <a:ext cx="10405112" cy="4740850"/>
          </a:xfrm>
          <a:solidFill>
            <a:schemeClr val="bg1">
              <a:alpha val="90000"/>
            </a:schemeClr>
          </a:solidFill>
          <a:ln w="28575"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marL="342900">
              <a:spcBef>
                <a:spcPts val="1200"/>
              </a:spcBef>
              <a:buClr>
                <a:schemeClr val="tx1"/>
              </a:buClr>
            </a:pPr>
            <a:r>
              <a:rPr lang="cs-CZ" sz="1700" b="1" dirty="0"/>
              <a:t>44 % Pražanů si spontánně vybaví některou z institucí zabývající se rozvojem Prahy. </a:t>
            </a:r>
            <a:r>
              <a:rPr lang="cs-CZ" sz="1700" dirty="0"/>
              <a:t>IPR spontánně zmínilo 12 % Pražanů. V minulé vlně získal IPR o 1 p. b. více, tedy 13 %. oproti 7 % v minulém měření. IPR je letos poprvé pro Pražany nejznámější institucí věnující se rozvoji. </a:t>
            </a:r>
          </a:p>
          <a:p>
            <a:pPr marL="342900">
              <a:spcBef>
                <a:spcPts val="1200"/>
              </a:spcBef>
              <a:buClr>
                <a:schemeClr val="tx1"/>
              </a:buClr>
            </a:pPr>
            <a:r>
              <a:rPr lang="cs-CZ" sz="1700" b="1" dirty="0"/>
              <a:t>Podpořená znalost zůstala stejná jako v roce 2018.</a:t>
            </a:r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cs-CZ" sz="1700" dirty="0"/>
              <a:t>        IPR je i nadále nejznámější institucí v oblasti rozvoje hlavního města.</a:t>
            </a:r>
          </a:p>
          <a:p>
            <a:pPr marL="342900">
              <a:spcBef>
                <a:spcPts val="1200"/>
              </a:spcBef>
              <a:buClr>
                <a:schemeClr val="tx1"/>
              </a:buClr>
            </a:pPr>
            <a:r>
              <a:rPr lang="cs-CZ" sz="1700" dirty="0"/>
              <a:t>IPR nejčastěji znají z televize, rozhlasu (47 %), internetu (44 %) nebo z tisku (36 %).</a:t>
            </a:r>
          </a:p>
          <a:p>
            <a:pPr marL="342900">
              <a:spcBef>
                <a:spcPts val="1200"/>
              </a:spcBef>
              <a:buClr>
                <a:schemeClr val="tx1"/>
              </a:buClr>
            </a:pPr>
            <a:r>
              <a:rPr lang="cs-CZ" sz="1700" b="1" dirty="0"/>
              <a:t>6 % Pražanů nedokáže spontánně říct, čím se IPR Praha zabývá. </a:t>
            </a:r>
            <a:r>
              <a:rPr lang="cs-CZ" sz="1700" dirty="0"/>
              <a:t>43 % uvedlo, že se IPR věnuje rozvoji města, zlepšování a modernizaci, 25 % plánování a dlouhodobému plánu a 23 % výstavbě a využití ploch. </a:t>
            </a:r>
          </a:p>
          <a:p>
            <a:pPr marL="342900">
              <a:spcBef>
                <a:spcPts val="1200"/>
              </a:spcBef>
              <a:buClr>
                <a:schemeClr val="tx1"/>
              </a:buClr>
            </a:pPr>
            <a:r>
              <a:rPr lang="cs-CZ" sz="1700" dirty="0"/>
              <a:t>Pražané i nadále vnímají jako instituci, pro kterou je důležité dodržet předpisy, vymýšlí něco nového a pracují tam normální úředníci. </a:t>
            </a:r>
          </a:p>
          <a:p>
            <a:pPr marL="342900">
              <a:spcBef>
                <a:spcPts val="1200"/>
              </a:spcBef>
              <a:buClr>
                <a:schemeClr val="tx1"/>
              </a:buClr>
            </a:pPr>
            <a:r>
              <a:rPr lang="cs-CZ" sz="1700" dirty="0"/>
              <a:t>Opět se zde objevuje méně osob, které považují IPR za nestabilní instituci. </a:t>
            </a:r>
          </a:p>
          <a:p>
            <a:pPr marL="342900">
              <a:spcBef>
                <a:spcPts val="1200"/>
              </a:spcBef>
              <a:buClr>
                <a:schemeClr val="tx1"/>
              </a:buClr>
            </a:pPr>
            <a:r>
              <a:rPr lang="cs-CZ" sz="1700" dirty="0"/>
              <a:t>I v letošním roce si nejvíce obyvatel Prahy myslí, že IPR zastupuje </a:t>
            </a:r>
            <a:r>
              <a:rPr lang="cs-CZ" sz="1700" b="1" dirty="0"/>
              <a:t>zájmy Magistrátu a Prahy jako takové</a:t>
            </a:r>
            <a:r>
              <a:rPr lang="cs-CZ" sz="1700" dirty="0"/>
              <a:t>. Posílil názor, že IPR zastupuje zájmy i odborné veřejnosti.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693BEC-212B-41EA-8DB8-0837D8726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690" y="492300"/>
            <a:ext cx="10561320" cy="798774"/>
          </a:xfrm>
        </p:spPr>
        <p:txBody>
          <a:bodyPr anchor="ctr">
            <a:normAutofit/>
          </a:bodyPr>
          <a:lstStyle/>
          <a:p>
            <a:r>
              <a:rPr lang="cs-CZ" sz="3000" b="1" dirty="0">
                <a:solidFill>
                  <a:schemeClr val="accent6"/>
                </a:solidFill>
              </a:rPr>
              <a:t>Klíčová zjištění o IPRu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3414ED23-5D0C-468E-AEF0-3C347F57A0CD}"/>
              </a:ext>
            </a:extLst>
          </p:cNvPr>
          <p:cNvSpPr/>
          <p:nvPr/>
        </p:nvSpPr>
        <p:spPr>
          <a:xfrm>
            <a:off x="107576" y="412376"/>
            <a:ext cx="1121149" cy="108564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EFCE93-DC51-4002-ADA5-6C64C0CC5D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52" y="820287"/>
            <a:ext cx="888685" cy="377358"/>
          </a:xfrm>
          <a:prstGeom prst="rect">
            <a:avLst/>
          </a:prstGeom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A4E18B3A-CF78-4572-88FE-8CB7FEE8E4A7}"/>
              </a:ext>
            </a:extLst>
          </p:cNvPr>
          <p:cNvSpPr/>
          <p:nvPr/>
        </p:nvSpPr>
        <p:spPr>
          <a:xfrm>
            <a:off x="1082995" y="2967356"/>
            <a:ext cx="213362" cy="114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40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735F164A-0E2F-480A-BB09-9B8CD995E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292024"/>
              </p:ext>
            </p:extLst>
          </p:nvPr>
        </p:nvGraphicFramePr>
        <p:xfrm>
          <a:off x="1207934" y="1066500"/>
          <a:ext cx="10035539" cy="521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696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Spontánně si některou z institucí zabývající se rozvojem Prahy vybaví 34% Pražanů. IPR spontánně zmínilo 12 % Pražanů, což je obdobný počet jako v roce 2017. V letošním roce byl IPR Praha zmíněn nejčastěji.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IPR si spontánně vybaví 12 % Pražanů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493119"/>
            <a:ext cx="9236964" cy="36512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Q01. Znáte nějaké instituce nebo organizace, které se zabývají tím, jak se bude město Praha rozvíjet a měnit? (2019: n=1400, 2018: n=1406, 2016: n=1054) 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otevřená otázka</a:t>
            </a:r>
          </a:p>
        </p:txBody>
      </p:sp>
      <p:sp>
        <p:nvSpPr>
          <p:cNvPr id="13" name="Obdélníkový popisek 20">
            <a:extLst>
              <a:ext uri="{FF2B5EF4-FFF2-40B4-BE49-F238E27FC236}">
                <a16:creationId xmlns:a16="http://schemas.microsoft.com/office/drawing/2014/main" id="{D106D440-29FC-4F81-BB89-BAF208C5E78B}"/>
              </a:ext>
            </a:extLst>
          </p:cNvPr>
          <p:cNvSpPr/>
          <p:nvPr/>
        </p:nvSpPr>
        <p:spPr>
          <a:xfrm>
            <a:off x="8053465" y="2348015"/>
            <a:ext cx="2551782" cy="1036205"/>
          </a:xfrm>
          <a:prstGeom prst="wedgeRoundRectCallout">
            <a:avLst>
              <a:gd name="adj1" fmla="val -68184"/>
              <a:gd name="adj2" fmla="val 50706"/>
              <a:gd name="adj3" fmla="val 1666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1964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66 %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Pražanů si žádnou instituci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nevybaví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(2019).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D497E55-4C73-41CB-8A68-49A085C5CC72}"/>
              </a:ext>
            </a:extLst>
          </p:cNvPr>
          <p:cNvSpPr txBox="1"/>
          <p:nvPr/>
        </p:nvSpPr>
        <p:spPr>
          <a:xfrm>
            <a:off x="4292598" y="6162015"/>
            <a:ext cx="3351711" cy="306468"/>
          </a:xfrm>
          <a:prstGeom prst="roundRect">
            <a:avLst/>
          </a:prstGeom>
          <a:noFill/>
          <a:ln w="158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Zobrazeny jen odpovědi s četností více než 1%.</a:t>
            </a:r>
          </a:p>
        </p:txBody>
      </p:sp>
      <p:sp>
        <p:nvSpPr>
          <p:cNvPr id="23" name="Šipka dolů 15">
            <a:extLst>
              <a:ext uri="{FF2B5EF4-FFF2-40B4-BE49-F238E27FC236}">
                <a16:creationId xmlns:a16="http://schemas.microsoft.com/office/drawing/2014/main" id="{B5DB304D-F94B-4939-B910-819A95D60E2C}"/>
              </a:ext>
            </a:extLst>
          </p:cNvPr>
          <p:cNvSpPr/>
          <p:nvPr/>
        </p:nvSpPr>
        <p:spPr>
          <a:xfrm>
            <a:off x="4574944" y="1920814"/>
            <a:ext cx="100149" cy="12456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E1C9AD00-C4A2-4D16-91BE-41791699DA2F}"/>
              </a:ext>
            </a:extLst>
          </p:cNvPr>
          <p:cNvGrpSpPr/>
          <p:nvPr/>
        </p:nvGrpSpPr>
        <p:grpSpPr>
          <a:xfrm>
            <a:off x="876300" y="6162015"/>
            <a:ext cx="4186252" cy="315591"/>
            <a:chOff x="788942" y="6176039"/>
            <a:chExt cx="4186252" cy="315591"/>
          </a:xfrm>
        </p:grpSpPr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A4B7F454-A393-4703-8361-35898391EA70}"/>
                </a:ext>
              </a:extLst>
            </p:cNvPr>
            <p:cNvGrpSpPr/>
            <p:nvPr/>
          </p:nvGrpSpPr>
          <p:grpSpPr>
            <a:xfrm>
              <a:off x="897257" y="6195089"/>
              <a:ext cx="4077937" cy="276999"/>
              <a:chOff x="841196" y="6195089"/>
              <a:chExt cx="4077937" cy="276999"/>
            </a:xfrm>
          </p:grpSpPr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B22855EE-7D53-4B76-B21B-660724E0774A}"/>
                  </a:ext>
                </a:extLst>
              </p:cNvPr>
              <p:cNvSpPr txBox="1"/>
              <p:nvPr/>
            </p:nvSpPr>
            <p:spPr>
              <a:xfrm>
                <a:off x="1064515" y="6195089"/>
                <a:ext cx="38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signifikantní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A08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růst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/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4C3C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pokles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oproti roku 2018</a:t>
                </a:r>
              </a:p>
            </p:txBody>
          </p:sp>
          <p:sp>
            <p:nvSpPr>
              <p:cNvPr id="31" name="Šipka dolů 15">
                <a:extLst>
                  <a:ext uri="{FF2B5EF4-FFF2-40B4-BE49-F238E27FC236}">
                    <a16:creationId xmlns:a16="http://schemas.microsoft.com/office/drawing/2014/main" id="{E6A576C2-DFF1-44B2-9788-060FF62E116E}"/>
                  </a:ext>
                </a:extLst>
              </p:cNvPr>
              <p:cNvSpPr/>
              <p:nvPr/>
            </p:nvSpPr>
            <p:spPr>
              <a:xfrm rot="10800000">
                <a:off x="841196" y="6246268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Šipka dolů 15">
                <a:extLst>
                  <a:ext uri="{FF2B5EF4-FFF2-40B4-BE49-F238E27FC236}">
                    <a16:creationId xmlns:a16="http://schemas.microsoft.com/office/drawing/2014/main" id="{1F21EE02-BCCA-49DC-9514-32499E8BCD84}"/>
                  </a:ext>
                </a:extLst>
              </p:cNvPr>
              <p:cNvSpPr/>
              <p:nvPr/>
            </p:nvSpPr>
            <p:spPr>
              <a:xfrm>
                <a:off x="998220" y="6252065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Obdélník: se zakulacenými rohy 28">
              <a:extLst>
                <a:ext uri="{FF2B5EF4-FFF2-40B4-BE49-F238E27FC236}">
                  <a16:creationId xmlns:a16="http://schemas.microsoft.com/office/drawing/2014/main" id="{7A5B8102-F3FD-47AB-AFD5-96050AFBABC2}"/>
                </a:ext>
              </a:extLst>
            </p:cNvPr>
            <p:cNvSpPr/>
            <p:nvPr/>
          </p:nvSpPr>
          <p:spPr>
            <a:xfrm>
              <a:off x="788942" y="6176039"/>
              <a:ext cx="3351711" cy="315591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5DAB74E2-1D71-429C-9EE9-B23B4C20E232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33" name="Obdélník: se zakulacenými rohy 32">
              <a:extLst>
                <a:ext uri="{FF2B5EF4-FFF2-40B4-BE49-F238E27FC236}">
                  <a16:creationId xmlns:a16="http://schemas.microsoft.com/office/drawing/2014/main" id="{929D07BA-6375-4547-88B6-579AAEBA4E4A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B5BDCB3F-6A85-4B87-ADD0-4FE75A2A1F7C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Srovnání minulých vln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915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854588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Stejně jako spontánní, i podpořená znalost IPR Praha se vzhledem k loňskému roku příliš nezměnila, nyní je 46 % oproti 45 % v roce 2018. Klesla znalost ÚRM a nadále klesá znalost zaniklého Útvaru hlavního architekta. 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IPR Praha je z uvedených organizací nejznámější (podpořená znalost)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772777951"/>
              </p:ext>
            </p:extLst>
          </p:nvPr>
        </p:nvGraphicFramePr>
        <p:xfrm>
          <a:off x="1534053" y="1694931"/>
          <a:ext cx="9375994" cy="4402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Q02. Které z následujících organizací znáte, např. jste o nich slyšel/a či četl/a v médiích? (2019: n=1400, 2018: n=1406, 2016: n=1054)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3D43E76F-C8E0-4BB7-ABD8-87E92C926CF8}"/>
              </a:ext>
            </a:extLst>
          </p:cNvPr>
          <p:cNvGrpSpPr/>
          <p:nvPr/>
        </p:nvGrpSpPr>
        <p:grpSpPr>
          <a:xfrm>
            <a:off x="876301" y="6275175"/>
            <a:ext cx="4186251" cy="306067"/>
            <a:chOff x="788943" y="6185563"/>
            <a:chExt cx="4186251" cy="306067"/>
          </a:xfrm>
        </p:grpSpPr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780D0D8A-9F0E-4B87-A97A-CB08E445C081}"/>
                </a:ext>
              </a:extLst>
            </p:cNvPr>
            <p:cNvGrpSpPr/>
            <p:nvPr/>
          </p:nvGrpSpPr>
          <p:grpSpPr>
            <a:xfrm>
              <a:off x="897257" y="6185564"/>
              <a:ext cx="4077937" cy="276999"/>
              <a:chOff x="841196" y="6185564"/>
              <a:chExt cx="4077937" cy="276999"/>
            </a:xfrm>
          </p:grpSpPr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FD629CDD-BE53-46D1-9A18-36DE2AF648B7}"/>
                  </a:ext>
                </a:extLst>
              </p:cNvPr>
              <p:cNvSpPr txBox="1"/>
              <p:nvPr/>
            </p:nvSpPr>
            <p:spPr>
              <a:xfrm>
                <a:off x="1064515" y="6185564"/>
                <a:ext cx="38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signifikantní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A08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růst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/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4C3C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pokles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oproti roku 2018</a:t>
                </a:r>
              </a:p>
            </p:txBody>
          </p:sp>
          <p:sp>
            <p:nvSpPr>
              <p:cNvPr id="36" name="Šipka dolů 15">
                <a:extLst>
                  <a:ext uri="{FF2B5EF4-FFF2-40B4-BE49-F238E27FC236}">
                    <a16:creationId xmlns:a16="http://schemas.microsoft.com/office/drawing/2014/main" id="{D661E640-2D95-4282-846B-7B856FD20B10}"/>
                  </a:ext>
                </a:extLst>
              </p:cNvPr>
              <p:cNvSpPr/>
              <p:nvPr/>
            </p:nvSpPr>
            <p:spPr>
              <a:xfrm rot="10800000">
                <a:off x="841196" y="6246268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Šipka dolů 15">
                <a:extLst>
                  <a:ext uri="{FF2B5EF4-FFF2-40B4-BE49-F238E27FC236}">
                    <a16:creationId xmlns:a16="http://schemas.microsoft.com/office/drawing/2014/main" id="{1B016EAF-5ED8-4094-9AD6-B4FCB0EB0B17}"/>
                  </a:ext>
                </a:extLst>
              </p:cNvPr>
              <p:cNvSpPr/>
              <p:nvPr/>
            </p:nvSpPr>
            <p:spPr>
              <a:xfrm>
                <a:off x="998220" y="6252065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4" name="Obdélník: se zakulacenými rohy 33">
              <a:extLst>
                <a:ext uri="{FF2B5EF4-FFF2-40B4-BE49-F238E27FC236}">
                  <a16:creationId xmlns:a16="http://schemas.microsoft.com/office/drawing/2014/main" id="{4317296F-3B71-4E9A-B31C-6506F0F4FD68}"/>
                </a:ext>
              </a:extLst>
            </p:cNvPr>
            <p:cNvSpPr/>
            <p:nvPr/>
          </p:nvSpPr>
          <p:spPr>
            <a:xfrm>
              <a:off x="788943" y="6185563"/>
              <a:ext cx="3350260" cy="306067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344EAB3F-07E7-4D0F-BF5F-F5606FEBA2C1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23" name="Obdélník: se zakulacenými rohy 22">
              <a:extLst>
                <a:ext uri="{FF2B5EF4-FFF2-40B4-BE49-F238E27FC236}">
                  <a16:creationId xmlns:a16="http://schemas.microsoft.com/office/drawing/2014/main" id="{10DFB441-E796-455E-B5A4-311B6A38A05D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92CDE09B-7A1B-45F3-92BC-D9C4494288F8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sp>
        <p:nvSpPr>
          <p:cNvPr id="26" name="Obdélníkový popisek 20">
            <a:extLst>
              <a:ext uri="{FF2B5EF4-FFF2-40B4-BE49-F238E27FC236}">
                <a16:creationId xmlns:a16="http://schemas.microsoft.com/office/drawing/2014/main" id="{2E6460EB-F3AE-49C1-9A1F-717F217B18BB}"/>
              </a:ext>
            </a:extLst>
          </p:cNvPr>
          <p:cNvSpPr/>
          <p:nvPr/>
        </p:nvSpPr>
        <p:spPr>
          <a:xfrm>
            <a:off x="8399418" y="2804158"/>
            <a:ext cx="1901030" cy="2960147"/>
          </a:xfrm>
          <a:prstGeom prst="wedgeRoundRectCallout">
            <a:avLst>
              <a:gd name="adj1" fmla="val -54524"/>
              <a:gd name="adj2" fmla="val -55259"/>
              <a:gd name="adj3" fmla="val 16667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chemeClr val="tx1"/>
                </a:solidFill>
              </a:rPr>
              <a:t>Pokud vyloučíme respondenty, kteří uvedli, že znají neexistující instituce ÚPR nebo ÚPDR, je </a:t>
            </a:r>
            <a:r>
              <a:rPr lang="cs-CZ" sz="1400" b="1" dirty="0">
                <a:solidFill>
                  <a:srgbClr val="009FE3"/>
                </a:solidFill>
              </a:rPr>
              <a:t>reálná podpořená znalost IPR 42% (n=880). </a:t>
            </a:r>
            <a:br>
              <a:rPr lang="cs-CZ" sz="1400" b="1" dirty="0">
                <a:solidFill>
                  <a:srgbClr val="009FE3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V roce 2018 byla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chemeClr val="tx1"/>
                </a:solidFill>
              </a:rPr>
              <a:t> 38 % (n=926) a v roce 2016 25 % (n=774).</a:t>
            </a:r>
          </a:p>
        </p:txBody>
      </p:sp>
      <p:sp>
        <p:nvSpPr>
          <p:cNvPr id="29" name="Šipka dolů 15">
            <a:extLst>
              <a:ext uri="{FF2B5EF4-FFF2-40B4-BE49-F238E27FC236}">
                <a16:creationId xmlns:a16="http://schemas.microsoft.com/office/drawing/2014/main" id="{7C3816D9-D44E-48ED-9F6F-2CCD60AC31F4}"/>
              </a:ext>
            </a:extLst>
          </p:cNvPr>
          <p:cNvSpPr/>
          <p:nvPr/>
        </p:nvSpPr>
        <p:spPr>
          <a:xfrm>
            <a:off x="5393838" y="4044097"/>
            <a:ext cx="100149" cy="17373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823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IPR Praha vítězí ve spontánní i podpořené znalosti. Pražané si v podstatě jinou z uvedených organizací vybaví jen výjimečně.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IPR Praha je nejznámější jak podpořeně, tak spontánně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108754"/>
              </p:ext>
            </p:extLst>
          </p:nvPr>
        </p:nvGraphicFramePr>
        <p:xfrm>
          <a:off x="2429269" y="1819111"/>
          <a:ext cx="9181907" cy="407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délník 9"/>
          <p:cNvSpPr/>
          <p:nvPr/>
        </p:nvSpPr>
        <p:spPr>
          <a:xfrm>
            <a:off x="844732" y="6390538"/>
            <a:ext cx="9231086" cy="46770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Q01. Znáte nějaké instituce nebo organizace, které se zabývají tím, jak se bude město Praha rozvíjet a měnit? 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1400) 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otevřená otázka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Q02. Které z následujících organizací znáte, např. jste o nich slyšel/a či četl/a v médiích? 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1400)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7CCB48A6-8208-40F0-A1B3-BDA97C8A5BEA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2A521AF7-89EC-41C5-B0CA-7EED755F28A0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8810C13F-E48D-45BC-9583-BEF49940F2EB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413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686"/>
            <a:ext cx="12192000" cy="828993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…a ve věku 30-44 let. Mezi vysokoškolsky vzdělanými o IPR něco slyšelo (četlo) 55 % z nich, naopak mezi Pražany se základním vzděláním jde o 37 %. 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Vyšší znalost IPR Praha mezi vysokoškolsky vzdělanými a muži...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994698751"/>
              </p:ext>
            </p:extLst>
          </p:nvPr>
        </p:nvGraphicFramePr>
        <p:xfrm>
          <a:off x="1593908" y="2033546"/>
          <a:ext cx="9901405" cy="398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bdélník 8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Q02. Které z následujících organizací znáte, např. jste o nich slyšel/a či četl/a v médiích? 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1400)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BBC730D3-3296-496B-9A80-1FF28BE5E4C7}"/>
              </a:ext>
            </a:extLst>
          </p:cNvPr>
          <p:cNvGrpSpPr/>
          <p:nvPr/>
        </p:nvGrpSpPr>
        <p:grpSpPr>
          <a:xfrm>
            <a:off x="135447" y="2483141"/>
            <a:ext cx="1246047" cy="3439487"/>
            <a:chOff x="76724" y="1949494"/>
            <a:chExt cx="1246047" cy="3899931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F4CEAAF6-620C-4DF8-A526-19873536281A}"/>
                </a:ext>
              </a:extLst>
            </p:cNvPr>
            <p:cNvSpPr/>
            <p:nvPr/>
          </p:nvSpPr>
          <p:spPr>
            <a:xfrm>
              <a:off x="79898" y="2396759"/>
              <a:ext cx="1242873" cy="9692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Pohlaví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3694AB7D-2628-4622-BB77-D708D3A68B37}"/>
                </a:ext>
              </a:extLst>
            </p:cNvPr>
            <p:cNvSpPr/>
            <p:nvPr/>
          </p:nvSpPr>
          <p:spPr>
            <a:xfrm>
              <a:off x="76725" y="3409103"/>
              <a:ext cx="1242873" cy="12993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Věk</a:t>
              </a:r>
            </a:p>
          </p:txBody>
        </p:sp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165569AE-E8C8-4B95-85BF-D0A503601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429" y="4113093"/>
              <a:ext cx="331462" cy="331462"/>
            </a:xfrm>
            <a:prstGeom prst="rect">
              <a:avLst/>
            </a:prstGeom>
          </p:spPr>
        </p:pic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8A6408B-F111-4401-BB0D-C2011125E3F1}"/>
                </a:ext>
              </a:extLst>
            </p:cNvPr>
            <p:cNvSpPr/>
            <p:nvPr/>
          </p:nvSpPr>
          <p:spPr>
            <a:xfrm>
              <a:off x="76724" y="4751575"/>
              <a:ext cx="1242873" cy="1097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Vzdělání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9A435AA0-237D-4891-9642-F6388E1A0E88}"/>
                </a:ext>
              </a:extLst>
            </p:cNvPr>
            <p:cNvSpPr/>
            <p:nvPr/>
          </p:nvSpPr>
          <p:spPr>
            <a:xfrm>
              <a:off x="76725" y="1949494"/>
              <a:ext cx="1242873" cy="414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964A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Celkem</a:t>
              </a:r>
            </a:p>
          </p:txBody>
        </p:sp>
      </p:grpSp>
      <p:pic>
        <p:nvPicPr>
          <p:cNvPr id="18" name="Obrázek 17">
            <a:extLst>
              <a:ext uri="{FF2B5EF4-FFF2-40B4-BE49-F238E27FC236}">
                <a16:creationId xmlns:a16="http://schemas.microsoft.com/office/drawing/2014/main" id="{F2B3682C-D997-4FDE-B9FF-C79065F36C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48" y="3367406"/>
            <a:ext cx="325120" cy="32512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05D60F8-E29B-4998-86F2-774D8EC19B4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83" y="5442050"/>
            <a:ext cx="540000" cy="540000"/>
          </a:xfrm>
          <a:prstGeom prst="rect">
            <a:avLst/>
          </a:prstGeom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D8A54A57-B12D-47FA-8E71-E9FCBEA3FF05}"/>
              </a:ext>
            </a:extLst>
          </p:cNvPr>
          <p:cNvGrpSpPr/>
          <p:nvPr/>
        </p:nvGrpSpPr>
        <p:grpSpPr>
          <a:xfrm>
            <a:off x="876300" y="6325299"/>
            <a:ext cx="2398123" cy="289937"/>
            <a:chOff x="807671" y="6251285"/>
            <a:chExt cx="2398123" cy="289937"/>
          </a:xfrm>
        </p:grpSpPr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2B420D23-8E25-4001-8749-1F2623250296}"/>
                </a:ext>
              </a:extLst>
            </p:cNvPr>
            <p:cNvSpPr txBox="1"/>
            <p:nvPr/>
          </p:nvSpPr>
          <p:spPr>
            <a:xfrm>
              <a:off x="1287190" y="6251285"/>
              <a:ext cx="18680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 signifikantní rozdíl </a:t>
              </a:r>
            </a:p>
          </p:txBody>
        </p:sp>
        <p:sp>
          <p:nvSpPr>
            <p:cNvPr id="37" name="Obdélník: se zakulacenými rohy 36">
              <a:extLst>
                <a:ext uri="{FF2B5EF4-FFF2-40B4-BE49-F238E27FC236}">
                  <a16:creationId xmlns:a16="http://schemas.microsoft.com/office/drawing/2014/main" id="{1F0A51CC-F747-4AEA-9540-E1F863613B32}"/>
                </a:ext>
              </a:extLst>
            </p:cNvPr>
            <p:cNvSpPr/>
            <p:nvPr/>
          </p:nvSpPr>
          <p:spPr>
            <a:xfrm>
              <a:off x="807671" y="6254984"/>
              <a:ext cx="2398123" cy="286238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Znak plus 3">
              <a:extLst>
                <a:ext uri="{FF2B5EF4-FFF2-40B4-BE49-F238E27FC236}">
                  <a16:creationId xmlns:a16="http://schemas.microsoft.com/office/drawing/2014/main" id="{8433E4D7-FD51-40D2-8CAE-99F1571853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614" y="6302540"/>
              <a:ext cx="180000" cy="180000"/>
            </a:xfrm>
            <a:prstGeom prst="mathPlus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Znak minus 4">
              <a:extLst>
                <a:ext uri="{FF2B5EF4-FFF2-40B4-BE49-F238E27FC236}">
                  <a16:creationId xmlns:a16="http://schemas.microsoft.com/office/drawing/2014/main" id="{467AEAE8-F7AD-4D4D-A891-547B754619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934" y="6284540"/>
              <a:ext cx="216000" cy="216000"/>
            </a:xfrm>
            <a:prstGeom prst="mathMinus">
              <a:avLst/>
            </a:prstGeom>
            <a:solidFill>
              <a:srgbClr val="C00000"/>
            </a:solidFill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Znak minus 40">
            <a:extLst>
              <a:ext uri="{FF2B5EF4-FFF2-40B4-BE49-F238E27FC236}">
                <a16:creationId xmlns:a16="http://schemas.microsoft.com/office/drawing/2014/main" id="{ED0F8047-E6E2-423A-9952-1E904326D613}"/>
              </a:ext>
            </a:extLst>
          </p:cNvPr>
          <p:cNvSpPr>
            <a:spLocks noChangeAspect="1"/>
          </p:cNvSpPr>
          <p:nvPr/>
        </p:nvSpPr>
        <p:spPr>
          <a:xfrm>
            <a:off x="4490883" y="3367406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Znak plus 41">
            <a:extLst>
              <a:ext uri="{FF2B5EF4-FFF2-40B4-BE49-F238E27FC236}">
                <a16:creationId xmlns:a16="http://schemas.microsoft.com/office/drawing/2014/main" id="{5E03D8B1-1B85-48AB-90A2-EDA0570D253C}"/>
              </a:ext>
            </a:extLst>
          </p:cNvPr>
          <p:cNvSpPr>
            <a:spLocks noChangeAspect="1"/>
          </p:cNvSpPr>
          <p:nvPr/>
        </p:nvSpPr>
        <p:spPr>
          <a:xfrm>
            <a:off x="4526883" y="3124992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nak plus 42">
            <a:extLst>
              <a:ext uri="{FF2B5EF4-FFF2-40B4-BE49-F238E27FC236}">
                <a16:creationId xmlns:a16="http://schemas.microsoft.com/office/drawing/2014/main" id="{2AD4304C-35FC-4BE9-AFBC-EFC858DC50B6}"/>
              </a:ext>
            </a:extLst>
          </p:cNvPr>
          <p:cNvSpPr>
            <a:spLocks noChangeAspect="1"/>
          </p:cNvSpPr>
          <p:nvPr/>
        </p:nvSpPr>
        <p:spPr>
          <a:xfrm>
            <a:off x="11082239" y="3380384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Znak minus 44">
            <a:extLst>
              <a:ext uri="{FF2B5EF4-FFF2-40B4-BE49-F238E27FC236}">
                <a16:creationId xmlns:a16="http://schemas.microsoft.com/office/drawing/2014/main" id="{3D9C5AED-B53D-4850-B4AD-999040C3D890}"/>
              </a:ext>
            </a:extLst>
          </p:cNvPr>
          <p:cNvSpPr>
            <a:spLocks noChangeAspect="1"/>
          </p:cNvSpPr>
          <p:nvPr/>
        </p:nvSpPr>
        <p:spPr>
          <a:xfrm>
            <a:off x="4490883" y="5130891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Znak plus 45">
            <a:extLst>
              <a:ext uri="{FF2B5EF4-FFF2-40B4-BE49-F238E27FC236}">
                <a16:creationId xmlns:a16="http://schemas.microsoft.com/office/drawing/2014/main" id="{929317E0-2B62-4F21-BAB7-01555E217CB9}"/>
              </a:ext>
            </a:extLst>
          </p:cNvPr>
          <p:cNvSpPr>
            <a:spLocks noChangeAspect="1"/>
          </p:cNvSpPr>
          <p:nvPr/>
        </p:nvSpPr>
        <p:spPr>
          <a:xfrm>
            <a:off x="4526883" y="5649001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Znak plus 47">
            <a:extLst>
              <a:ext uri="{FF2B5EF4-FFF2-40B4-BE49-F238E27FC236}">
                <a16:creationId xmlns:a16="http://schemas.microsoft.com/office/drawing/2014/main" id="{8A271897-F765-461B-8EC8-9306D8FB175A}"/>
              </a:ext>
            </a:extLst>
          </p:cNvPr>
          <p:cNvSpPr>
            <a:spLocks noChangeAspect="1"/>
          </p:cNvSpPr>
          <p:nvPr/>
        </p:nvSpPr>
        <p:spPr>
          <a:xfrm>
            <a:off x="7117683" y="4633983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Znak plus 49">
            <a:extLst>
              <a:ext uri="{FF2B5EF4-FFF2-40B4-BE49-F238E27FC236}">
                <a16:creationId xmlns:a16="http://schemas.microsoft.com/office/drawing/2014/main" id="{9196A38B-1012-4550-ABE3-3766A6CC0BA6}"/>
              </a:ext>
            </a:extLst>
          </p:cNvPr>
          <p:cNvSpPr>
            <a:spLocks noChangeAspect="1"/>
          </p:cNvSpPr>
          <p:nvPr/>
        </p:nvSpPr>
        <p:spPr>
          <a:xfrm>
            <a:off x="7115941" y="3379696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Znak minus 50">
            <a:extLst>
              <a:ext uri="{FF2B5EF4-FFF2-40B4-BE49-F238E27FC236}">
                <a16:creationId xmlns:a16="http://schemas.microsoft.com/office/drawing/2014/main" id="{D984AC1E-CFA6-4503-800B-178A7DEC2F78}"/>
              </a:ext>
            </a:extLst>
          </p:cNvPr>
          <p:cNvSpPr>
            <a:spLocks noChangeAspect="1"/>
          </p:cNvSpPr>
          <p:nvPr/>
        </p:nvSpPr>
        <p:spPr>
          <a:xfrm>
            <a:off x="7099683" y="3114378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Znak minus 52">
            <a:extLst>
              <a:ext uri="{FF2B5EF4-FFF2-40B4-BE49-F238E27FC236}">
                <a16:creationId xmlns:a16="http://schemas.microsoft.com/office/drawing/2014/main" id="{305F6277-29AC-4EFC-9270-C2C2EBCBCD08}"/>
              </a:ext>
            </a:extLst>
          </p:cNvPr>
          <p:cNvSpPr>
            <a:spLocks noChangeAspect="1"/>
          </p:cNvSpPr>
          <p:nvPr/>
        </p:nvSpPr>
        <p:spPr>
          <a:xfrm>
            <a:off x="7081683" y="4125750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Znak plus 54">
            <a:extLst>
              <a:ext uri="{FF2B5EF4-FFF2-40B4-BE49-F238E27FC236}">
                <a16:creationId xmlns:a16="http://schemas.microsoft.com/office/drawing/2014/main" id="{6E8DC65D-DFFF-4750-AC06-D949A86884C3}"/>
              </a:ext>
            </a:extLst>
          </p:cNvPr>
          <p:cNvSpPr>
            <a:spLocks noChangeAspect="1"/>
          </p:cNvSpPr>
          <p:nvPr/>
        </p:nvSpPr>
        <p:spPr>
          <a:xfrm>
            <a:off x="9778151" y="3879205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Znak plus 55">
            <a:extLst>
              <a:ext uri="{FF2B5EF4-FFF2-40B4-BE49-F238E27FC236}">
                <a16:creationId xmlns:a16="http://schemas.microsoft.com/office/drawing/2014/main" id="{5EB91551-96EC-48AF-94E3-C3ABE70DA8DE}"/>
              </a:ext>
            </a:extLst>
          </p:cNvPr>
          <p:cNvSpPr>
            <a:spLocks noChangeAspect="1"/>
          </p:cNvSpPr>
          <p:nvPr/>
        </p:nvSpPr>
        <p:spPr>
          <a:xfrm>
            <a:off x="9778151" y="5163461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Znak minus 56">
            <a:extLst>
              <a:ext uri="{FF2B5EF4-FFF2-40B4-BE49-F238E27FC236}">
                <a16:creationId xmlns:a16="http://schemas.microsoft.com/office/drawing/2014/main" id="{FE3E7A70-253C-4AD6-90DD-E5A6C1FE9736}"/>
              </a:ext>
            </a:extLst>
          </p:cNvPr>
          <p:cNvSpPr>
            <a:spLocks noChangeAspect="1"/>
          </p:cNvSpPr>
          <p:nvPr/>
        </p:nvSpPr>
        <p:spPr>
          <a:xfrm>
            <a:off x="9760151" y="4135438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Znak minus 57">
            <a:extLst>
              <a:ext uri="{FF2B5EF4-FFF2-40B4-BE49-F238E27FC236}">
                <a16:creationId xmlns:a16="http://schemas.microsoft.com/office/drawing/2014/main" id="{6234C119-158C-4553-94C1-E487EBA00A8B}"/>
              </a:ext>
            </a:extLst>
          </p:cNvPr>
          <p:cNvSpPr>
            <a:spLocks noChangeAspect="1"/>
          </p:cNvSpPr>
          <p:nvPr/>
        </p:nvSpPr>
        <p:spPr>
          <a:xfrm>
            <a:off x="9760151" y="4373295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Znak plus 58">
            <a:extLst>
              <a:ext uri="{FF2B5EF4-FFF2-40B4-BE49-F238E27FC236}">
                <a16:creationId xmlns:a16="http://schemas.microsoft.com/office/drawing/2014/main" id="{FB2CEA2A-1462-49A7-8944-C806CA1F51C0}"/>
              </a:ext>
            </a:extLst>
          </p:cNvPr>
          <p:cNvSpPr>
            <a:spLocks noChangeAspect="1"/>
          </p:cNvSpPr>
          <p:nvPr/>
        </p:nvSpPr>
        <p:spPr>
          <a:xfrm>
            <a:off x="5886123" y="3124992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Znak minus 59">
            <a:extLst>
              <a:ext uri="{FF2B5EF4-FFF2-40B4-BE49-F238E27FC236}">
                <a16:creationId xmlns:a16="http://schemas.microsoft.com/office/drawing/2014/main" id="{DF374BA8-F722-46F1-B0E9-C55BA3EBA3B6}"/>
              </a:ext>
            </a:extLst>
          </p:cNvPr>
          <p:cNvSpPr>
            <a:spLocks noChangeAspect="1"/>
          </p:cNvSpPr>
          <p:nvPr/>
        </p:nvSpPr>
        <p:spPr>
          <a:xfrm>
            <a:off x="5850123" y="3381225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Znak minus 60">
            <a:extLst>
              <a:ext uri="{FF2B5EF4-FFF2-40B4-BE49-F238E27FC236}">
                <a16:creationId xmlns:a16="http://schemas.microsoft.com/office/drawing/2014/main" id="{477E82A3-2BBD-4979-8149-62E4375C01CF}"/>
              </a:ext>
            </a:extLst>
          </p:cNvPr>
          <p:cNvSpPr>
            <a:spLocks noChangeAspect="1"/>
          </p:cNvSpPr>
          <p:nvPr/>
        </p:nvSpPr>
        <p:spPr>
          <a:xfrm>
            <a:off x="5850123" y="3879205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Znak minus 61">
            <a:extLst>
              <a:ext uri="{FF2B5EF4-FFF2-40B4-BE49-F238E27FC236}">
                <a16:creationId xmlns:a16="http://schemas.microsoft.com/office/drawing/2014/main" id="{8122172C-A489-4A8C-92DB-ED70FFB3A647}"/>
              </a:ext>
            </a:extLst>
          </p:cNvPr>
          <p:cNvSpPr>
            <a:spLocks noChangeAspect="1"/>
          </p:cNvSpPr>
          <p:nvPr/>
        </p:nvSpPr>
        <p:spPr>
          <a:xfrm>
            <a:off x="5850123" y="4102438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Znak plus 62">
            <a:extLst>
              <a:ext uri="{FF2B5EF4-FFF2-40B4-BE49-F238E27FC236}">
                <a16:creationId xmlns:a16="http://schemas.microsoft.com/office/drawing/2014/main" id="{64DAB230-0379-4B4D-9566-5B345DEBF680}"/>
              </a:ext>
            </a:extLst>
          </p:cNvPr>
          <p:cNvSpPr>
            <a:spLocks noChangeAspect="1"/>
          </p:cNvSpPr>
          <p:nvPr/>
        </p:nvSpPr>
        <p:spPr>
          <a:xfrm>
            <a:off x="5889876" y="4381901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Znak plus 63">
            <a:extLst>
              <a:ext uri="{FF2B5EF4-FFF2-40B4-BE49-F238E27FC236}">
                <a16:creationId xmlns:a16="http://schemas.microsoft.com/office/drawing/2014/main" id="{A15A63FA-5080-49E7-8982-B7183D860568}"/>
              </a:ext>
            </a:extLst>
          </p:cNvPr>
          <p:cNvSpPr>
            <a:spLocks noChangeAspect="1"/>
          </p:cNvSpPr>
          <p:nvPr/>
        </p:nvSpPr>
        <p:spPr>
          <a:xfrm>
            <a:off x="5886123" y="4645290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Znak plus 64">
            <a:extLst>
              <a:ext uri="{FF2B5EF4-FFF2-40B4-BE49-F238E27FC236}">
                <a16:creationId xmlns:a16="http://schemas.microsoft.com/office/drawing/2014/main" id="{EF286A32-D2A8-4030-9443-0EFFB2577827}"/>
              </a:ext>
            </a:extLst>
          </p:cNvPr>
          <p:cNvSpPr>
            <a:spLocks noChangeAspect="1"/>
          </p:cNvSpPr>
          <p:nvPr/>
        </p:nvSpPr>
        <p:spPr>
          <a:xfrm>
            <a:off x="5886123" y="5657533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Znak minus 65">
            <a:extLst>
              <a:ext uri="{FF2B5EF4-FFF2-40B4-BE49-F238E27FC236}">
                <a16:creationId xmlns:a16="http://schemas.microsoft.com/office/drawing/2014/main" id="{5B14E92B-E095-4CDC-9DDB-54631E0BBFEE}"/>
              </a:ext>
            </a:extLst>
          </p:cNvPr>
          <p:cNvSpPr>
            <a:spLocks noChangeAspect="1"/>
          </p:cNvSpPr>
          <p:nvPr/>
        </p:nvSpPr>
        <p:spPr>
          <a:xfrm>
            <a:off x="5850123" y="5134606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Znak plus 66">
            <a:extLst>
              <a:ext uri="{FF2B5EF4-FFF2-40B4-BE49-F238E27FC236}">
                <a16:creationId xmlns:a16="http://schemas.microsoft.com/office/drawing/2014/main" id="{3E7B2707-1CAA-49EE-9C9B-997E655A146A}"/>
              </a:ext>
            </a:extLst>
          </p:cNvPr>
          <p:cNvSpPr>
            <a:spLocks noChangeAspect="1"/>
          </p:cNvSpPr>
          <p:nvPr/>
        </p:nvSpPr>
        <p:spPr>
          <a:xfrm>
            <a:off x="8492608" y="3381225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Znak minus 67">
            <a:extLst>
              <a:ext uri="{FF2B5EF4-FFF2-40B4-BE49-F238E27FC236}">
                <a16:creationId xmlns:a16="http://schemas.microsoft.com/office/drawing/2014/main" id="{25E772A6-2528-42A6-B2B5-4CF6C6DCC8D9}"/>
              </a:ext>
            </a:extLst>
          </p:cNvPr>
          <p:cNvSpPr>
            <a:spLocks noChangeAspect="1"/>
          </p:cNvSpPr>
          <p:nvPr/>
        </p:nvSpPr>
        <p:spPr>
          <a:xfrm>
            <a:off x="8474608" y="3119659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Znak plus 68">
            <a:extLst>
              <a:ext uri="{FF2B5EF4-FFF2-40B4-BE49-F238E27FC236}">
                <a16:creationId xmlns:a16="http://schemas.microsoft.com/office/drawing/2014/main" id="{953CC2B6-E44D-4CC2-95FE-A06C77BFDB7B}"/>
              </a:ext>
            </a:extLst>
          </p:cNvPr>
          <p:cNvSpPr>
            <a:spLocks noChangeAspect="1"/>
          </p:cNvSpPr>
          <p:nvPr/>
        </p:nvSpPr>
        <p:spPr>
          <a:xfrm>
            <a:off x="8510718" y="4624499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Znak plus 71">
            <a:extLst>
              <a:ext uri="{FF2B5EF4-FFF2-40B4-BE49-F238E27FC236}">
                <a16:creationId xmlns:a16="http://schemas.microsoft.com/office/drawing/2014/main" id="{406047CC-2EE1-40C3-8B0E-C1E1910FF292}"/>
              </a:ext>
            </a:extLst>
          </p:cNvPr>
          <p:cNvSpPr>
            <a:spLocks noChangeAspect="1"/>
          </p:cNvSpPr>
          <p:nvPr/>
        </p:nvSpPr>
        <p:spPr>
          <a:xfrm>
            <a:off x="11082239" y="5148891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3" name="Skupina 72">
            <a:extLst>
              <a:ext uri="{FF2B5EF4-FFF2-40B4-BE49-F238E27FC236}">
                <a16:creationId xmlns:a16="http://schemas.microsoft.com/office/drawing/2014/main" id="{475E0389-F6C9-46F1-A6DD-82E016A0BE40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74" name="Obdélník: se zakulacenými rohy 73">
              <a:extLst>
                <a:ext uri="{FF2B5EF4-FFF2-40B4-BE49-F238E27FC236}">
                  <a16:creationId xmlns:a16="http://schemas.microsoft.com/office/drawing/2014/main" id="{12CD90D7-5DDC-4E89-AA16-B3E3AFC100F4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7C858978-05C3-47A3-9E11-9343D957BCB4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sp>
        <p:nvSpPr>
          <p:cNvPr id="78" name="Znak plus 77">
            <a:extLst>
              <a:ext uri="{FF2B5EF4-FFF2-40B4-BE49-F238E27FC236}">
                <a16:creationId xmlns:a16="http://schemas.microsoft.com/office/drawing/2014/main" id="{17CD25EF-A962-4F8B-9DB4-692A616118EC}"/>
              </a:ext>
            </a:extLst>
          </p:cNvPr>
          <p:cNvSpPr>
            <a:spLocks noChangeAspect="1"/>
          </p:cNvSpPr>
          <p:nvPr/>
        </p:nvSpPr>
        <p:spPr>
          <a:xfrm>
            <a:off x="4528659" y="4143750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Znak minus 78">
            <a:extLst>
              <a:ext uri="{FF2B5EF4-FFF2-40B4-BE49-F238E27FC236}">
                <a16:creationId xmlns:a16="http://schemas.microsoft.com/office/drawing/2014/main" id="{8F5475D5-74FD-4D96-878F-A1C967DF2D69}"/>
              </a:ext>
            </a:extLst>
          </p:cNvPr>
          <p:cNvSpPr>
            <a:spLocks noChangeAspect="1"/>
          </p:cNvSpPr>
          <p:nvPr/>
        </p:nvSpPr>
        <p:spPr>
          <a:xfrm>
            <a:off x="4504889" y="4373295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Znak minus 79">
            <a:extLst>
              <a:ext uri="{FF2B5EF4-FFF2-40B4-BE49-F238E27FC236}">
                <a16:creationId xmlns:a16="http://schemas.microsoft.com/office/drawing/2014/main" id="{BA4C4720-5AA3-4BF6-AFF6-553B022C775B}"/>
              </a:ext>
            </a:extLst>
          </p:cNvPr>
          <p:cNvSpPr>
            <a:spLocks noChangeAspect="1"/>
          </p:cNvSpPr>
          <p:nvPr/>
        </p:nvSpPr>
        <p:spPr>
          <a:xfrm>
            <a:off x="8474608" y="3881171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Znak minus 80">
            <a:extLst>
              <a:ext uri="{FF2B5EF4-FFF2-40B4-BE49-F238E27FC236}">
                <a16:creationId xmlns:a16="http://schemas.microsoft.com/office/drawing/2014/main" id="{51FE29AF-6D4E-45A6-B564-2D8ABD74260D}"/>
              </a:ext>
            </a:extLst>
          </p:cNvPr>
          <p:cNvSpPr>
            <a:spLocks noChangeAspect="1"/>
          </p:cNvSpPr>
          <p:nvPr/>
        </p:nvSpPr>
        <p:spPr>
          <a:xfrm>
            <a:off x="8474608" y="4117038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Znak plus 81">
            <a:extLst>
              <a:ext uri="{FF2B5EF4-FFF2-40B4-BE49-F238E27FC236}">
                <a16:creationId xmlns:a16="http://schemas.microsoft.com/office/drawing/2014/main" id="{4F7A129C-B9C6-4494-BC0A-680C7F8C3F2B}"/>
              </a:ext>
            </a:extLst>
          </p:cNvPr>
          <p:cNvSpPr>
            <a:spLocks noChangeAspect="1"/>
          </p:cNvSpPr>
          <p:nvPr/>
        </p:nvSpPr>
        <p:spPr>
          <a:xfrm>
            <a:off x="9790602" y="3374278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Znak minus 82">
            <a:extLst>
              <a:ext uri="{FF2B5EF4-FFF2-40B4-BE49-F238E27FC236}">
                <a16:creationId xmlns:a16="http://schemas.microsoft.com/office/drawing/2014/main" id="{46909CCE-F6B7-4B28-9DAC-87C9AC95CC12}"/>
              </a:ext>
            </a:extLst>
          </p:cNvPr>
          <p:cNvSpPr>
            <a:spLocks noChangeAspect="1"/>
          </p:cNvSpPr>
          <p:nvPr/>
        </p:nvSpPr>
        <p:spPr>
          <a:xfrm>
            <a:off x="9772602" y="3112712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Znak minus 83">
            <a:extLst>
              <a:ext uri="{FF2B5EF4-FFF2-40B4-BE49-F238E27FC236}">
                <a16:creationId xmlns:a16="http://schemas.microsoft.com/office/drawing/2014/main" id="{425864D7-9A63-4E47-8159-E121D261C9BE}"/>
              </a:ext>
            </a:extLst>
          </p:cNvPr>
          <p:cNvSpPr>
            <a:spLocks noChangeAspect="1"/>
          </p:cNvSpPr>
          <p:nvPr/>
        </p:nvSpPr>
        <p:spPr>
          <a:xfrm>
            <a:off x="9772602" y="5631001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Znak minus 84">
            <a:extLst>
              <a:ext uri="{FF2B5EF4-FFF2-40B4-BE49-F238E27FC236}">
                <a16:creationId xmlns:a16="http://schemas.microsoft.com/office/drawing/2014/main" id="{D5678F4C-60CD-45B7-A8B4-38F37092F3C6}"/>
              </a:ext>
            </a:extLst>
          </p:cNvPr>
          <p:cNvSpPr>
            <a:spLocks noChangeAspect="1"/>
          </p:cNvSpPr>
          <p:nvPr/>
        </p:nvSpPr>
        <p:spPr>
          <a:xfrm>
            <a:off x="11064239" y="5649001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352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010194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IPR Praha zná 55 % z nich. Naopak nejméně znají IPR Ekologičtí (39 %).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98938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IPR znají nejvíce Progresivní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17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452597343"/>
              </p:ext>
            </p:extLst>
          </p:nvPr>
        </p:nvGraphicFramePr>
        <p:xfrm>
          <a:off x="726031" y="2063383"/>
          <a:ext cx="10619590" cy="398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Q02. Které z následujících organizací znáte, např. jste o nich slyšel/a či četl/a v médiích? (2019: 1400)</a:t>
            </a:r>
            <a:endParaRPr lang="en-GB" sz="1200" dirty="0">
              <a:solidFill>
                <a:srgbClr val="595959"/>
              </a:solidFill>
              <a:cs typeface="Arial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A3C7FF0-6C12-40F7-B379-984B6B1422C6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009389CC-C005-45F6-A7FB-680E9CE1D03D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08D88A2-72E0-4801-8DFD-4495704335CD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C24F9E4-058E-495B-B6D2-58C01562C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6938"/>
              </p:ext>
            </p:extLst>
          </p:nvPr>
        </p:nvGraphicFramePr>
        <p:xfrm>
          <a:off x="2357607" y="2198388"/>
          <a:ext cx="8785415" cy="365760"/>
        </p:xfrm>
        <a:graphic>
          <a:graphicData uri="http://schemas.openxmlformats.org/drawingml/2006/table">
            <a:tbl>
              <a:tblPr/>
              <a:tblGrid>
                <a:gridCol w="1757083">
                  <a:extLst>
                    <a:ext uri="{9D8B030D-6E8A-4147-A177-3AD203B41FA5}">
                      <a16:colId xmlns:a16="http://schemas.microsoft.com/office/drawing/2014/main" val="1491959201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1532207342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1024448700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1315635055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27600375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(n=1400)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Konzervativní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(n=540)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Progresivní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(n=375)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Ekologičtí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 (n=410)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Automobiloví </a:t>
                      </a:r>
                      <a:b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(n=75)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718686"/>
                  </a:ext>
                </a:extLst>
              </a:tr>
            </a:tbl>
          </a:graphicData>
        </a:graphic>
      </p:graphicFrame>
      <p:grpSp>
        <p:nvGrpSpPr>
          <p:cNvPr id="13" name="Skupina 12">
            <a:extLst>
              <a:ext uri="{FF2B5EF4-FFF2-40B4-BE49-F238E27FC236}">
                <a16:creationId xmlns:a16="http://schemas.microsoft.com/office/drawing/2014/main" id="{7514CAB2-5ABC-4719-9A26-E1F5184EDB09}"/>
              </a:ext>
            </a:extLst>
          </p:cNvPr>
          <p:cNvGrpSpPr/>
          <p:nvPr/>
        </p:nvGrpSpPr>
        <p:grpSpPr>
          <a:xfrm>
            <a:off x="876300" y="6325299"/>
            <a:ext cx="2398123" cy="289937"/>
            <a:chOff x="807671" y="6251285"/>
            <a:chExt cx="2398123" cy="289937"/>
          </a:xfrm>
        </p:grpSpPr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3283E3B1-B3ED-4BE8-AB04-1D9403C5AB04}"/>
                </a:ext>
              </a:extLst>
            </p:cNvPr>
            <p:cNvSpPr txBox="1"/>
            <p:nvPr/>
          </p:nvSpPr>
          <p:spPr>
            <a:xfrm>
              <a:off x="1287190" y="6251285"/>
              <a:ext cx="18680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 signifikantní rozdíl </a:t>
              </a:r>
            </a:p>
          </p:txBody>
        </p:sp>
        <p:sp>
          <p:nvSpPr>
            <p:cNvPr id="15" name="Obdélník: se zakulacenými rohy 14">
              <a:extLst>
                <a:ext uri="{FF2B5EF4-FFF2-40B4-BE49-F238E27FC236}">
                  <a16:creationId xmlns:a16="http://schemas.microsoft.com/office/drawing/2014/main" id="{7889DAEA-A1DA-4BDF-9CF9-41015E10519F}"/>
                </a:ext>
              </a:extLst>
            </p:cNvPr>
            <p:cNvSpPr/>
            <p:nvPr/>
          </p:nvSpPr>
          <p:spPr>
            <a:xfrm>
              <a:off x="807671" y="6254984"/>
              <a:ext cx="2398123" cy="286238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Znak plus 15">
              <a:extLst>
                <a:ext uri="{FF2B5EF4-FFF2-40B4-BE49-F238E27FC236}">
                  <a16:creationId xmlns:a16="http://schemas.microsoft.com/office/drawing/2014/main" id="{BB6FC6F3-3EEA-4FF0-B679-57E857AF6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614" y="6302540"/>
              <a:ext cx="180000" cy="180000"/>
            </a:xfrm>
            <a:prstGeom prst="mathPlus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Znak minus 16">
              <a:extLst>
                <a:ext uri="{FF2B5EF4-FFF2-40B4-BE49-F238E27FC236}">
                  <a16:creationId xmlns:a16="http://schemas.microsoft.com/office/drawing/2014/main" id="{695A6CDA-10DF-4567-8BEF-C275EFAB48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934" y="6284540"/>
              <a:ext cx="216000" cy="216000"/>
            </a:xfrm>
            <a:prstGeom prst="mathMinus">
              <a:avLst/>
            </a:prstGeom>
            <a:solidFill>
              <a:srgbClr val="C00000"/>
            </a:solidFill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Znak minus 17">
            <a:extLst>
              <a:ext uri="{FF2B5EF4-FFF2-40B4-BE49-F238E27FC236}">
                <a16:creationId xmlns:a16="http://schemas.microsoft.com/office/drawing/2014/main" id="{58CDE4AD-04E1-4587-B6C5-A7AB50A17236}"/>
              </a:ext>
            </a:extLst>
          </p:cNvPr>
          <p:cNvSpPr>
            <a:spLocks noChangeAspect="1"/>
          </p:cNvSpPr>
          <p:nvPr/>
        </p:nvSpPr>
        <p:spPr>
          <a:xfrm>
            <a:off x="9117702" y="2779747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Znak plus 18">
            <a:extLst>
              <a:ext uri="{FF2B5EF4-FFF2-40B4-BE49-F238E27FC236}">
                <a16:creationId xmlns:a16="http://schemas.microsoft.com/office/drawing/2014/main" id="{F3FD8E78-3C95-4E85-86E8-787CAEB38038}"/>
              </a:ext>
            </a:extLst>
          </p:cNvPr>
          <p:cNvSpPr>
            <a:spLocks noChangeAspect="1"/>
          </p:cNvSpPr>
          <p:nvPr/>
        </p:nvSpPr>
        <p:spPr>
          <a:xfrm>
            <a:off x="7357784" y="2797747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Znak minus 19">
            <a:extLst>
              <a:ext uri="{FF2B5EF4-FFF2-40B4-BE49-F238E27FC236}">
                <a16:creationId xmlns:a16="http://schemas.microsoft.com/office/drawing/2014/main" id="{90E126FD-488C-4BA7-AAF1-55363B142817}"/>
              </a:ext>
            </a:extLst>
          </p:cNvPr>
          <p:cNvSpPr>
            <a:spLocks noChangeAspect="1"/>
          </p:cNvSpPr>
          <p:nvPr/>
        </p:nvSpPr>
        <p:spPr>
          <a:xfrm>
            <a:off x="9117702" y="3334659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Znak plus 20">
            <a:extLst>
              <a:ext uri="{FF2B5EF4-FFF2-40B4-BE49-F238E27FC236}">
                <a16:creationId xmlns:a16="http://schemas.microsoft.com/office/drawing/2014/main" id="{824B6B42-9A9C-455C-B568-F0C6E305A100}"/>
              </a:ext>
            </a:extLst>
          </p:cNvPr>
          <p:cNvSpPr>
            <a:spLocks noChangeAspect="1"/>
          </p:cNvSpPr>
          <p:nvPr/>
        </p:nvSpPr>
        <p:spPr>
          <a:xfrm>
            <a:off x="7357784" y="3352659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Znak plus 21">
            <a:extLst>
              <a:ext uri="{FF2B5EF4-FFF2-40B4-BE49-F238E27FC236}">
                <a16:creationId xmlns:a16="http://schemas.microsoft.com/office/drawing/2014/main" id="{2D876972-86AE-45B1-8C5F-F09576EE66EC}"/>
              </a:ext>
            </a:extLst>
          </p:cNvPr>
          <p:cNvSpPr>
            <a:spLocks noChangeAspect="1"/>
          </p:cNvSpPr>
          <p:nvPr/>
        </p:nvSpPr>
        <p:spPr>
          <a:xfrm>
            <a:off x="10913620" y="3364577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Znak plus 22">
            <a:extLst>
              <a:ext uri="{FF2B5EF4-FFF2-40B4-BE49-F238E27FC236}">
                <a16:creationId xmlns:a16="http://schemas.microsoft.com/office/drawing/2014/main" id="{D4C42842-1344-44D7-988C-E0EE3DD62DB8}"/>
              </a:ext>
            </a:extLst>
          </p:cNvPr>
          <p:cNvSpPr>
            <a:spLocks noChangeAspect="1"/>
          </p:cNvSpPr>
          <p:nvPr/>
        </p:nvSpPr>
        <p:spPr>
          <a:xfrm>
            <a:off x="9153702" y="5566941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0847FB8-44E6-4642-8C9F-C45B2FFCF8D2}"/>
              </a:ext>
            </a:extLst>
          </p:cNvPr>
          <p:cNvGrpSpPr/>
          <p:nvPr/>
        </p:nvGrpSpPr>
        <p:grpSpPr>
          <a:xfrm>
            <a:off x="10564108" y="642373"/>
            <a:ext cx="1523930" cy="595004"/>
            <a:chOff x="5185278" y="183254"/>
            <a:chExt cx="3061590" cy="1098627"/>
          </a:xfrm>
        </p:grpSpPr>
        <p:sp>
          <p:nvSpPr>
            <p:cNvPr id="25" name="Obdélník: se zakulacenými rohy 24">
              <a:extLst>
                <a:ext uri="{FF2B5EF4-FFF2-40B4-BE49-F238E27FC236}">
                  <a16:creationId xmlns:a16="http://schemas.microsoft.com/office/drawing/2014/main" id="{53675D12-6351-4AA2-A656-127A944FE033}"/>
                </a:ext>
              </a:extLst>
            </p:cNvPr>
            <p:cNvSpPr/>
            <p:nvPr/>
          </p:nvSpPr>
          <p:spPr>
            <a:xfrm>
              <a:off x="5185278" y="183254"/>
              <a:ext cx="3061590" cy="109862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3894F220-2FA8-4D1D-A91F-AE11390F8182}"/>
                </a:ext>
              </a:extLst>
            </p:cNvPr>
            <p:cNvSpPr txBox="1"/>
            <p:nvPr/>
          </p:nvSpPr>
          <p:spPr>
            <a:xfrm>
              <a:off x="5424461" y="203339"/>
              <a:ext cx="2583223" cy="106885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Segmentace 2019</a:t>
              </a:r>
            </a:p>
          </p:txBody>
        </p:sp>
      </p:grpSp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63AAC6B1-C963-4AAB-BC2B-BE9C320A3281}"/>
              </a:ext>
            </a:extLst>
          </p:cNvPr>
          <p:cNvSpPr/>
          <p:nvPr/>
        </p:nvSpPr>
        <p:spPr>
          <a:xfrm>
            <a:off x="8849331" y="1063832"/>
            <a:ext cx="1595721" cy="654885"/>
          </a:xfrm>
          <a:prstGeom prst="wedgeRoundRectCallout">
            <a:avLst>
              <a:gd name="adj1" fmla="val -609"/>
              <a:gd name="adj2" fmla="val 7208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Méně často znají IPR z tisku (16 %) a sociálních sítí (3 %)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5380C5FD-CF0B-4D1E-9BA5-67447D48B8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018" y="1727929"/>
            <a:ext cx="414505" cy="411932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34BC8FAC-5DDE-4381-BD8F-FF0D5FA28A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710" y="1711929"/>
            <a:ext cx="414505" cy="411932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7D30F663-C8EA-47B4-A17F-8484B3FF80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91" y="1709356"/>
            <a:ext cx="414505" cy="414505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B5BE19DD-9EA6-4EF9-A0A6-53315CEC4F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520" y="1699527"/>
            <a:ext cx="500095" cy="5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09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-17418" y="1102106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Z televize / rozhlasu zná IPR 47 % Pražanů, z internetu 44 %. Z tisku zná IPR třetina Pražanů.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414550"/>
            <a:ext cx="12192000" cy="572146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IPR znají Pražané z televize, rozhlasu či z internetu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539013"/>
            <a:ext cx="9199517" cy="30606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Q60.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Odkud Institut plánování a rozvoje hl. m. Prahy (IPR Praha) znáte?</a:t>
            </a:r>
            <a:r>
              <a:rPr lang="cs-CZ" sz="1200" dirty="0">
                <a:solidFill>
                  <a:srgbClr val="595959"/>
                </a:solidFill>
                <a:latin typeface="Calibri"/>
                <a:cs typeface="Arial" charset="0"/>
              </a:rPr>
              <a:t>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více možných odpovědí. </a:t>
            </a:r>
            <a:r>
              <a:rPr lang="cs-CZ" sz="1200" i="1" dirty="0">
                <a:solidFill>
                  <a:srgbClr val="595959"/>
                </a:solidFill>
                <a:latin typeface="Calibri"/>
                <a:cs typeface="Arial" charset="0"/>
              </a:rPr>
              <a:t>Pouze ti, co znají IPR (2019: n=649)</a:t>
            </a:r>
            <a:endParaRPr lang="cs-CZ" sz="1200" i="1" dirty="0">
              <a:solidFill>
                <a:srgbClr val="595959"/>
              </a:solidFill>
              <a:cs typeface="Arial" charset="0"/>
            </a:endParaRPr>
          </a:p>
        </p:txBody>
      </p:sp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DF4C2DB4-4B41-4C12-B190-2A2BC0A91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239211"/>
              </p:ext>
            </p:extLst>
          </p:nvPr>
        </p:nvGraphicFramePr>
        <p:xfrm>
          <a:off x="2717617" y="1667435"/>
          <a:ext cx="4734436" cy="449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Obdélníkový popisek 20">
            <a:extLst>
              <a:ext uri="{FF2B5EF4-FFF2-40B4-BE49-F238E27FC236}">
                <a16:creationId xmlns:a16="http://schemas.microsoft.com/office/drawing/2014/main" id="{F52892F7-9E5C-4A87-A900-5DD5D0E23855}"/>
              </a:ext>
            </a:extLst>
          </p:cNvPr>
          <p:cNvSpPr/>
          <p:nvPr/>
        </p:nvSpPr>
        <p:spPr>
          <a:xfrm>
            <a:off x="5985794" y="4863122"/>
            <a:ext cx="1600730" cy="654885"/>
          </a:xfrm>
          <a:prstGeom prst="wedgeRoundRectCallout">
            <a:avLst>
              <a:gd name="adj1" fmla="val -77510"/>
              <a:gd name="adj2" fmla="val -22909"/>
              <a:gd name="adj3" fmla="val 1666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chemeClr val="tx1"/>
                </a:solidFill>
              </a:rPr>
              <a:t>Ze zaměstnání, profesně, ze studia</a:t>
            </a:r>
            <a:endParaRPr lang="cs-CZ" sz="800" dirty="0">
              <a:solidFill>
                <a:schemeClr val="tx1"/>
              </a:solidFill>
            </a:endParaRP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5EF5CD68-7BB7-4757-9224-7AFB0FC6096B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28" name="Obdélník: se zakulacenými rohy 27">
              <a:extLst>
                <a:ext uri="{FF2B5EF4-FFF2-40B4-BE49-F238E27FC236}">
                  <a16:creationId xmlns:a16="http://schemas.microsoft.com/office/drawing/2014/main" id="{BBDE1C11-88FE-49EE-9A03-BCB19269F011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3864197F-7960-4C12-B370-58BDEF117E24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073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3480FDDE-F473-40BA-9C97-2210A3501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0682878"/>
              </p:ext>
            </p:extLst>
          </p:nvPr>
        </p:nvGraphicFramePr>
        <p:xfrm>
          <a:off x="1341121" y="1583861"/>
          <a:ext cx="10035539" cy="464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770794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Letos tuto odpověď spontánně zmínilo 43 % Pražanů, loni to bylo o 16 p. b. méně. Častěji také byla uváděna oblast činnosti Plánování, dlouhodobý plán, a to o 6 p. b.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Rozvoj města jakožto oblast činnosti IPRu je zmiňován častěji než loni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Q03. Čím se podle Vás zabývá Institut plánování a rozvoje hl. m. Prahy? (2019: 649, 2018: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626, 2016: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313) 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otevřená otázka, jen ti, co znají IPR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CF7B68F-07BD-4565-96E2-F9B301EE68F4}"/>
              </a:ext>
            </a:extLst>
          </p:cNvPr>
          <p:cNvSpPr txBox="1"/>
          <p:nvPr/>
        </p:nvSpPr>
        <p:spPr>
          <a:xfrm>
            <a:off x="4267663" y="6297156"/>
            <a:ext cx="3225874" cy="306467"/>
          </a:xfrm>
          <a:prstGeom prst="roundRect">
            <a:avLst/>
          </a:prstGeom>
          <a:noFill/>
          <a:ln w="15875">
            <a:solidFill>
              <a:srgbClr val="1964A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Zobrazeny jen odpovědi s četností více než 1%.</a:t>
            </a:r>
          </a:p>
        </p:txBody>
      </p:sp>
      <p:sp>
        <p:nvSpPr>
          <p:cNvPr id="16" name="Obdélníkový popisek 20">
            <a:extLst>
              <a:ext uri="{FF2B5EF4-FFF2-40B4-BE49-F238E27FC236}">
                <a16:creationId xmlns:a16="http://schemas.microsoft.com/office/drawing/2014/main" id="{43E3AA4E-96EC-420B-946C-F40C870F423D}"/>
              </a:ext>
            </a:extLst>
          </p:cNvPr>
          <p:cNvSpPr/>
          <p:nvPr/>
        </p:nvSpPr>
        <p:spPr>
          <a:xfrm>
            <a:off x="8065096" y="3488536"/>
            <a:ext cx="3311564" cy="1367118"/>
          </a:xfrm>
          <a:prstGeom prst="wedgeRoundRectCallout">
            <a:avLst>
              <a:gd name="adj1" fmla="val -64178"/>
              <a:gd name="adj2" fmla="val -18089"/>
              <a:gd name="adj3" fmla="val 16667"/>
            </a:avLst>
          </a:prstGeom>
          <a:noFill/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1964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6 %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Pražanů, kteří znají IPR, nedokáže odpovědět, čím se zabývá IPR Praha (2019)</a:t>
            </a:r>
          </a:p>
        </p:txBody>
      </p:sp>
      <p:sp>
        <p:nvSpPr>
          <p:cNvPr id="27" name="Šipka dolů 15">
            <a:extLst>
              <a:ext uri="{FF2B5EF4-FFF2-40B4-BE49-F238E27FC236}">
                <a16:creationId xmlns:a16="http://schemas.microsoft.com/office/drawing/2014/main" id="{5CB30459-9765-41DB-BCC2-7AB5BA361B9B}"/>
              </a:ext>
            </a:extLst>
          </p:cNvPr>
          <p:cNvSpPr/>
          <p:nvPr/>
        </p:nvSpPr>
        <p:spPr>
          <a:xfrm rot="10800000">
            <a:off x="6258741" y="2593635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3F696709-33D6-400E-B794-CCD9D71636EB}"/>
              </a:ext>
            </a:extLst>
          </p:cNvPr>
          <p:cNvGrpSpPr/>
          <p:nvPr/>
        </p:nvGrpSpPr>
        <p:grpSpPr>
          <a:xfrm>
            <a:off x="876301" y="6306547"/>
            <a:ext cx="4186251" cy="296542"/>
            <a:chOff x="788943" y="6195089"/>
            <a:chExt cx="4186251" cy="296542"/>
          </a:xfrm>
        </p:grpSpPr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ECCC4F6D-E4A2-4A81-8CAA-8207189EFB7A}"/>
                </a:ext>
              </a:extLst>
            </p:cNvPr>
            <p:cNvGrpSpPr/>
            <p:nvPr/>
          </p:nvGrpSpPr>
          <p:grpSpPr>
            <a:xfrm>
              <a:off x="897257" y="6195089"/>
              <a:ext cx="4077937" cy="276999"/>
              <a:chOff x="841196" y="6195089"/>
              <a:chExt cx="4077937" cy="276999"/>
            </a:xfrm>
          </p:grpSpPr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A1BA813C-01F8-44B5-ADB6-4C95A4869CA9}"/>
                  </a:ext>
                </a:extLst>
              </p:cNvPr>
              <p:cNvSpPr txBox="1"/>
              <p:nvPr/>
            </p:nvSpPr>
            <p:spPr>
              <a:xfrm>
                <a:off x="1064515" y="6195089"/>
                <a:ext cx="385461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signifikantní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A08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růst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/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4C3C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pokles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oproti roku 2018</a:t>
                </a:r>
              </a:p>
            </p:txBody>
          </p:sp>
          <p:sp>
            <p:nvSpPr>
              <p:cNvPr id="43" name="Šipka dolů 15">
                <a:extLst>
                  <a:ext uri="{FF2B5EF4-FFF2-40B4-BE49-F238E27FC236}">
                    <a16:creationId xmlns:a16="http://schemas.microsoft.com/office/drawing/2014/main" id="{E36C54A8-2745-4C26-9F63-72D3E074BC20}"/>
                  </a:ext>
                </a:extLst>
              </p:cNvPr>
              <p:cNvSpPr/>
              <p:nvPr/>
            </p:nvSpPr>
            <p:spPr>
              <a:xfrm rot="10800000">
                <a:off x="841196" y="6246268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Šipka dolů 15">
                <a:extLst>
                  <a:ext uri="{FF2B5EF4-FFF2-40B4-BE49-F238E27FC236}">
                    <a16:creationId xmlns:a16="http://schemas.microsoft.com/office/drawing/2014/main" id="{B36C0883-F500-4CD0-9518-514E3A95AA0B}"/>
                  </a:ext>
                </a:extLst>
              </p:cNvPr>
              <p:cNvSpPr/>
              <p:nvPr/>
            </p:nvSpPr>
            <p:spPr>
              <a:xfrm>
                <a:off x="998220" y="6252065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Obdélník: se zakulacenými rohy 40">
              <a:extLst>
                <a:ext uri="{FF2B5EF4-FFF2-40B4-BE49-F238E27FC236}">
                  <a16:creationId xmlns:a16="http://schemas.microsoft.com/office/drawing/2014/main" id="{CBB68B57-F14D-4659-9B30-C5AFFCB40588}"/>
                </a:ext>
              </a:extLst>
            </p:cNvPr>
            <p:cNvSpPr/>
            <p:nvPr/>
          </p:nvSpPr>
          <p:spPr>
            <a:xfrm>
              <a:off x="788943" y="6195089"/>
              <a:ext cx="3329940" cy="296542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25552B28-8B14-48E8-9391-81649106358B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33" name="Obdélník: se zakulacenými rohy 32">
              <a:extLst>
                <a:ext uri="{FF2B5EF4-FFF2-40B4-BE49-F238E27FC236}">
                  <a16:creationId xmlns:a16="http://schemas.microsoft.com/office/drawing/2014/main" id="{3B662C46-5652-4E93-BB6E-3A99A042AB2A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BD5731EC-3B01-44AC-A0AD-3A539CA8BAB5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Srovnání minulých vln</a:t>
              </a:r>
            </a:p>
          </p:txBody>
        </p:sp>
      </p:grpSp>
      <p:sp>
        <p:nvSpPr>
          <p:cNvPr id="35" name="Šipka dolů 15">
            <a:extLst>
              <a:ext uri="{FF2B5EF4-FFF2-40B4-BE49-F238E27FC236}">
                <a16:creationId xmlns:a16="http://schemas.microsoft.com/office/drawing/2014/main" id="{46FC7376-C5D8-4CFA-9C38-5705D09B2294}"/>
              </a:ext>
            </a:extLst>
          </p:cNvPr>
          <p:cNvSpPr/>
          <p:nvPr/>
        </p:nvSpPr>
        <p:spPr>
          <a:xfrm rot="10800000">
            <a:off x="7571842" y="2095885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54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815340" y="416235"/>
            <a:ext cx="10561320" cy="763504"/>
          </a:xfrm>
        </p:spPr>
        <p:txBody>
          <a:bodyPr>
            <a:normAutofit/>
          </a:bodyPr>
          <a:lstStyle/>
          <a:p>
            <a:r>
              <a:rPr lang="cs-CZ" sz="3000" dirty="0"/>
              <a:t>Co v reportu naleznete?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91DDF778-4B4F-4B17-BC47-FA302DE0E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902806"/>
              </p:ext>
            </p:extLst>
          </p:nvPr>
        </p:nvGraphicFramePr>
        <p:xfrm>
          <a:off x="1423224" y="1085890"/>
          <a:ext cx="8742795" cy="5304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2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Obsah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Metodologie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Hlavní zjištění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Segmentace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Detailní zjištění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37861"/>
                  </a:ext>
                </a:extLst>
              </a:tr>
              <a:tr h="48224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IPR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600396"/>
                  </a:ext>
                </a:extLst>
              </a:tr>
              <a:tr h="48224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CAMP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055257"/>
                  </a:ext>
                </a:extLst>
              </a:tr>
              <a:tr h="48224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Metropolitní plán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533212"/>
                  </a:ext>
                </a:extLst>
              </a:tr>
              <a:tr h="48224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Život v Praze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577339"/>
                  </a:ext>
                </a:extLst>
              </a:tr>
              <a:tr h="482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Struktura vzorku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728981"/>
                  </a:ext>
                </a:extLst>
              </a:tr>
              <a:tr h="482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Kontakty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cs-CZ" sz="1800" b="0" noProof="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316071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CAA9FF09-CFDA-4504-8378-14FA1D2636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080" y="3662562"/>
            <a:ext cx="481975" cy="204659"/>
          </a:xfrm>
          <a:prstGeom prst="rect">
            <a:avLst/>
          </a:prstGeom>
        </p:spPr>
      </p:pic>
      <p:pic>
        <p:nvPicPr>
          <p:cNvPr id="9" name="Picture 4" descr="SouvisejÃ­cÃ­ obrÃ¡zek">
            <a:extLst>
              <a:ext uri="{FF2B5EF4-FFF2-40B4-BE49-F238E27FC236}">
                <a16:creationId xmlns:a16="http://schemas.microsoft.com/office/drawing/2014/main" id="{06305F89-34CE-4A1F-8119-71C5F4D7B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184" y="4528544"/>
            <a:ext cx="415768" cy="38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Ã½sledek obrÃ¡zku pro camp ipr logo">
            <a:extLst>
              <a:ext uri="{FF2B5EF4-FFF2-40B4-BE49-F238E27FC236}">
                <a16:creationId xmlns:a16="http://schemas.microsoft.com/office/drawing/2014/main" id="{71FCA302-E03B-4757-A8CB-A70559150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080" y="4171681"/>
            <a:ext cx="481975" cy="15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VÃ½sledek obrÃ¡zku pro praha logo">
            <a:extLst>
              <a:ext uri="{FF2B5EF4-FFF2-40B4-BE49-F238E27FC236}">
                <a16:creationId xmlns:a16="http://schemas.microsoft.com/office/drawing/2014/main" id="{FEEFBB96-1B5E-43B8-845E-F9C8A15A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119" y="4990386"/>
            <a:ext cx="382384" cy="38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913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50566"/>
          </a:xfrm>
          <a:noFill/>
        </p:spPr>
        <p:txBody>
          <a:bodyPr wrap="square" lIns="900000" tIns="0" rIns="0" bIns="0" anchor="t">
            <a:noAutofit/>
          </a:bodyPr>
          <a:lstStyle/>
          <a:p>
            <a:r>
              <a:rPr lang="cs-CZ" sz="3000" dirty="0"/>
              <a:t>Pro IPR je důležité dodržet předpisy</a:t>
            </a:r>
            <a:endParaRPr lang="en-GB" sz="3000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2240750099"/>
              </p:ext>
            </p:extLst>
          </p:nvPr>
        </p:nvGraphicFramePr>
        <p:xfrm>
          <a:off x="2097253" y="1618967"/>
          <a:ext cx="3742967" cy="474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délník 9"/>
          <p:cNvSpPr/>
          <p:nvPr/>
        </p:nvSpPr>
        <p:spPr>
          <a:xfrm>
            <a:off x="876300" y="6445961"/>
            <a:ext cx="9199517" cy="32688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Q04. Nakolik vystihují „Institut plánování a rozvoje hl. m. Prahy“ (IPR Praha) následující výroky? (2019: n=649, 2018: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626, 2016: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313) 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pouze ti, co znají IPR Praha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Tato charakteristika ještě více než minulé vlny podle Pražanů vystihuje IPR. Polovina Pražanů si myslí, že v IPR vymýšlejí pořád něco nového.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ADE6554F-0BE7-42FD-BB2F-7EE82FEAC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41963"/>
              </p:ext>
            </p:extLst>
          </p:nvPr>
        </p:nvGraphicFramePr>
        <p:xfrm>
          <a:off x="174092" y="1864660"/>
          <a:ext cx="1923161" cy="4401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161">
                  <a:extLst>
                    <a:ext uri="{9D8B030D-6E8A-4147-A177-3AD203B41FA5}">
                      <a16:colId xmlns:a16="http://schemas.microsoft.com/office/drawing/2014/main" val="2613514476"/>
                    </a:ext>
                  </a:extLst>
                </a:gridCol>
              </a:tblGrid>
              <a:tr h="5725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 pro ně důležité dodržet veškeré předpisy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70953"/>
                  </a:ext>
                </a:extLst>
              </a:tr>
              <a:tr h="4707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Vymýšlejí pořád něco nového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076942"/>
                  </a:ext>
                </a:extLst>
              </a:tr>
              <a:tr h="4707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Pracují tam normální úředníci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269273"/>
                  </a:ext>
                </a:extLst>
              </a:tr>
              <a:tr h="5725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Pracují tam skuteční odborníci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149245"/>
                  </a:ext>
                </a:extLst>
              </a:tr>
              <a:tr h="5977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Nebojí se zkoušet a prosazovat nové věci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965505"/>
                  </a:ext>
                </a:extLst>
              </a:tr>
              <a:tr h="5725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Využívá moderní formy komunikace s veřejností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250972"/>
                  </a:ext>
                </a:extLst>
              </a:tr>
              <a:tr h="5725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Snaží se o otevřenou komunikaci s lidmi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27767"/>
                  </a:ext>
                </a:extLst>
              </a:tr>
              <a:tr h="5725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Snaží se splnit zadané úkoly a usnesení, ale nic navíc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707378"/>
                  </a:ext>
                </a:extLst>
              </a:tr>
            </a:tbl>
          </a:graphicData>
        </a:graphic>
      </p:graphicFrame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777F5BEB-33C5-4E0B-A9C4-5C434D85A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982560"/>
              </p:ext>
            </p:extLst>
          </p:nvPr>
        </p:nvGraphicFramePr>
        <p:xfrm>
          <a:off x="8007171" y="1572516"/>
          <a:ext cx="3887255" cy="431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C9846932-F5DD-422D-9E4A-8B28EC61B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33813"/>
              </p:ext>
            </p:extLst>
          </p:nvPr>
        </p:nvGraphicFramePr>
        <p:xfrm>
          <a:off x="6019980" y="1917662"/>
          <a:ext cx="2149659" cy="3864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9659">
                  <a:extLst>
                    <a:ext uri="{9D8B030D-6E8A-4147-A177-3AD203B41FA5}">
                      <a16:colId xmlns:a16="http://schemas.microsoft.com/office/drawing/2014/main" val="2613514476"/>
                    </a:ext>
                  </a:extLst>
                </a:gridCol>
              </a:tblGrid>
              <a:tr h="5691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Snaží se především nedělat </a:t>
                      </a:r>
                      <a:b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chyby a „nespálit se“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737458"/>
                  </a:ext>
                </a:extLst>
              </a:tr>
              <a:tr h="60285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Přináší aktuální světové trendy do českého prostředí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459337"/>
                  </a:ext>
                </a:extLst>
              </a:tr>
              <a:tr h="60285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 poznat nadšení pro to, co dělají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96081"/>
                  </a:ext>
                </a:extLst>
              </a:tr>
              <a:tr h="4956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Umí srozumitelně vysvětlit i složité odborné věci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014982"/>
                  </a:ext>
                </a:extLst>
              </a:tr>
              <a:tr h="4956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Jejich výstupy nejsou nudné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318900"/>
                  </a:ext>
                </a:extLst>
              </a:tr>
              <a:tr h="60285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Staví hlavně na tom, jak se věci dělaly dříve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354422"/>
                  </a:ext>
                </a:extLst>
              </a:tr>
              <a:tr h="4956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Jde o nestabilní instituci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54169"/>
                  </a:ext>
                </a:extLst>
              </a:tr>
            </a:tbl>
          </a:graphicData>
        </a:graphic>
      </p:graphicFrame>
      <p:grpSp>
        <p:nvGrpSpPr>
          <p:cNvPr id="14" name="Skupina 13">
            <a:extLst>
              <a:ext uri="{FF2B5EF4-FFF2-40B4-BE49-F238E27FC236}">
                <a16:creationId xmlns:a16="http://schemas.microsoft.com/office/drawing/2014/main" id="{7EA04C44-3E0B-4ED4-926E-F2DC88224C7F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4727AF9F-BE85-4BA9-8262-5EDD751C0467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068E3089-14FD-40FF-B198-8AF831D73582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Srovnání minulých vln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797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B9BA896-E879-464D-8067-79C1D9363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82789"/>
              </p:ext>
            </p:extLst>
          </p:nvPr>
        </p:nvGraphicFramePr>
        <p:xfrm>
          <a:off x="502907" y="1733971"/>
          <a:ext cx="9092581" cy="4417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2581">
                  <a:extLst>
                    <a:ext uri="{9D8B030D-6E8A-4147-A177-3AD203B41FA5}">
                      <a16:colId xmlns:a16="http://schemas.microsoft.com/office/drawing/2014/main" val="1384470690"/>
                    </a:ext>
                  </a:extLst>
                </a:gridCol>
              </a:tblGrid>
              <a:tr h="2945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 pro ně důležité dodržet veškeré předpisy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08074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Vymýšlejí pořád něco nového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852288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Pracují tam normální úředníci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56286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Pracují tam skuteční odborníci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8901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Nebojí se zkoušet a prosazovat nové věci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040274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Využívá moderní formy komunikace s veřejností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464752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Snaží se o otevřenou komunikaci s lidmi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19315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Snaží se splnit zadané úkoly a usnesení, ale nic navíc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393729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Snaží se především nedělat chyby a „nespálit se“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750637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Přináší aktuální světové trendy do českého prostředí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379017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 poznat nadšení pro to, co dělají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18511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Umí srozumitelně vysvětlit i složité odborné věci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083318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Jejich výstupy nejsou nudné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7118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Staví hlavně na tom, jak se věci dělaly dříve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554420"/>
                  </a:ext>
                </a:extLst>
              </a:tr>
              <a:tr h="2945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Jde o nestabilní instituci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021732"/>
                  </a:ext>
                </a:extLst>
              </a:tr>
            </a:tbl>
          </a:graphicData>
        </a:graphic>
      </p:graphicFrame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Image IPR se oproti roku 2018 mírně vylepšila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52A266CE-CBCD-4F9C-BC33-09CF23F8E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035745"/>
              </p:ext>
            </p:extLst>
          </p:nvPr>
        </p:nvGraphicFramePr>
        <p:xfrm>
          <a:off x="3354083" y="1515972"/>
          <a:ext cx="8473676" cy="517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07D90213-0493-4BD8-863B-2FBD719AB89A}"/>
              </a:ext>
            </a:extLst>
          </p:cNvPr>
          <p:cNvSpPr/>
          <p:nvPr/>
        </p:nvSpPr>
        <p:spPr>
          <a:xfrm>
            <a:off x="9595488" y="1603577"/>
            <a:ext cx="237066" cy="499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1FD2E5A-A8F4-4106-967A-361905B80C65}"/>
              </a:ext>
            </a:extLst>
          </p:cNvPr>
          <p:cNvSpPr/>
          <p:nvPr/>
        </p:nvSpPr>
        <p:spPr>
          <a:xfrm rot="16200000">
            <a:off x="6349258" y="2890160"/>
            <a:ext cx="64694" cy="6887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5F74E92-E1AB-41D3-9FA8-03BF4750131A}"/>
              </a:ext>
            </a:extLst>
          </p:cNvPr>
          <p:cNvSpPr/>
          <p:nvPr/>
        </p:nvSpPr>
        <p:spPr>
          <a:xfrm>
            <a:off x="740229" y="6500202"/>
            <a:ext cx="9199517" cy="3651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Q04. Nakolik vystihují „Institut plánování a rozvoje hl. m. Prahy“ (IPR Praha) následující výroky? (2019: n=649, 2018: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626, 2016: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313)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pouze ti, co znají IPR Praha,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T2B = Odpovědi „Určitě ano + Spíše ano“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2978A63-D7F7-4588-B431-7AA2F8CF9008}"/>
              </a:ext>
            </a:extLst>
          </p:cNvPr>
          <p:cNvSpPr txBox="1"/>
          <p:nvPr/>
        </p:nvSpPr>
        <p:spPr>
          <a:xfrm>
            <a:off x="1790742" y="6183901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D6C40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7F7794EB-D2A6-40E9-BDB7-36721A0A5A45}"/>
              </a:ext>
            </a:extLst>
          </p:cNvPr>
          <p:cNvSpPr/>
          <p:nvPr/>
        </p:nvSpPr>
        <p:spPr>
          <a:xfrm>
            <a:off x="742798" y="6299618"/>
            <a:ext cx="170867" cy="157740"/>
          </a:xfrm>
          <a:prstGeom prst="ellipse">
            <a:avLst/>
          </a:prstGeom>
          <a:solidFill>
            <a:srgbClr val="1964AA"/>
          </a:solidFill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6A158997-7E13-4B8F-B621-B389685DB98B}"/>
              </a:ext>
            </a:extLst>
          </p:cNvPr>
          <p:cNvSpPr txBox="1"/>
          <p:nvPr/>
        </p:nvSpPr>
        <p:spPr>
          <a:xfrm>
            <a:off x="901602" y="6179077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>
                <a:solidFill>
                  <a:srgbClr val="009FE3"/>
                </a:solidFill>
                <a:latin typeface="Calibri"/>
              </a:rPr>
              <a:t>2019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D6C40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888419"/>
            <a:ext cx="12163215" cy="749704"/>
          </a:xfrm>
          <a:solidFill>
            <a:schemeClr val="bg1"/>
          </a:solidFill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Největšího skoku sice dosáhl výrok Je pro ně důležité dodržet veškeré předpisy. Více Pražanů než loni</a:t>
            </a:r>
            <a:br>
              <a:rPr lang="cs-CZ" sz="1800" dirty="0"/>
            </a:br>
            <a:r>
              <a:rPr lang="cs-CZ" sz="1800" dirty="0"/>
              <a:t>si myslí, že v IPR vymýšlejí pořád něco nového a že využívají moderní formy otevřené komunikace.</a:t>
            </a: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548E9F9F-22E7-4548-8B43-78CDFA41F0F9}"/>
              </a:ext>
            </a:extLst>
          </p:cNvPr>
          <p:cNvSpPr/>
          <p:nvPr/>
        </p:nvSpPr>
        <p:spPr>
          <a:xfrm>
            <a:off x="1573492" y="6299322"/>
            <a:ext cx="170867" cy="1577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773B395-85D7-4C13-B49F-2DE932EB7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29954"/>
              </p:ext>
            </p:extLst>
          </p:nvPr>
        </p:nvGraphicFramePr>
        <p:xfrm>
          <a:off x="9556377" y="1362635"/>
          <a:ext cx="1155118" cy="4803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118">
                  <a:extLst>
                    <a:ext uri="{9D8B030D-6E8A-4147-A177-3AD203B41FA5}">
                      <a16:colId xmlns:a16="http://schemas.microsoft.com/office/drawing/2014/main" val="65973084"/>
                    </a:ext>
                  </a:extLst>
                </a:gridCol>
              </a:tblGrid>
              <a:tr h="3745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Rozdíl %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2019-2018</a:t>
                      </a:r>
                      <a:r>
                        <a:rPr lang="cs-CZ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11602"/>
                  </a:ext>
                </a:extLst>
              </a:tr>
              <a:tr h="2952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97305"/>
                  </a:ext>
                </a:extLst>
              </a:tr>
              <a:tr h="2952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51944"/>
                  </a:ext>
                </a:extLst>
              </a:tr>
              <a:tr h="2952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595297"/>
                  </a:ext>
                </a:extLst>
              </a:tr>
              <a:tr h="2952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779005"/>
                  </a:ext>
                </a:extLst>
              </a:tr>
              <a:tr h="2952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47122"/>
                  </a:ext>
                </a:extLst>
              </a:tr>
              <a:tr h="2952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19958"/>
                  </a:ext>
                </a:extLst>
              </a:tr>
              <a:tr h="2952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420949"/>
                  </a:ext>
                </a:extLst>
              </a:tr>
              <a:tr h="2952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909976"/>
                  </a:ext>
                </a:extLst>
              </a:tr>
              <a:tr h="2952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506383"/>
                  </a:ext>
                </a:extLst>
              </a:tr>
              <a:tr h="2952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46032"/>
                  </a:ext>
                </a:extLst>
              </a:tr>
              <a:tr h="2952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88270"/>
                  </a:ext>
                </a:extLst>
              </a:tr>
              <a:tr h="2952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583629"/>
                  </a:ext>
                </a:extLst>
              </a:tr>
              <a:tr h="2952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0795"/>
                  </a:ext>
                </a:extLst>
              </a:tr>
              <a:tr h="2952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382362"/>
                  </a:ext>
                </a:extLst>
              </a:tr>
              <a:tr h="2952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890417"/>
                  </a:ext>
                </a:extLst>
              </a:tr>
            </a:tbl>
          </a:graphicData>
        </a:graphic>
      </p:graphicFrame>
      <p:grpSp>
        <p:nvGrpSpPr>
          <p:cNvPr id="13" name="Skupina 12">
            <a:extLst>
              <a:ext uri="{FF2B5EF4-FFF2-40B4-BE49-F238E27FC236}">
                <a16:creationId xmlns:a16="http://schemas.microsoft.com/office/drawing/2014/main" id="{C4D9A723-79CE-4666-836C-CB27EA74E119}"/>
              </a:ext>
            </a:extLst>
          </p:cNvPr>
          <p:cNvGrpSpPr/>
          <p:nvPr/>
        </p:nvGrpSpPr>
        <p:grpSpPr>
          <a:xfrm>
            <a:off x="10776968" y="1247094"/>
            <a:ext cx="1286386" cy="1015663"/>
            <a:chOff x="10903195" y="2962877"/>
            <a:chExt cx="1225362" cy="932244"/>
          </a:xfrm>
          <a:noFill/>
        </p:grpSpPr>
        <p:sp>
          <p:nvSpPr>
            <p:cNvPr id="12" name="Obdélník: se zakulacenými rohy 11">
              <a:extLst>
                <a:ext uri="{FF2B5EF4-FFF2-40B4-BE49-F238E27FC236}">
                  <a16:creationId xmlns:a16="http://schemas.microsoft.com/office/drawing/2014/main" id="{E21B5A5E-E052-4B9C-AD49-4921A84D4382}"/>
                </a:ext>
              </a:extLst>
            </p:cNvPr>
            <p:cNvSpPr/>
            <p:nvPr/>
          </p:nvSpPr>
          <p:spPr>
            <a:xfrm>
              <a:off x="10903195" y="3013501"/>
              <a:ext cx="1225362" cy="830997"/>
            </a:xfrm>
            <a:prstGeom prst="roundRect">
              <a:avLst/>
            </a:prstGeom>
            <a:grpFill/>
            <a:ln>
              <a:solidFill>
                <a:srgbClr val="196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70995258-1827-40CE-A171-6178E19F0DFD}"/>
                </a:ext>
              </a:extLst>
            </p:cNvPr>
            <p:cNvSpPr txBox="1"/>
            <p:nvPr/>
          </p:nvSpPr>
          <p:spPr>
            <a:xfrm>
              <a:off x="10957679" y="2962877"/>
              <a:ext cx="1116394" cy="932244"/>
            </a:xfrm>
            <a:prstGeom prst="rect">
              <a:avLst/>
            </a:prstGeom>
            <a:grpFill/>
            <a:ln w="15875" cap="rnd">
              <a:noFill/>
              <a:bevel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Zobrazeny odpovědi tzv. TOP2BOX = „</a:t>
              </a: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určitě ano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 + „</a:t>
              </a: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spíše ano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452890FA-F2BD-428C-98C3-6FF00B8FAC0F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23" name="Obdélník: se zakulacenými rohy 22">
              <a:extLst>
                <a:ext uri="{FF2B5EF4-FFF2-40B4-BE49-F238E27FC236}">
                  <a16:creationId xmlns:a16="http://schemas.microsoft.com/office/drawing/2014/main" id="{FF8E1EFC-15F7-41A5-BC22-E9D065E001E4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A0048D5B-B8B4-408B-9703-F7BD2922C896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424DC89-D191-4ABB-B074-4EE66A9EE4E2}"/>
              </a:ext>
            </a:extLst>
          </p:cNvPr>
          <p:cNvSpPr txBox="1"/>
          <p:nvPr/>
        </p:nvSpPr>
        <p:spPr>
          <a:xfrm>
            <a:off x="2549413" y="6194810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</a:t>
            </a: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1614B38E-9A08-4E12-9D10-F15BDE24C6DF}"/>
              </a:ext>
            </a:extLst>
          </p:cNvPr>
          <p:cNvSpPr/>
          <p:nvPr/>
        </p:nvSpPr>
        <p:spPr>
          <a:xfrm>
            <a:off x="2404186" y="6291122"/>
            <a:ext cx="170867" cy="1577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C556FFB2-31FA-4B84-AEC0-4F65EBFD21DB}"/>
              </a:ext>
            </a:extLst>
          </p:cNvPr>
          <p:cNvGrpSpPr/>
          <p:nvPr/>
        </p:nvGrpSpPr>
        <p:grpSpPr>
          <a:xfrm>
            <a:off x="3164617" y="6177333"/>
            <a:ext cx="4217209" cy="347044"/>
            <a:chOff x="1440095" y="6165171"/>
            <a:chExt cx="4217209" cy="347044"/>
          </a:xfrm>
        </p:grpSpPr>
        <p:grpSp>
          <p:nvGrpSpPr>
            <p:cNvPr id="32" name="Skupina 31">
              <a:extLst>
                <a:ext uri="{FF2B5EF4-FFF2-40B4-BE49-F238E27FC236}">
                  <a16:creationId xmlns:a16="http://schemas.microsoft.com/office/drawing/2014/main" id="{05309B3C-CB85-4B5A-8B61-8F00201EC866}"/>
                </a:ext>
              </a:extLst>
            </p:cNvPr>
            <p:cNvGrpSpPr/>
            <p:nvPr/>
          </p:nvGrpSpPr>
          <p:grpSpPr>
            <a:xfrm>
              <a:off x="1548410" y="6165171"/>
              <a:ext cx="4108894" cy="338554"/>
              <a:chOff x="1492349" y="6165171"/>
              <a:chExt cx="4108894" cy="338554"/>
            </a:xfrm>
          </p:grpSpPr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9272BB3B-B7C6-4741-BBDF-AAAE65BD8923}"/>
                  </a:ext>
                </a:extLst>
              </p:cNvPr>
              <p:cNvSpPr txBox="1"/>
              <p:nvPr/>
            </p:nvSpPr>
            <p:spPr>
              <a:xfrm>
                <a:off x="1746625" y="6165171"/>
                <a:ext cx="38546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signifikantní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A08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růst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/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4C3C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pokles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oproti roku 2018</a:t>
                </a:r>
              </a:p>
            </p:txBody>
          </p:sp>
          <p:sp>
            <p:nvSpPr>
              <p:cNvPr id="35" name="Šipka dolů 15">
                <a:extLst>
                  <a:ext uri="{FF2B5EF4-FFF2-40B4-BE49-F238E27FC236}">
                    <a16:creationId xmlns:a16="http://schemas.microsoft.com/office/drawing/2014/main" id="{A25634FE-B8B6-4505-B3A2-F9B6EAF64916}"/>
                  </a:ext>
                </a:extLst>
              </p:cNvPr>
              <p:cNvSpPr/>
              <p:nvPr/>
            </p:nvSpPr>
            <p:spPr>
              <a:xfrm rot="10800000">
                <a:off x="1492349" y="6238277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Šipka dolů 15">
                <a:extLst>
                  <a:ext uri="{FF2B5EF4-FFF2-40B4-BE49-F238E27FC236}">
                    <a16:creationId xmlns:a16="http://schemas.microsoft.com/office/drawing/2014/main" id="{3EEB118E-04DB-402D-BD58-E5AF8AED32B5}"/>
                  </a:ext>
                </a:extLst>
              </p:cNvPr>
              <p:cNvSpPr/>
              <p:nvPr/>
            </p:nvSpPr>
            <p:spPr>
              <a:xfrm>
                <a:off x="1649373" y="6244074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" name="Obdélník: se zakulacenými rohy 32">
              <a:extLst>
                <a:ext uri="{FF2B5EF4-FFF2-40B4-BE49-F238E27FC236}">
                  <a16:creationId xmlns:a16="http://schemas.microsoft.com/office/drawing/2014/main" id="{B2675741-A214-4BB5-B164-711BA8B9931C}"/>
                </a:ext>
              </a:extLst>
            </p:cNvPr>
            <p:cNvSpPr/>
            <p:nvPr/>
          </p:nvSpPr>
          <p:spPr>
            <a:xfrm>
              <a:off x="1440095" y="6173661"/>
              <a:ext cx="3343439" cy="338554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Šipka dolů 15">
            <a:extLst>
              <a:ext uri="{FF2B5EF4-FFF2-40B4-BE49-F238E27FC236}">
                <a16:creationId xmlns:a16="http://schemas.microsoft.com/office/drawing/2014/main" id="{6752A5F4-7A1E-42E9-A40C-77C334A5C41E}"/>
              </a:ext>
            </a:extLst>
          </p:cNvPr>
          <p:cNvSpPr/>
          <p:nvPr/>
        </p:nvSpPr>
        <p:spPr>
          <a:xfrm rot="10800000">
            <a:off x="10340612" y="3586029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Šipka dolů 15">
            <a:extLst>
              <a:ext uri="{FF2B5EF4-FFF2-40B4-BE49-F238E27FC236}">
                <a16:creationId xmlns:a16="http://schemas.microsoft.com/office/drawing/2014/main" id="{A60476CF-0210-46B2-B5DA-CBB01C45B10B}"/>
              </a:ext>
            </a:extLst>
          </p:cNvPr>
          <p:cNvSpPr/>
          <p:nvPr/>
        </p:nvSpPr>
        <p:spPr>
          <a:xfrm rot="10800000">
            <a:off x="10340612" y="3275018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Šipka dolů 15">
            <a:extLst>
              <a:ext uri="{FF2B5EF4-FFF2-40B4-BE49-F238E27FC236}">
                <a16:creationId xmlns:a16="http://schemas.microsoft.com/office/drawing/2014/main" id="{A5440212-7794-4C2D-92CF-214B03D3C60F}"/>
              </a:ext>
            </a:extLst>
          </p:cNvPr>
          <p:cNvSpPr/>
          <p:nvPr/>
        </p:nvSpPr>
        <p:spPr>
          <a:xfrm rot="10800000">
            <a:off x="10317474" y="1804777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034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11376675" y="6381830"/>
            <a:ext cx="815325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50566"/>
          </a:xfrm>
          <a:noFill/>
        </p:spPr>
        <p:txBody>
          <a:bodyPr wrap="square" lIns="900000" tIns="0" rIns="0" bIns="0" anchor="t">
            <a:noAutofit/>
          </a:bodyPr>
          <a:lstStyle/>
          <a:p>
            <a:r>
              <a:rPr lang="cs-CZ" sz="3000" dirty="0"/>
              <a:t>Stále přetrvává názor, že IPR zastupuje zájmy Magistrátu a města Prahy</a:t>
            </a:r>
            <a:endParaRPr lang="en-GB" sz="3000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20006867"/>
              </p:ext>
            </p:extLst>
          </p:nvPr>
        </p:nvGraphicFramePr>
        <p:xfrm>
          <a:off x="2246811" y="1649186"/>
          <a:ext cx="8987488" cy="473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délník 9"/>
          <p:cNvSpPr/>
          <p:nvPr/>
        </p:nvSpPr>
        <p:spPr>
          <a:xfrm>
            <a:off x="876300" y="6572535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Q05. Čí zájmy podle vás zastupuje „Institut plánování a rozvoje hl. m. Prahy“ (IPR Praha) především? (2019: n=1400, 2018: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1406, 2016: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1054) 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Že IPR zastupuje zájmy Magistrátu hl. m. Prahy si myslí 72 % obyvatel Prahy, že zájmy Prahy jako města 69 %.</a:t>
            </a:r>
          </a:p>
          <a:p>
            <a:pPr marL="0" indent="0">
              <a:buNone/>
            </a:pPr>
            <a:r>
              <a:rPr lang="cs-CZ" sz="1800" dirty="0"/>
              <a:t>Důvěra v to, že IPR zastupuje zájmy obyvatel Prahy, je stále nejnižší, v tomto roce jde o 42 % Pražanů.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3D17A34-7CF3-40FC-8682-FFE2414C9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199809"/>
              </p:ext>
            </p:extLst>
          </p:nvPr>
        </p:nvGraphicFramePr>
        <p:xfrm>
          <a:off x="775396" y="1912503"/>
          <a:ext cx="1845883" cy="4380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5883">
                  <a:extLst>
                    <a:ext uri="{9D8B030D-6E8A-4147-A177-3AD203B41FA5}">
                      <a16:colId xmlns:a16="http://schemas.microsoft.com/office/drawing/2014/main" val="4205942718"/>
                    </a:ext>
                  </a:extLst>
                </a:gridCol>
              </a:tblGrid>
              <a:tr h="6258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Magistrátu hl. m. Prahy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87297"/>
                  </a:ext>
                </a:extLst>
              </a:tr>
              <a:tr h="6258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Prahy jako města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166385"/>
                  </a:ext>
                </a:extLst>
              </a:tr>
              <a:tr h="6258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Odborné veřejnosti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611994"/>
                  </a:ext>
                </a:extLst>
              </a:tr>
              <a:tr h="6258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Developerů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61304"/>
                  </a:ext>
                </a:extLst>
              </a:tr>
              <a:tr h="6258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Jednotlivých městských částí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489965"/>
                  </a:ext>
                </a:extLst>
              </a:tr>
              <a:tr h="6258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Politiků a politických stran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60291"/>
                  </a:ext>
                </a:extLst>
              </a:tr>
              <a:tr h="6258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Obyvatel Prahy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98700"/>
                  </a:ext>
                </a:extLst>
              </a:tr>
            </a:tbl>
          </a:graphicData>
        </a:graphic>
      </p:graphicFrame>
      <p:grpSp>
        <p:nvGrpSpPr>
          <p:cNvPr id="12" name="Skupina 11">
            <a:extLst>
              <a:ext uri="{FF2B5EF4-FFF2-40B4-BE49-F238E27FC236}">
                <a16:creationId xmlns:a16="http://schemas.microsoft.com/office/drawing/2014/main" id="{87423BEC-0B21-4701-A14E-6516105F537F}"/>
              </a:ext>
            </a:extLst>
          </p:cNvPr>
          <p:cNvGrpSpPr/>
          <p:nvPr/>
        </p:nvGrpSpPr>
        <p:grpSpPr>
          <a:xfrm>
            <a:off x="10232571" y="103021"/>
            <a:ext cx="1942011" cy="274979"/>
            <a:chOff x="10232571" y="103021"/>
            <a:chExt cx="1942011" cy="372783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3B066477-2B66-4179-85BD-291B45BCF426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B3254C71-0BDC-407E-81A1-951B46F34AA6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297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B9BA896-E879-464D-8067-79C1D9363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8116"/>
              </p:ext>
            </p:extLst>
          </p:nvPr>
        </p:nvGraphicFramePr>
        <p:xfrm>
          <a:off x="936354" y="1670348"/>
          <a:ext cx="8276836" cy="4212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6836">
                  <a:extLst>
                    <a:ext uri="{9D8B030D-6E8A-4147-A177-3AD203B41FA5}">
                      <a16:colId xmlns:a16="http://schemas.microsoft.com/office/drawing/2014/main" val="1384470690"/>
                    </a:ext>
                  </a:extLst>
                </a:gridCol>
              </a:tblGrid>
              <a:tr h="601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Magistrátu hl. m. Prahy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08074"/>
                  </a:ext>
                </a:extLst>
              </a:tr>
              <a:tr h="601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Prahy jako města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852288"/>
                  </a:ext>
                </a:extLst>
              </a:tr>
              <a:tr h="601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Odborné veřejnosti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56286"/>
                  </a:ext>
                </a:extLst>
              </a:tr>
              <a:tr h="601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Developerů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8901"/>
                  </a:ext>
                </a:extLst>
              </a:tr>
              <a:tr h="601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Jednotlivých městských částí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040274"/>
                  </a:ext>
                </a:extLst>
              </a:tr>
              <a:tr h="601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Politiků a politických stran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464752"/>
                  </a:ext>
                </a:extLst>
              </a:tr>
              <a:tr h="601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Obyvatel Prahy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19315"/>
                  </a:ext>
                </a:extLst>
              </a:tr>
            </a:tbl>
          </a:graphicData>
        </a:graphic>
      </p:graphicFrame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A to o 7 p. b. Stejně tak je častější názor, že IPR zastupuje zájmy developerů (o 6 p. b.).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Více než loni si Pražané myslí, že IPR zastupuje zájmy odborné veřejnosti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52A266CE-CBCD-4F9C-BC33-09CF23F8E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110419"/>
              </p:ext>
            </p:extLst>
          </p:nvPr>
        </p:nvGraphicFramePr>
        <p:xfrm>
          <a:off x="2800233" y="1322225"/>
          <a:ext cx="8473676" cy="496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07D90213-0493-4BD8-863B-2FBD719AB89A}"/>
              </a:ext>
            </a:extLst>
          </p:cNvPr>
          <p:cNvSpPr/>
          <p:nvPr/>
        </p:nvSpPr>
        <p:spPr>
          <a:xfrm>
            <a:off x="9595745" y="1760873"/>
            <a:ext cx="237066" cy="499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1FD2E5A-A8F4-4106-967A-361905B80C65}"/>
              </a:ext>
            </a:extLst>
          </p:cNvPr>
          <p:cNvSpPr/>
          <p:nvPr/>
        </p:nvSpPr>
        <p:spPr>
          <a:xfrm rot="16200000">
            <a:off x="6415427" y="2668882"/>
            <a:ext cx="133892" cy="742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ABDE264-152A-4C9A-AAC3-BC12EC70AC96}"/>
              </a:ext>
            </a:extLst>
          </p:cNvPr>
          <p:cNvSpPr/>
          <p:nvPr/>
        </p:nvSpPr>
        <p:spPr>
          <a:xfrm rot="16200000">
            <a:off x="5416031" y="-2554709"/>
            <a:ext cx="155483" cy="7726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52FE4E86-CC43-42FF-B040-F585C7AFC2F7}"/>
              </a:ext>
            </a:extLst>
          </p:cNvPr>
          <p:cNvSpPr/>
          <p:nvPr/>
        </p:nvSpPr>
        <p:spPr>
          <a:xfrm>
            <a:off x="740229" y="6443523"/>
            <a:ext cx="9199517" cy="42180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Q05. Čí zájmy podle vás zastupuje „Institut plánování a rozvoje hl. m. Prahy“ (IPR Praha) především?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(2019: n=1400, 2018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1406, 2016: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1054) T2B = Odpovědi „Určitě ano + Spíše ano“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25" name="Tabulka 24">
            <a:extLst>
              <a:ext uri="{FF2B5EF4-FFF2-40B4-BE49-F238E27FC236}">
                <a16:creationId xmlns:a16="http://schemas.microsoft.com/office/drawing/2014/main" id="{BC5480A7-F982-4FFA-AD4B-B2E6938DC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93330"/>
              </p:ext>
            </p:extLst>
          </p:nvPr>
        </p:nvGraphicFramePr>
        <p:xfrm>
          <a:off x="9380998" y="1226430"/>
          <a:ext cx="870026" cy="4639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026">
                  <a:extLst>
                    <a:ext uri="{9D8B030D-6E8A-4147-A177-3AD203B41FA5}">
                      <a16:colId xmlns:a16="http://schemas.microsoft.com/office/drawing/2014/main" val="65973084"/>
                    </a:ext>
                  </a:extLst>
                </a:gridCol>
              </a:tblGrid>
              <a:tr h="449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Rozdíl % 2019-2018: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54788"/>
                  </a:ext>
                </a:extLst>
              </a:tr>
              <a:tr h="5985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97305"/>
                  </a:ext>
                </a:extLst>
              </a:tr>
              <a:tr h="5985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02919"/>
                  </a:ext>
                </a:extLst>
              </a:tr>
              <a:tr h="5985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1944"/>
                  </a:ext>
                </a:extLst>
              </a:tr>
              <a:tr h="5985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595297"/>
                  </a:ext>
                </a:extLst>
              </a:tr>
              <a:tr h="5985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79005"/>
                  </a:ext>
                </a:extLst>
              </a:tr>
              <a:tr h="5985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147122"/>
                  </a:ext>
                </a:extLst>
              </a:tr>
              <a:tr h="5985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19958"/>
                  </a:ext>
                </a:extLst>
              </a:tr>
            </a:tbl>
          </a:graphicData>
        </a:graphic>
      </p:graphicFrame>
      <p:sp>
        <p:nvSpPr>
          <p:cNvPr id="26" name="Šipka dolů 15">
            <a:extLst>
              <a:ext uri="{FF2B5EF4-FFF2-40B4-BE49-F238E27FC236}">
                <a16:creationId xmlns:a16="http://schemas.microsoft.com/office/drawing/2014/main" id="{435E724E-528D-49AE-9A00-901EBD351148}"/>
              </a:ext>
            </a:extLst>
          </p:cNvPr>
          <p:cNvSpPr/>
          <p:nvPr/>
        </p:nvSpPr>
        <p:spPr>
          <a:xfrm rot="10800000">
            <a:off x="10001383" y="3070343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0FFD0343-BAB8-47FA-B56D-0965EA8C7384}"/>
              </a:ext>
            </a:extLst>
          </p:cNvPr>
          <p:cNvGrpSpPr/>
          <p:nvPr/>
        </p:nvGrpSpPr>
        <p:grpSpPr>
          <a:xfrm>
            <a:off x="3308084" y="6132956"/>
            <a:ext cx="4217209" cy="347044"/>
            <a:chOff x="1440095" y="6165171"/>
            <a:chExt cx="4217209" cy="347044"/>
          </a:xfrm>
        </p:grpSpPr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A2595933-D680-478C-9611-D3EE2FDBCD6C}"/>
                </a:ext>
              </a:extLst>
            </p:cNvPr>
            <p:cNvGrpSpPr/>
            <p:nvPr/>
          </p:nvGrpSpPr>
          <p:grpSpPr>
            <a:xfrm>
              <a:off x="1548410" y="6165171"/>
              <a:ext cx="4108894" cy="338554"/>
              <a:chOff x="1492349" y="6165171"/>
              <a:chExt cx="4108894" cy="338554"/>
            </a:xfrm>
          </p:grpSpPr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D062B419-9A9B-484A-9B23-9781CBF7D7D8}"/>
                  </a:ext>
                </a:extLst>
              </p:cNvPr>
              <p:cNvSpPr txBox="1"/>
              <p:nvPr/>
            </p:nvSpPr>
            <p:spPr>
              <a:xfrm>
                <a:off x="1746625" y="6165171"/>
                <a:ext cx="38546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signifikantní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A08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růst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/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4C3C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pokles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oproti roku 2018</a:t>
                </a:r>
              </a:p>
            </p:txBody>
          </p:sp>
          <p:sp>
            <p:nvSpPr>
              <p:cNvPr id="39" name="Šipka dolů 15">
                <a:extLst>
                  <a:ext uri="{FF2B5EF4-FFF2-40B4-BE49-F238E27FC236}">
                    <a16:creationId xmlns:a16="http://schemas.microsoft.com/office/drawing/2014/main" id="{958E8403-AF08-4F10-8547-A5E7B2FA1B16}"/>
                  </a:ext>
                </a:extLst>
              </p:cNvPr>
              <p:cNvSpPr/>
              <p:nvPr/>
            </p:nvSpPr>
            <p:spPr>
              <a:xfrm rot="10800000">
                <a:off x="1492349" y="6238277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Šipka dolů 15">
                <a:extLst>
                  <a:ext uri="{FF2B5EF4-FFF2-40B4-BE49-F238E27FC236}">
                    <a16:creationId xmlns:a16="http://schemas.microsoft.com/office/drawing/2014/main" id="{F9311FA8-9797-4283-8A62-8AABE134CEAA}"/>
                  </a:ext>
                </a:extLst>
              </p:cNvPr>
              <p:cNvSpPr/>
              <p:nvPr/>
            </p:nvSpPr>
            <p:spPr>
              <a:xfrm>
                <a:off x="1649373" y="6244074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Obdélník: se zakulacenými rohy 36">
              <a:extLst>
                <a:ext uri="{FF2B5EF4-FFF2-40B4-BE49-F238E27FC236}">
                  <a16:creationId xmlns:a16="http://schemas.microsoft.com/office/drawing/2014/main" id="{A8F82DB0-8752-46A0-BB08-829962A7321F}"/>
                </a:ext>
              </a:extLst>
            </p:cNvPr>
            <p:cNvSpPr/>
            <p:nvPr/>
          </p:nvSpPr>
          <p:spPr>
            <a:xfrm>
              <a:off x="1440095" y="6173661"/>
              <a:ext cx="3343439" cy="338554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80EB737C-02A8-4A9A-A27E-9D39B6D9719F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32" name="Obdélník: se zakulacenými rohy 31">
              <a:extLst>
                <a:ext uri="{FF2B5EF4-FFF2-40B4-BE49-F238E27FC236}">
                  <a16:creationId xmlns:a16="http://schemas.microsoft.com/office/drawing/2014/main" id="{AEBE56B5-D714-4FC2-B140-BAB771064AB0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A271D5D7-C2CD-4CC5-B4C8-9CF7A1194ED6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5DF2B72A-0121-420C-AB7A-5E9F177F82FF}"/>
              </a:ext>
            </a:extLst>
          </p:cNvPr>
          <p:cNvGrpSpPr/>
          <p:nvPr/>
        </p:nvGrpSpPr>
        <p:grpSpPr>
          <a:xfrm>
            <a:off x="10393875" y="1543259"/>
            <a:ext cx="1286386" cy="1023191"/>
            <a:chOff x="10903195" y="3006592"/>
            <a:chExt cx="1225362" cy="939152"/>
          </a:xfrm>
          <a:noFill/>
        </p:grpSpPr>
        <p:sp>
          <p:nvSpPr>
            <p:cNvPr id="44" name="Obdélník: se zakulacenými rohy 43">
              <a:extLst>
                <a:ext uri="{FF2B5EF4-FFF2-40B4-BE49-F238E27FC236}">
                  <a16:creationId xmlns:a16="http://schemas.microsoft.com/office/drawing/2014/main" id="{65D95690-C4BF-463B-A8BB-A1E46260C392}"/>
                </a:ext>
              </a:extLst>
            </p:cNvPr>
            <p:cNvSpPr/>
            <p:nvPr/>
          </p:nvSpPr>
          <p:spPr>
            <a:xfrm>
              <a:off x="10903195" y="3013500"/>
              <a:ext cx="1225362" cy="932244"/>
            </a:xfrm>
            <a:prstGeom prst="roundRect">
              <a:avLst/>
            </a:prstGeom>
            <a:grpFill/>
            <a:ln>
              <a:solidFill>
                <a:srgbClr val="196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53B13F3E-9544-45A0-A992-79816F5C1176}"/>
                </a:ext>
              </a:extLst>
            </p:cNvPr>
            <p:cNvSpPr txBox="1"/>
            <p:nvPr/>
          </p:nvSpPr>
          <p:spPr>
            <a:xfrm>
              <a:off x="10957679" y="3006592"/>
              <a:ext cx="1116394" cy="932244"/>
            </a:xfrm>
            <a:prstGeom prst="rect">
              <a:avLst/>
            </a:prstGeom>
            <a:grpFill/>
            <a:ln w="15875" cap="rnd">
              <a:noFill/>
              <a:bevel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Zobrazeny odpovědi tzv. TOP2BOX = „</a:t>
              </a: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určitě ano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 + „</a:t>
              </a: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spíše ano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</a:t>
              </a:r>
            </a:p>
          </p:txBody>
        </p:sp>
      </p:grp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AE9106AC-E889-42F8-AAC1-50453F8D4273}"/>
              </a:ext>
            </a:extLst>
          </p:cNvPr>
          <p:cNvSpPr txBox="1"/>
          <p:nvPr/>
        </p:nvSpPr>
        <p:spPr>
          <a:xfrm>
            <a:off x="1792257" y="6112052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D6C40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23C7E6D5-56A3-4106-A78E-5D02FFA121F9}"/>
              </a:ext>
            </a:extLst>
          </p:cNvPr>
          <p:cNvSpPr/>
          <p:nvPr/>
        </p:nvSpPr>
        <p:spPr>
          <a:xfrm>
            <a:off x="744313" y="6227769"/>
            <a:ext cx="170867" cy="157740"/>
          </a:xfrm>
          <a:prstGeom prst="ellipse">
            <a:avLst/>
          </a:prstGeom>
          <a:solidFill>
            <a:srgbClr val="1964AA"/>
          </a:solidFill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7BDBE28F-540B-4038-B367-54D5286731E7}"/>
              </a:ext>
            </a:extLst>
          </p:cNvPr>
          <p:cNvSpPr txBox="1"/>
          <p:nvPr/>
        </p:nvSpPr>
        <p:spPr>
          <a:xfrm>
            <a:off x="903117" y="6107228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>
                <a:solidFill>
                  <a:srgbClr val="009FE3"/>
                </a:solidFill>
                <a:latin typeface="Calibri"/>
              </a:rPr>
              <a:t>2019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D6C40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B93E2A19-D592-460D-A259-63FF0CFD9522}"/>
              </a:ext>
            </a:extLst>
          </p:cNvPr>
          <p:cNvSpPr/>
          <p:nvPr/>
        </p:nvSpPr>
        <p:spPr>
          <a:xfrm>
            <a:off x="1575007" y="6227473"/>
            <a:ext cx="170867" cy="1577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84120851-D2FA-4A3C-AF8C-F1CD92DD7B6C}"/>
              </a:ext>
            </a:extLst>
          </p:cNvPr>
          <p:cNvSpPr txBox="1"/>
          <p:nvPr/>
        </p:nvSpPr>
        <p:spPr>
          <a:xfrm>
            <a:off x="2550928" y="6122961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</a:t>
            </a:r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id="{3DCC6B58-383E-42A5-9CA9-66A7B72A7CE3}"/>
              </a:ext>
            </a:extLst>
          </p:cNvPr>
          <p:cNvSpPr/>
          <p:nvPr/>
        </p:nvSpPr>
        <p:spPr>
          <a:xfrm>
            <a:off x="2405701" y="6219273"/>
            <a:ext cx="170867" cy="1577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Šipka dolů 15">
            <a:extLst>
              <a:ext uri="{FF2B5EF4-FFF2-40B4-BE49-F238E27FC236}">
                <a16:creationId xmlns:a16="http://schemas.microsoft.com/office/drawing/2014/main" id="{1FC04EA5-EE31-42A9-8552-2BC00E2938CB}"/>
              </a:ext>
            </a:extLst>
          </p:cNvPr>
          <p:cNvSpPr/>
          <p:nvPr/>
        </p:nvSpPr>
        <p:spPr>
          <a:xfrm rot="10800000">
            <a:off x="10001383" y="3680368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037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B9BA896-E879-464D-8067-79C1D9363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208276"/>
              </p:ext>
            </p:extLst>
          </p:nvPr>
        </p:nvGraphicFramePr>
        <p:xfrm>
          <a:off x="936354" y="1876543"/>
          <a:ext cx="8276836" cy="4212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6836">
                  <a:extLst>
                    <a:ext uri="{9D8B030D-6E8A-4147-A177-3AD203B41FA5}">
                      <a16:colId xmlns:a16="http://schemas.microsoft.com/office/drawing/2014/main" val="1384470690"/>
                    </a:ext>
                  </a:extLst>
                </a:gridCol>
              </a:tblGrid>
              <a:tr h="601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Magistrátu hl. m. Prahy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08074"/>
                  </a:ext>
                </a:extLst>
              </a:tr>
              <a:tr h="601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Prahy jako města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852288"/>
                  </a:ext>
                </a:extLst>
              </a:tr>
              <a:tr h="601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Odborné veřejnosti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56286"/>
                  </a:ext>
                </a:extLst>
              </a:tr>
              <a:tr h="601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Developerů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8901"/>
                  </a:ext>
                </a:extLst>
              </a:tr>
              <a:tr h="601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Politiků a politických stran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040274"/>
                  </a:ext>
                </a:extLst>
              </a:tr>
              <a:tr h="601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Jednotlivých městských částí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464752"/>
                  </a:ext>
                </a:extLst>
              </a:tr>
              <a:tr h="601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Obyvatel Prahy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19315"/>
                  </a:ext>
                </a:extLst>
              </a:tr>
            </a:tbl>
          </a:graphicData>
        </a:graphic>
      </p:graphicFrame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80152"/>
            <a:ext cx="12192000" cy="764110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Poklesl počet Pražanů, kteří si myslí, že IPR zastupuje zájmy </a:t>
            </a:r>
            <a:br>
              <a:rPr lang="cs-CZ" sz="3000" dirty="0"/>
            </a:br>
            <a:r>
              <a:rPr lang="cs-CZ" sz="3000" dirty="0"/>
              <a:t>politiků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52A266CE-CBCD-4F9C-BC33-09CF23F8E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420734"/>
              </p:ext>
            </p:extLst>
          </p:nvPr>
        </p:nvGraphicFramePr>
        <p:xfrm>
          <a:off x="2800233" y="1528420"/>
          <a:ext cx="8473676" cy="496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07D90213-0493-4BD8-863B-2FBD719AB89A}"/>
              </a:ext>
            </a:extLst>
          </p:cNvPr>
          <p:cNvSpPr/>
          <p:nvPr/>
        </p:nvSpPr>
        <p:spPr>
          <a:xfrm>
            <a:off x="9595745" y="1760873"/>
            <a:ext cx="237066" cy="499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1FD2E5A-A8F4-4106-967A-361905B80C65}"/>
              </a:ext>
            </a:extLst>
          </p:cNvPr>
          <p:cNvSpPr/>
          <p:nvPr/>
        </p:nvSpPr>
        <p:spPr>
          <a:xfrm rot="16200000">
            <a:off x="6415427" y="2668882"/>
            <a:ext cx="133892" cy="742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ABDE264-152A-4C9A-AAC3-BC12EC70AC96}"/>
              </a:ext>
            </a:extLst>
          </p:cNvPr>
          <p:cNvSpPr/>
          <p:nvPr/>
        </p:nvSpPr>
        <p:spPr>
          <a:xfrm rot="16200000">
            <a:off x="5461772" y="-2302773"/>
            <a:ext cx="64001" cy="7726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A6A63B1A-58C4-4A91-BE8B-FD7C37F91484}"/>
              </a:ext>
            </a:extLst>
          </p:cNvPr>
          <p:cNvSpPr/>
          <p:nvPr/>
        </p:nvSpPr>
        <p:spPr>
          <a:xfrm rot="16200000">
            <a:off x="1421132" y="5670355"/>
            <a:ext cx="182222" cy="16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52FE4E86-CC43-42FF-B040-F585C7AFC2F7}"/>
              </a:ext>
            </a:extLst>
          </p:cNvPr>
          <p:cNvSpPr/>
          <p:nvPr/>
        </p:nvSpPr>
        <p:spPr>
          <a:xfrm>
            <a:off x="740229" y="6443523"/>
            <a:ext cx="9199517" cy="42180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Q05. Čí zájmy podle vás zastupuje „Institut plánování a rozvoje hl. m. Prahy“ (IPR Praha) především?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(2019: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649, 2018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626, 2016: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313) T2B = Odpovědi „Určitě ano + Spíše ano“ 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Pouze ti, co znají IPR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25" name="Tabulka 24">
            <a:extLst>
              <a:ext uri="{FF2B5EF4-FFF2-40B4-BE49-F238E27FC236}">
                <a16:creationId xmlns:a16="http://schemas.microsoft.com/office/drawing/2014/main" id="{BC5480A7-F982-4FFA-AD4B-B2E6938DC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250778"/>
              </p:ext>
            </p:extLst>
          </p:nvPr>
        </p:nvGraphicFramePr>
        <p:xfrm>
          <a:off x="9380998" y="1432625"/>
          <a:ext cx="870026" cy="4639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026">
                  <a:extLst>
                    <a:ext uri="{9D8B030D-6E8A-4147-A177-3AD203B41FA5}">
                      <a16:colId xmlns:a16="http://schemas.microsoft.com/office/drawing/2014/main" val="65973084"/>
                    </a:ext>
                  </a:extLst>
                </a:gridCol>
              </a:tblGrid>
              <a:tr h="449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Rozdíl % 2019-2018: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54788"/>
                  </a:ext>
                </a:extLst>
              </a:tr>
              <a:tr h="5985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97305"/>
                  </a:ext>
                </a:extLst>
              </a:tr>
              <a:tr h="5985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02919"/>
                  </a:ext>
                </a:extLst>
              </a:tr>
              <a:tr h="5985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1944"/>
                  </a:ext>
                </a:extLst>
              </a:tr>
              <a:tr h="5985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595297"/>
                  </a:ext>
                </a:extLst>
              </a:tr>
              <a:tr h="5985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79005"/>
                  </a:ext>
                </a:extLst>
              </a:tr>
              <a:tr h="5985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147122"/>
                  </a:ext>
                </a:extLst>
              </a:tr>
              <a:tr h="5985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19958"/>
                  </a:ext>
                </a:extLst>
              </a:tr>
            </a:tbl>
          </a:graphicData>
        </a:graphic>
      </p:graphicFrame>
      <p:grpSp>
        <p:nvGrpSpPr>
          <p:cNvPr id="31" name="Skupina 30">
            <a:extLst>
              <a:ext uri="{FF2B5EF4-FFF2-40B4-BE49-F238E27FC236}">
                <a16:creationId xmlns:a16="http://schemas.microsoft.com/office/drawing/2014/main" id="{80EB737C-02A8-4A9A-A27E-9D39B6D9719F}"/>
              </a:ext>
            </a:extLst>
          </p:cNvPr>
          <p:cNvGrpSpPr/>
          <p:nvPr/>
        </p:nvGrpSpPr>
        <p:grpSpPr>
          <a:xfrm>
            <a:off x="10155747" y="34048"/>
            <a:ext cx="2036253" cy="578882"/>
            <a:chOff x="10155747" y="34048"/>
            <a:chExt cx="2036253" cy="578882"/>
          </a:xfrm>
        </p:grpSpPr>
        <p:sp>
          <p:nvSpPr>
            <p:cNvPr id="32" name="Obdélník: se zakulacenými rohy 31">
              <a:extLst>
                <a:ext uri="{FF2B5EF4-FFF2-40B4-BE49-F238E27FC236}">
                  <a16:creationId xmlns:a16="http://schemas.microsoft.com/office/drawing/2014/main" id="{AEBE56B5-D714-4FC2-B140-BAB771064AB0}"/>
                </a:ext>
              </a:extLst>
            </p:cNvPr>
            <p:cNvSpPr/>
            <p:nvPr/>
          </p:nvSpPr>
          <p:spPr>
            <a:xfrm>
              <a:off x="10232571" y="103021"/>
              <a:ext cx="1881051" cy="432020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A271D5D7-C2CD-4CC5-B4C8-9CF7A1194ED6}"/>
                </a:ext>
              </a:extLst>
            </p:cNvPr>
            <p:cNvSpPr txBox="1"/>
            <p:nvPr/>
          </p:nvSpPr>
          <p:spPr>
            <a:xfrm>
              <a:off x="10155747" y="34048"/>
              <a:ext cx="2036253" cy="57888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znají IPR</a:t>
              </a:r>
            </a:p>
          </p:txBody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5DF2B72A-0121-420C-AB7A-5E9F177F82FF}"/>
              </a:ext>
            </a:extLst>
          </p:cNvPr>
          <p:cNvGrpSpPr/>
          <p:nvPr/>
        </p:nvGrpSpPr>
        <p:grpSpPr>
          <a:xfrm>
            <a:off x="10393875" y="1543259"/>
            <a:ext cx="1286386" cy="1023191"/>
            <a:chOff x="10903195" y="3006592"/>
            <a:chExt cx="1225362" cy="939152"/>
          </a:xfrm>
          <a:noFill/>
        </p:grpSpPr>
        <p:sp>
          <p:nvSpPr>
            <p:cNvPr id="44" name="Obdélník: se zakulacenými rohy 43">
              <a:extLst>
                <a:ext uri="{FF2B5EF4-FFF2-40B4-BE49-F238E27FC236}">
                  <a16:creationId xmlns:a16="http://schemas.microsoft.com/office/drawing/2014/main" id="{65D95690-C4BF-463B-A8BB-A1E46260C392}"/>
                </a:ext>
              </a:extLst>
            </p:cNvPr>
            <p:cNvSpPr/>
            <p:nvPr/>
          </p:nvSpPr>
          <p:spPr>
            <a:xfrm>
              <a:off x="10903195" y="3013500"/>
              <a:ext cx="1225362" cy="932244"/>
            </a:xfrm>
            <a:prstGeom prst="roundRect">
              <a:avLst/>
            </a:prstGeom>
            <a:grpFill/>
            <a:ln>
              <a:solidFill>
                <a:srgbClr val="196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53B13F3E-9544-45A0-A992-79816F5C1176}"/>
                </a:ext>
              </a:extLst>
            </p:cNvPr>
            <p:cNvSpPr txBox="1"/>
            <p:nvPr/>
          </p:nvSpPr>
          <p:spPr>
            <a:xfrm>
              <a:off x="10957679" y="3006592"/>
              <a:ext cx="1116394" cy="932244"/>
            </a:xfrm>
            <a:prstGeom prst="rect">
              <a:avLst/>
            </a:prstGeom>
            <a:grpFill/>
            <a:ln w="15875" cap="rnd">
              <a:noFill/>
              <a:bevel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Zobrazeny odpovědi tzv. TOP2BOX = „</a:t>
              </a: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určitě ano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 + „</a:t>
              </a: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spíše ano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</a:t>
              </a:r>
            </a:p>
          </p:txBody>
        </p: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F63E41E9-5383-48A8-BFC2-2473CAAF2CBF}"/>
              </a:ext>
            </a:extLst>
          </p:cNvPr>
          <p:cNvGrpSpPr/>
          <p:nvPr/>
        </p:nvGrpSpPr>
        <p:grpSpPr>
          <a:xfrm>
            <a:off x="3308084" y="6132956"/>
            <a:ext cx="4217209" cy="347044"/>
            <a:chOff x="1440095" y="6165171"/>
            <a:chExt cx="4217209" cy="347044"/>
          </a:xfrm>
        </p:grpSpPr>
        <p:grpSp>
          <p:nvGrpSpPr>
            <p:cNvPr id="48" name="Skupina 47">
              <a:extLst>
                <a:ext uri="{FF2B5EF4-FFF2-40B4-BE49-F238E27FC236}">
                  <a16:creationId xmlns:a16="http://schemas.microsoft.com/office/drawing/2014/main" id="{A434066D-B982-438B-9C0B-333F3C77A0B7}"/>
                </a:ext>
              </a:extLst>
            </p:cNvPr>
            <p:cNvGrpSpPr/>
            <p:nvPr/>
          </p:nvGrpSpPr>
          <p:grpSpPr>
            <a:xfrm>
              <a:off x="1548410" y="6165171"/>
              <a:ext cx="4108894" cy="338554"/>
              <a:chOff x="1492349" y="6165171"/>
              <a:chExt cx="4108894" cy="338554"/>
            </a:xfrm>
          </p:grpSpPr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473640F6-DE74-4F60-B4F1-E0596275DE94}"/>
                  </a:ext>
                </a:extLst>
              </p:cNvPr>
              <p:cNvSpPr txBox="1"/>
              <p:nvPr/>
            </p:nvSpPr>
            <p:spPr>
              <a:xfrm>
                <a:off x="1746625" y="6165171"/>
                <a:ext cx="38546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signifikantní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A08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růst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/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4C3C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pokles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oproti roku 2018</a:t>
                </a:r>
              </a:p>
            </p:txBody>
          </p:sp>
          <p:sp>
            <p:nvSpPr>
              <p:cNvPr id="51" name="Šipka dolů 15">
                <a:extLst>
                  <a:ext uri="{FF2B5EF4-FFF2-40B4-BE49-F238E27FC236}">
                    <a16:creationId xmlns:a16="http://schemas.microsoft.com/office/drawing/2014/main" id="{9AF52ABD-C548-4CA4-B97F-1839E18BEDD8}"/>
                  </a:ext>
                </a:extLst>
              </p:cNvPr>
              <p:cNvSpPr/>
              <p:nvPr/>
            </p:nvSpPr>
            <p:spPr>
              <a:xfrm rot="10800000">
                <a:off x="1492349" y="6238277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Šipka dolů 15">
                <a:extLst>
                  <a:ext uri="{FF2B5EF4-FFF2-40B4-BE49-F238E27FC236}">
                    <a16:creationId xmlns:a16="http://schemas.microsoft.com/office/drawing/2014/main" id="{2EB7DA57-BB7B-4E27-96E9-87137E572F82}"/>
                  </a:ext>
                </a:extLst>
              </p:cNvPr>
              <p:cNvSpPr/>
              <p:nvPr/>
            </p:nvSpPr>
            <p:spPr>
              <a:xfrm>
                <a:off x="1649373" y="6244074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9" name="Obdélník: se zakulacenými rohy 48">
              <a:extLst>
                <a:ext uri="{FF2B5EF4-FFF2-40B4-BE49-F238E27FC236}">
                  <a16:creationId xmlns:a16="http://schemas.microsoft.com/office/drawing/2014/main" id="{314C8F9E-A712-4B57-B706-E5994C2F8F97}"/>
                </a:ext>
              </a:extLst>
            </p:cNvPr>
            <p:cNvSpPr/>
            <p:nvPr/>
          </p:nvSpPr>
          <p:spPr>
            <a:xfrm>
              <a:off x="1440095" y="6173661"/>
              <a:ext cx="3343439" cy="338554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F9CE12CB-19E4-47A0-8C49-9AD6D78AB6B1}"/>
              </a:ext>
            </a:extLst>
          </p:cNvPr>
          <p:cNvSpPr txBox="1"/>
          <p:nvPr/>
        </p:nvSpPr>
        <p:spPr>
          <a:xfrm>
            <a:off x="1792257" y="6112052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D6C40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30342622-6FF8-4538-B54D-E82B99C207DA}"/>
              </a:ext>
            </a:extLst>
          </p:cNvPr>
          <p:cNvSpPr/>
          <p:nvPr/>
        </p:nvSpPr>
        <p:spPr>
          <a:xfrm>
            <a:off x="744313" y="6227769"/>
            <a:ext cx="170867" cy="157740"/>
          </a:xfrm>
          <a:prstGeom prst="ellipse">
            <a:avLst/>
          </a:prstGeom>
          <a:solidFill>
            <a:srgbClr val="1964AA"/>
          </a:solidFill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639FB7C1-1E11-4EE3-9C7E-ECA9815737D2}"/>
              </a:ext>
            </a:extLst>
          </p:cNvPr>
          <p:cNvSpPr txBox="1"/>
          <p:nvPr/>
        </p:nvSpPr>
        <p:spPr>
          <a:xfrm>
            <a:off x="903117" y="6107228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>
                <a:solidFill>
                  <a:srgbClr val="009FE3"/>
                </a:solidFill>
                <a:latin typeface="Calibri"/>
              </a:rPr>
              <a:t>2019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D6C40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A8FD3460-C106-4025-A58C-D7EA4B158E1A}"/>
              </a:ext>
            </a:extLst>
          </p:cNvPr>
          <p:cNvSpPr/>
          <p:nvPr/>
        </p:nvSpPr>
        <p:spPr>
          <a:xfrm>
            <a:off x="1575007" y="6227473"/>
            <a:ext cx="170867" cy="1577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DA3F0BA2-BB16-4CFC-AE89-2FD77738A099}"/>
              </a:ext>
            </a:extLst>
          </p:cNvPr>
          <p:cNvSpPr txBox="1"/>
          <p:nvPr/>
        </p:nvSpPr>
        <p:spPr>
          <a:xfrm>
            <a:off x="2550928" y="6122961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</a:t>
            </a:r>
          </a:p>
        </p:txBody>
      </p:sp>
      <p:sp>
        <p:nvSpPr>
          <p:cNvPr id="58" name="Ovál 57">
            <a:extLst>
              <a:ext uri="{FF2B5EF4-FFF2-40B4-BE49-F238E27FC236}">
                <a16:creationId xmlns:a16="http://schemas.microsoft.com/office/drawing/2014/main" id="{8F464312-FDC5-4492-BCB5-5423EB4FFC0F}"/>
              </a:ext>
            </a:extLst>
          </p:cNvPr>
          <p:cNvSpPr/>
          <p:nvPr/>
        </p:nvSpPr>
        <p:spPr>
          <a:xfrm>
            <a:off x="2405701" y="6219273"/>
            <a:ext cx="170867" cy="1577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Šipka dolů 15">
            <a:extLst>
              <a:ext uri="{FF2B5EF4-FFF2-40B4-BE49-F238E27FC236}">
                <a16:creationId xmlns:a16="http://schemas.microsoft.com/office/drawing/2014/main" id="{F099FF25-76A7-443E-9A82-AFB2586673DD}"/>
              </a:ext>
            </a:extLst>
          </p:cNvPr>
          <p:cNvSpPr/>
          <p:nvPr/>
        </p:nvSpPr>
        <p:spPr>
          <a:xfrm rot="10800000">
            <a:off x="9997483" y="3278422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Šipka dolů 15">
            <a:extLst>
              <a:ext uri="{FF2B5EF4-FFF2-40B4-BE49-F238E27FC236}">
                <a16:creationId xmlns:a16="http://schemas.microsoft.com/office/drawing/2014/main" id="{E1811C95-D76C-4908-B251-9B90CDD3A76E}"/>
              </a:ext>
            </a:extLst>
          </p:cNvPr>
          <p:cNvSpPr/>
          <p:nvPr/>
        </p:nvSpPr>
        <p:spPr>
          <a:xfrm rot="10800000">
            <a:off x="9997483" y="5686319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129589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Jejich počet se snížil o 4 p. b. Mezi těmi, co znají IPR, je letos více těch, kteří se domnívají, že IPR zastupuje odbornou veřejnost a obyvatele Prahy.</a:t>
            </a:r>
          </a:p>
        </p:txBody>
      </p:sp>
    </p:spTree>
    <p:extLst>
      <p:ext uri="{BB962C8B-B14F-4D97-AF65-F5344CB8AC3E}">
        <p14:creationId xmlns:p14="http://schemas.microsoft.com/office/powerpoint/2010/main" val="4096499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60 % mladých (15-29 let) věří, že IPR zastupuje zájmy obyvatel Prahy, 79 % z nich se domnívá, že zastupuje Prahu jako město. Naopak starší (60+ let) se v 68 % případů domnívají, že zastupuje zájmy developerů a 58 % zájmy politiků.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Nejvíce pozitivní jsou mladí, staří naopak nejvíce kritičtí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9937830"/>
              </p:ext>
            </p:extLst>
          </p:nvPr>
        </p:nvGraphicFramePr>
        <p:xfrm>
          <a:off x="1378318" y="2037806"/>
          <a:ext cx="10116995" cy="398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Q05. Čí zájmy podle vás zastupuje „Institut plánování a rozvoje hl. m. Prahy“ (IPR Praha) především? 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1400) % T2B (určitě + spíše ano)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1B58C0F-E32E-4336-AE6C-77D7F3572E74}"/>
              </a:ext>
            </a:extLst>
          </p:cNvPr>
          <p:cNvGrpSpPr/>
          <p:nvPr/>
        </p:nvGrpSpPr>
        <p:grpSpPr>
          <a:xfrm>
            <a:off x="135447" y="2483141"/>
            <a:ext cx="1246047" cy="3439487"/>
            <a:chOff x="76724" y="1949494"/>
            <a:chExt cx="1246047" cy="3899931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B14FBFF6-AB1B-4BE8-B7B1-43FF3CDFEB2A}"/>
                </a:ext>
              </a:extLst>
            </p:cNvPr>
            <p:cNvSpPr/>
            <p:nvPr/>
          </p:nvSpPr>
          <p:spPr>
            <a:xfrm>
              <a:off x="79898" y="2396759"/>
              <a:ext cx="1242873" cy="9692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Pohlaví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583598A6-FFD9-4978-8A22-51F9131B369A}"/>
                </a:ext>
              </a:extLst>
            </p:cNvPr>
            <p:cNvSpPr/>
            <p:nvPr/>
          </p:nvSpPr>
          <p:spPr>
            <a:xfrm>
              <a:off x="76725" y="3409103"/>
              <a:ext cx="1242873" cy="12993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Věk</a:t>
              </a:r>
            </a:p>
          </p:txBody>
        </p:sp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6BAF9913-2BFC-454D-BEE5-C223A9EAA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429" y="4113093"/>
              <a:ext cx="331462" cy="331462"/>
            </a:xfrm>
            <a:prstGeom prst="rect">
              <a:avLst/>
            </a:prstGeom>
          </p:spPr>
        </p:pic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8019CFEC-039F-4826-BFA9-0BE2BB620CC3}"/>
                </a:ext>
              </a:extLst>
            </p:cNvPr>
            <p:cNvSpPr/>
            <p:nvPr/>
          </p:nvSpPr>
          <p:spPr>
            <a:xfrm>
              <a:off x="76724" y="4751575"/>
              <a:ext cx="1242873" cy="1097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Vzdělání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33805D39-389D-49FF-AFA4-FF5852351463}"/>
                </a:ext>
              </a:extLst>
            </p:cNvPr>
            <p:cNvSpPr/>
            <p:nvPr/>
          </p:nvSpPr>
          <p:spPr>
            <a:xfrm>
              <a:off x="76725" y="1949494"/>
              <a:ext cx="1242873" cy="414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964A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Celkem</a:t>
              </a:r>
            </a:p>
          </p:txBody>
        </p:sp>
      </p:grpSp>
      <p:pic>
        <p:nvPicPr>
          <p:cNvPr id="16" name="Obrázek 15">
            <a:extLst>
              <a:ext uri="{FF2B5EF4-FFF2-40B4-BE49-F238E27FC236}">
                <a16:creationId xmlns:a16="http://schemas.microsoft.com/office/drawing/2014/main" id="{4E1C99EA-EA37-415B-8CFF-2BA306EAE3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48" y="3367406"/>
            <a:ext cx="325120" cy="3251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9983E72-5292-4D5E-BF8F-D6EB5F7B84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83" y="5442050"/>
            <a:ext cx="540000" cy="540000"/>
          </a:xfrm>
          <a:prstGeom prst="rect">
            <a:avLst/>
          </a:prstGeom>
        </p:spPr>
      </p:pic>
      <p:grpSp>
        <p:nvGrpSpPr>
          <p:cNvPr id="33" name="Skupina 32">
            <a:extLst>
              <a:ext uri="{FF2B5EF4-FFF2-40B4-BE49-F238E27FC236}">
                <a16:creationId xmlns:a16="http://schemas.microsoft.com/office/drawing/2014/main" id="{FB9E1BB8-EFFB-435E-9798-240ABC5A1C3B}"/>
              </a:ext>
            </a:extLst>
          </p:cNvPr>
          <p:cNvGrpSpPr/>
          <p:nvPr/>
        </p:nvGrpSpPr>
        <p:grpSpPr>
          <a:xfrm>
            <a:off x="876300" y="6325299"/>
            <a:ext cx="2398123" cy="289937"/>
            <a:chOff x="807671" y="6251285"/>
            <a:chExt cx="2398123" cy="289937"/>
          </a:xfrm>
        </p:grpSpPr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01DE1599-7782-4213-A341-D07DA43FC46C}"/>
                </a:ext>
              </a:extLst>
            </p:cNvPr>
            <p:cNvSpPr txBox="1"/>
            <p:nvPr/>
          </p:nvSpPr>
          <p:spPr>
            <a:xfrm>
              <a:off x="1287190" y="6251285"/>
              <a:ext cx="18680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 signifikantní rozdíl </a:t>
              </a:r>
            </a:p>
          </p:txBody>
        </p:sp>
        <p:sp>
          <p:nvSpPr>
            <p:cNvPr id="35" name="Obdélník: se zakulacenými rohy 34">
              <a:extLst>
                <a:ext uri="{FF2B5EF4-FFF2-40B4-BE49-F238E27FC236}">
                  <a16:creationId xmlns:a16="http://schemas.microsoft.com/office/drawing/2014/main" id="{F88B47A6-B9C9-4C28-B454-647C9B00E5C6}"/>
                </a:ext>
              </a:extLst>
            </p:cNvPr>
            <p:cNvSpPr/>
            <p:nvPr/>
          </p:nvSpPr>
          <p:spPr>
            <a:xfrm>
              <a:off x="807671" y="6254984"/>
              <a:ext cx="2398123" cy="286238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Znak plus 35">
              <a:extLst>
                <a:ext uri="{FF2B5EF4-FFF2-40B4-BE49-F238E27FC236}">
                  <a16:creationId xmlns:a16="http://schemas.microsoft.com/office/drawing/2014/main" id="{ACC63330-23A9-4592-BE39-41C145158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614" y="6302540"/>
              <a:ext cx="180000" cy="180000"/>
            </a:xfrm>
            <a:prstGeom prst="mathPlus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Znak minus 36">
              <a:extLst>
                <a:ext uri="{FF2B5EF4-FFF2-40B4-BE49-F238E27FC236}">
                  <a16:creationId xmlns:a16="http://schemas.microsoft.com/office/drawing/2014/main" id="{277708C5-B20F-4A5A-835D-D3ED91D1D9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934" y="6284540"/>
              <a:ext cx="216000" cy="216000"/>
            </a:xfrm>
            <a:prstGeom prst="mathMinus">
              <a:avLst/>
            </a:prstGeom>
            <a:solidFill>
              <a:srgbClr val="C00000"/>
            </a:solidFill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Znak plus 38">
            <a:extLst>
              <a:ext uri="{FF2B5EF4-FFF2-40B4-BE49-F238E27FC236}">
                <a16:creationId xmlns:a16="http://schemas.microsoft.com/office/drawing/2014/main" id="{FA109FC3-D772-4403-9B9A-022F86073A69}"/>
              </a:ext>
            </a:extLst>
          </p:cNvPr>
          <p:cNvSpPr>
            <a:spLocks noChangeAspect="1"/>
          </p:cNvSpPr>
          <p:nvPr/>
        </p:nvSpPr>
        <p:spPr>
          <a:xfrm>
            <a:off x="7675072" y="4642578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Znak minus 41">
            <a:extLst>
              <a:ext uri="{FF2B5EF4-FFF2-40B4-BE49-F238E27FC236}">
                <a16:creationId xmlns:a16="http://schemas.microsoft.com/office/drawing/2014/main" id="{BA7B6635-F516-436E-9E51-97333B277B2B}"/>
              </a:ext>
            </a:extLst>
          </p:cNvPr>
          <p:cNvSpPr>
            <a:spLocks noChangeAspect="1"/>
          </p:cNvSpPr>
          <p:nvPr/>
        </p:nvSpPr>
        <p:spPr>
          <a:xfrm>
            <a:off x="6515665" y="4382092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nak minus 42">
            <a:extLst>
              <a:ext uri="{FF2B5EF4-FFF2-40B4-BE49-F238E27FC236}">
                <a16:creationId xmlns:a16="http://schemas.microsoft.com/office/drawing/2014/main" id="{E49EB592-F34D-415C-BDD1-5168EEC09146}"/>
              </a:ext>
            </a:extLst>
          </p:cNvPr>
          <p:cNvSpPr>
            <a:spLocks noChangeAspect="1"/>
          </p:cNvSpPr>
          <p:nvPr/>
        </p:nvSpPr>
        <p:spPr>
          <a:xfrm>
            <a:off x="11143257" y="3114248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Znak plus 43">
            <a:extLst>
              <a:ext uri="{FF2B5EF4-FFF2-40B4-BE49-F238E27FC236}">
                <a16:creationId xmlns:a16="http://schemas.microsoft.com/office/drawing/2014/main" id="{96789526-EBD2-4A3D-8D3D-7028450B359A}"/>
              </a:ext>
            </a:extLst>
          </p:cNvPr>
          <p:cNvSpPr>
            <a:spLocks noChangeAspect="1"/>
          </p:cNvSpPr>
          <p:nvPr/>
        </p:nvSpPr>
        <p:spPr>
          <a:xfrm>
            <a:off x="11170548" y="3382872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Znak plus 44">
            <a:extLst>
              <a:ext uri="{FF2B5EF4-FFF2-40B4-BE49-F238E27FC236}">
                <a16:creationId xmlns:a16="http://schemas.microsoft.com/office/drawing/2014/main" id="{016D42B6-CF70-4568-9FC5-57E71EABC1E8}"/>
              </a:ext>
            </a:extLst>
          </p:cNvPr>
          <p:cNvSpPr>
            <a:spLocks noChangeAspect="1"/>
          </p:cNvSpPr>
          <p:nvPr/>
        </p:nvSpPr>
        <p:spPr>
          <a:xfrm>
            <a:off x="11161257" y="3896065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Znak minus 45">
            <a:extLst>
              <a:ext uri="{FF2B5EF4-FFF2-40B4-BE49-F238E27FC236}">
                <a16:creationId xmlns:a16="http://schemas.microsoft.com/office/drawing/2014/main" id="{BAE48A62-44C5-4C82-8C73-5F3DB632D551}"/>
              </a:ext>
            </a:extLst>
          </p:cNvPr>
          <p:cNvSpPr>
            <a:spLocks noChangeAspect="1"/>
          </p:cNvSpPr>
          <p:nvPr/>
        </p:nvSpPr>
        <p:spPr>
          <a:xfrm>
            <a:off x="11125257" y="4382092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Znak minus 46">
            <a:extLst>
              <a:ext uri="{FF2B5EF4-FFF2-40B4-BE49-F238E27FC236}">
                <a16:creationId xmlns:a16="http://schemas.microsoft.com/office/drawing/2014/main" id="{61B320DF-9C31-4D32-A11D-F202B9B8F951}"/>
              </a:ext>
            </a:extLst>
          </p:cNvPr>
          <p:cNvSpPr>
            <a:spLocks noChangeAspect="1"/>
          </p:cNvSpPr>
          <p:nvPr/>
        </p:nvSpPr>
        <p:spPr>
          <a:xfrm>
            <a:off x="11125257" y="4642188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Znak plus 49">
            <a:extLst>
              <a:ext uri="{FF2B5EF4-FFF2-40B4-BE49-F238E27FC236}">
                <a16:creationId xmlns:a16="http://schemas.microsoft.com/office/drawing/2014/main" id="{36FB52F3-BAC5-4160-9198-AD4B504DCC72}"/>
              </a:ext>
            </a:extLst>
          </p:cNvPr>
          <p:cNvSpPr>
            <a:spLocks noChangeAspect="1"/>
          </p:cNvSpPr>
          <p:nvPr/>
        </p:nvSpPr>
        <p:spPr>
          <a:xfrm>
            <a:off x="10033387" y="4642578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Znak minus 50">
            <a:extLst>
              <a:ext uri="{FF2B5EF4-FFF2-40B4-BE49-F238E27FC236}">
                <a16:creationId xmlns:a16="http://schemas.microsoft.com/office/drawing/2014/main" id="{E48F82B2-B4C1-463B-B13F-8EBEDB3B6F44}"/>
              </a:ext>
            </a:extLst>
          </p:cNvPr>
          <p:cNvSpPr>
            <a:spLocks noChangeAspect="1"/>
          </p:cNvSpPr>
          <p:nvPr/>
        </p:nvSpPr>
        <p:spPr>
          <a:xfrm>
            <a:off x="10000950" y="3871545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Znak minus 52">
            <a:extLst>
              <a:ext uri="{FF2B5EF4-FFF2-40B4-BE49-F238E27FC236}">
                <a16:creationId xmlns:a16="http://schemas.microsoft.com/office/drawing/2014/main" id="{15A138AA-7991-4826-9FC6-C5E4719F4BD8}"/>
              </a:ext>
            </a:extLst>
          </p:cNvPr>
          <p:cNvSpPr>
            <a:spLocks noChangeAspect="1"/>
          </p:cNvSpPr>
          <p:nvPr/>
        </p:nvSpPr>
        <p:spPr>
          <a:xfrm>
            <a:off x="9964950" y="5134180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Znak plus 53">
            <a:extLst>
              <a:ext uri="{FF2B5EF4-FFF2-40B4-BE49-F238E27FC236}">
                <a16:creationId xmlns:a16="http://schemas.microsoft.com/office/drawing/2014/main" id="{6F041A3A-BD06-4E1A-BD91-A17AF8AD9483}"/>
              </a:ext>
            </a:extLst>
          </p:cNvPr>
          <p:cNvSpPr>
            <a:spLocks noChangeAspect="1"/>
          </p:cNvSpPr>
          <p:nvPr/>
        </p:nvSpPr>
        <p:spPr>
          <a:xfrm>
            <a:off x="10000950" y="5665440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Znak plus 54">
            <a:extLst>
              <a:ext uri="{FF2B5EF4-FFF2-40B4-BE49-F238E27FC236}">
                <a16:creationId xmlns:a16="http://schemas.microsoft.com/office/drawing/2014/main" id="{A7D72329-A598-4F75-902C-17A2961F24C6}"/>
              </a:ext>
            </a:extLst>
          </p:cNvPr>
          <p:cNvSpPr>
            <a:spLocks noChangeAspect="1"/>
          </p:cNvSpPr>
          <p:nvPr/>
        </p:nvSpPr>
        <p:spPr>
          <a:xfrm>
            <a:off x="5415578" y="3383696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Znak minus 55">
            <a:extLst>
              <a:ext uri="{FF2B5EF4-FFF2-40B4-BE49-F238E27FC236}">
                <a16:creationId xmlns:a16="http://schemas.microsoft.com/office/drawing/2014/main" id="{DEB1B412-B69A-45CC-B407-76898DA9713B}"/>
              </a:ext>
            </a:extLst>
          </p:cNvPr>
          <p:cNvSpPr>
            <a:spLocks noChangeAspect="1"/>
          </p:cNvSpPr>
          <p:nvPr/>
        </p:nvSpPr>
        <p:spPr>
          <a:xfrm>
            <a:off x="5379578" y="3115784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Znak minus 56">
            <a:extLst>
              <a:ext uri="{FF2B5EF4-FFF2-40B4-BE49-F238E27FC236}">
                <a16:creationId xmlns:a16="http://schemas.microsoft.com/office/drawing/2014/main" id="{13C6A4E8-43F0-473F-8716-ECBD6F7DD71C}"/>
              </a:ext>
            </a:extLst>
          </p:cNvPr>
          <p:cNvSpPr>
            <a:spLocks noChangeAspect="1"/>
          </p:cNvSpPr>
          <p:nvPr/>
        </p:nvSpPr>
        <p:spPr>
          <a:xfrm>
            <a:off x="5378425" y="4391295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Znak plus 57">
            <a:extLst>
              <a:ext uri="{FF2B5EF4-FFF2-40B4-BE49-F238E27FC236}">
                <a16:creationId xmlns:a16="http://schemas.microsoft.com/office/drawing/2014/main" id="{607AD001-0D12-4910-8754-2711A6534EFB}"/>
              </a:ext>
            </a:extLst>
          </p:cNvPr>
          <p:cNvSpPr>
            <a:spLocks noChangeAspect="1"/>
          </p:cNvSpPr>
          <p:nvPr/>
        </p:nvSpPr>
        <p:spPr>
          <a:xfrm>
            <a:off x="5414425" y="3896519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Znak plus 58">
            <a:extLst>
              <a:ext uri="{FF2B5EF4-FFF2-40B4-BE49-F238E27FC236}">
                <a16:creationId xmlns:a16="http://schemas.microsoft.com/office/drawing/2014/main" id="{BE26E555-E35B-41FC-982A-5789DF74FEE5}"/>
              </a:ext>
            </a:extLst>
          </p:cNvPr>
          <p:cNvSpPr>
            <a:spLocks noChangeAspect="1"/>
          </p:cNvSpPr>
          <p:nvPr/>
        </p:nvSpPr>
        <p:spPr>
          <a:xfrm>
            <a:off x="4263752" y="4660188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Znak minus 61">
            <a:extLst>
              <a:ext uri="{FF2B5EF4-FFF2-40B4-BE49-F238E27FC236}">
                <a16:creationId xmlns:a16="http://schemas.microsoft.com/office/drawing/2014/main" id="{C5A8D70F-8A27-4C6F-BD56-D4B7FD3E40D3}"/>
              </a:ext>
            </a:extLst>
          </p:cNvPr>
          <p:cNvSpPr>
            <a:spLocks noChangeAspect="1"/>
          </p:cNvSpPr>
          <p:nvPr/>
        </p:nvSpPr>
        <p:spPr>
          <a:xfrm>
            <a:off x="4227752" y="5123242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Znak minus 62">
            <a:extLst>
              <a:ext uri="{FF2B5EF4-FFF2-40B4-BE49-F238E27FC236}">
                <a16:creationId xmlns:a16="http://schemas.microsoft.com/office/drawing/2014/main" id="{4D970BFF-058D-4C77-9EAE-2AE6D26BFED9}"/>
              </a:ext>
            </a:extLst>
          </p:cNvPr>
          <p:cNvSpPr>
            <a:spLocks noChangeAspect="1"/>
          </p:cNvSpPr>
          <p:nvPr/>
        </p:nvSpPr>
        <p:spPr>
          <a:xfrm>
            <a:off x="8806583" y="3123630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Znak plus 63">
            <a:extLst>
              <a:ext uri="{FF2B5EF4-FFF2-40B4-BE49-F238E27FC236}">
                <a16:creationId xmlns:a16="http://schemas.microsoft.com/office/drawing/2014/main" id="{0C07A59E-029C-426C-8860-6ABB7D12D663}"/>
              </a:ext>
            </a:extLst>
          </p:cNvPr>
          <p:cNvSpPr>
            <a:spLocks noChangeAspect="1"/>
          </p:cNvSpPr>
          <p:nvPr/>
        </p:nvSpPr>
        <p:spPr>
          <a:xfrm>
            <a:off x="8824583" y="3382872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Znak minus 65">
            <a:extLst>
              <a:ext uri="{FF2B5EF4-FFF2-40B4-BE49-F238E27FC236}">
                <a16:creationId xmlns:a16="http://schemas.microsoft.com/office/drawing/2014/main" id="{A272D390-EE17-44E2-A0D2-724BE2CD4BA4}"/>
              </a:ext>
            </a:extLst>
          </p:cNvPr>
          <p:cNvSpPr>
            <a:spLocks noChangeAspect="1"/>
          </p:cNvSpPr>
          <p:nvPr/>
        </p:nvSpPr>
        <p:spPr>
          <a:xfrm>
            <a:off x="8819613" y="5633767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Znak plus 66">
            <a:extLst>
              <a:ext uri="{FF2B5EF4-FFF2-40B4-BE49-F238E27FC236}">
                <a16:creationId xmlns:a16="http://schemas.microsoft.com/office/drawing/2014/main" id="{928BEFCF-CAA1-4983-9618-2042D9FF249D}"/>
              </a:ext>
            </a:extLst>
          </p:cNvPr>
          <p:cNvSpPr>
            <a:spLocks noChangeAspect="1"/>
          </p:cNvSpPr>
          <p:nvPr/>
        </p:nvSpPr>
        <p:spPr>
          <a:xfrm>
            <a:off x="8837613" y="3887393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01010D19-6117-404A-B086-A287A23AAFEF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69" name="Obdélník: se zakulacenými rohy 68">
              <a:extLst>
                <a:ext uri="{FF2B5EF4-FFF2-40B4-BE49-F238E27FC236}">
                  <a16:creationId xmlns:a16="http://schemas.microsoft.com/office/drawing/2014/main" id="{529B0966-5283-428C-80D8-ED16B3C581B4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ovéPole 69">
              <a:extLst>
                <a:ext uri="{FF2B5EF4-FFF2-40B4-BE49-F238E27FC236}">
                  <a16:creationId xmlns:a16="http://schemas.microsoft.com/office/drawing/2014/main" id="{E2025D68-F24E-4F03-80CB-0CF0E4A512B7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sp>
        <p:nvSpPr>
          <p:cNvPr id="72" name="Znak plus 71">
            <a:extLst>
              <a:ext uri="{FF2B5EF4-FFF2-40B4-BE49-F238E27FC236}">
                <a16:creationId xmlns:a16="http://schemas.microsoft.com/office/drawing/2014/main" id="{FDEDA35D-93C0-4D49-BC6C-D76F6FC73E46}"/>
              </a:ext>
            </a:extLst>
          </p:cNvPr>
          <p:cNvSpPr>
            <a:spLocks noChangeAspect="1"/>
          </p:cNvSpPr>
          <p:nvPr/>
        </p:nvSpPr>
        <p:spPr>
          <a:xfrm>
            <a:off x="6533665" y="3879684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Znak minus 72">
            <a:extLst>
              <a:ext uri="{FF2B5EF4-FFF2-40B4-BE49-F238E27FC236}">
                <a16:creationId xmlns:a16="http://schemas.microsoft.com/office/drawing/2014/main" id="{A4C3F382-9C39-4AA1-96F8-305F10A5C6D8}"/>
              </a:ext>
            </a:extLst>
          </p:cNvPr>
          <p:cNvSpPr>
            <a:spLocks noChangeAspect="1"/>
          </p:cNvSpPr>
          <p:nvPr/>
        </p:nvSpPr>
        <p:spPr>
          <a:xfrm>
            <a:off x="7657072" y="3861684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Znak minus 73">
            <a:extLst>
              <a:ext uri="{FF2B5EF4-FFF2-40B4-BE49-F238E27FC236}">
                <a16:creationId xmlns:a16="http://schemas.microsoft.com/office/drawing/2014/main" id="{84BE4ABB-028F-4080-B791-CFC893C3937D}"/>
              </a:ext>
            </a:extLst>
          </p:cNvPr>
          <p:cNvSpPr>
            <a:spLocks noChangeAspect="1"/>
          </p:cNvSpPr>
          <p:nvPr/>
        </p:nvSpPr>
        <p:spPr>
          <a:xfrm>
            <a:off x="7657072" y="4123911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Znak minus 74">
            <a:extLst>
              <a:ext uri="{FF2B5EF4-FFF2-40B4-BE49-F238E27FC236}">
                <a16:creationId xmlns:a16="http://schemas.microsoft.com/office/drawing/2014/main" id="{F77EC347-AE23-49D6-8135-CD02C05F213F}"/>
              </a:ext>
            </a:extLst>
          </p:cNvPr>
          <p:cNvSpPr>
            <a:spLocks noChangeAspect="1"/>
          </p:cNvSpPr>
          <p:nvPr/>
        </p:nvSpPr>
        <p:spPr>
          <a:xfrm>
            <a:off x="8794709" y="4391389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857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019200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Mezi mladými (15-29 let), kteří znají IPR, je těch, co věří v zastupování zájmů Pražanů, 71 %, mezi nejstaršími (60 a více let) je to 35 %. Podle 73 % starších 60 let, kteří znají IPR, IPR zastupuje developery, podle 66 % z nich politiky.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4288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2400" dirty="0"/>
              <a:t>I mezi těmi, kdo znají IPR, jsou názory mladších pozitivnější a starších kritičtější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078866729"/>
              </p:ext>
            </p:extLst>
          </p:nvPr>
        </p:nvGraphicFramePr>
        <p:xfrm>
          <a:off x="1378318" y="2037806"/>
          <a:ext cx="10116995" cy="398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/>
          <p:cNvSpPr/>
          <p:nvPr/>
        </p:nvSpPr>
        <p:spPr>
          <a:xfrm>
            <a:off x="876300" y="6476825"/>
            <a:ext cx="9199517" cy="38141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Q05. Čí zájmy podle vás zastupuje „Institut plánování a rozvoje hl. m. Prahy“ (IPR Praha) především? 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649) % T2B (určitě + spíše ano)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Pouze ti, co znají IPR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1B58C0F-E32E-4336-AE6C-77D7F3572E74}"/>
              </a:ext>
            </a:extLst>
          </p:cNvPr>
          <p:cNvGrpSpPr/>
          <p:nvPr/>
        </p:nvGrpSpPr>
        <p:grpSpPr>
          <a:xfrm>
            <a:off x="135447" y="2483141"/>
            <a:ext cx="1246047" cy="3439487"/>
            <a:chOff x="76724" y="1949494"/>
            <a:chExt cx="1246047" cy="3899931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B14FBFF6-AB1B-4BE8-B7B1-43FF3CDFEB2A}"/>
                </a:ext>
              </a:extLst>
            </p:cNvPr>
            <p:cNvSpPr/>
            <p:nvPr/>
          </p:nvSpPr>
          <p:spPr>
            <a:xfrm>
              <a:off x="79898" y="2396759"/>
              <a:ext cx="1242873" cy="9692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Pohlaví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583598A6-FFD9-4978-8A22-51F9131B369A}"/>
                </a:ext>
              </a:extLst>
            </p:cNvPr>
            <p:cNvSpPr/>
            <p:nvPr/>
          </p:nvSpPr>
          <p:spPr>
            <a:xfrm>
              <a:off x="76725" y="3409103"/>
              <a:ext cx="1242873" cy="12993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Věk</a:t>
              </a:r>
            </a:p>
          </p:txBody>
        </p:sp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6BAF9913-2BFC-454D-BEE5-C223A9EAA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429" y="4113093"/>
              <a:ext cx="331462" cy="331462"/>
            </a:xfrm>
            <a:prstGeom prst="rect">
              <a:avLst/>
            </a:prstGeom>
          </p:spPr>
        </p:pic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8019CFEC-039F-4826-BFA9-0BE2BB620CC3}"/>
                </a:ext>
              </a:extLst>
            </p:cNvPr>
            <p:cNvSpPr/>
            <p:nvPr/>
          </p:nvSpPr>
          <p:spPr>
            <a:xfrm>
              <a:off x="76724" y="4751575"/>
              <a:ext cx="1242873" cy="1097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Vzdělání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33805D39-389D-49FF-AFA4-FF5852351463}"/>
                </a:ext>
              </a:extLst>
            </p:cNvPr>
            <p:cNvSpPr/>
            <p:nvPr/>
          </p:nvSpPr>
          <p:spPr>
            <a:xfrm>
              <a:off x="76725" y="1949494"/>
              <a:ext cx="1242873" cy="4148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964A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Celkem</a:t>
              </a:r>
            </a:p>
          </p:txBody>
        </p:sp>
      </p:grpSp>
      <p:pic>
        <p:nvPicPr>
          <p:cNvPr id="16" name="Obrázek 15">
            <a:extLst>
              <a:ext uri="{FF2B5EF4-FFF2-40B4-BE49-F238E27FC236}">
                <a16:creationId xmlns:a16="http://schemas.microsoft.com/office/drawing/2014/main" id="{4E1C99EA-EA37-415B-8CFF-2BA306EAE3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48" y="3367406"/>
            <a:ext cx="325120" cy="3251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9983E72-5292-4D5E-BF8F-D6EB5F7B84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83" y="5442050"/>
            <a:ext cx="540000" cy="540000"/>
          </a:xfrm>
          <a:prstGeom prst="rect">
            <a:avLst/>
          </a:prstGeom>
        </p:spPr>
      </p:pic>
      <p:grpSp>
        <p:nvGrpSpPr>
          <p:cNvPr id="33" name="Skupina 32">
            <a:extLst>
              <a:ext uri="{FF2B5EF4-FFF2-40B4-BE49-F238E27FC236}">
                <a16:creationId xmlns:a16="http://schemas.microsoft.com/office/drawing/2014/main" id="{FB9E1BB8-EFFB-435E-9798-240ABC5A1C3B}"/>
              </a:ext>
            </a:extLst>
          </p:cNvPr>
          <p:cNvGrpSpPr/>
          <p:nvPr/>
        </p:nvGrpSpPr>
        <p:grpSpPr>
          <a:xfrm>
            <a:off x="876300" y="6158461"/>
            <a:ext cx="2398123" cy="289937"/>
            <a:chOff x="807671" y="6251285"/>
            <a:chExt cx="2398123" cy="289937"/>
          </a:xfrm>
        </p:grpSpPr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01DE1599-7782-4213-A341-D07DA43FC46C}"/>
                </a:ext>
              </a:extLst>
            </p:cNvPr>
            <p:cNvSpPr txBox="1"/>
            <p:nvPr/>
          </p:nvSpPr>
          <p:spPr>
            <a:xfrm>
              <a:off x="1287190" y="6251285"/>
              <a:ext cx="18680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 signifikantní rozdíl </a:t>
              </a:r>
            </a:p>
          </p:txBody>
        </p:sp>
        <p:sp>
          <p:nvSpPr>
            <p:cNvPr id="35" name="Obdélník: se zakulacenými rohy 34">
              <a:extLst>
                <a:ext uri="{FF2B5EF4-FFF2-40B4-BE49-F238E27FC236}">
                  <a16:creationId xmlns:a16="http://schemas.microsoft.com/office/drawing/2014/main" id="{F88B47A6-B9C9-4C28-B454-647C9B00E5C6}"/>
                </a:ext>
              </a:extLst>
            </p:cNvPr>
            <p:cNvSpPr/>
            <p:nvPr/>
          </p:nvSpPr>
          <p:spPr>
            <a:xfrm>
              <a:off x="807671" y="6254984"/>
              <a:ext cx="2398123" cy="286238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Znak plus 35">
              <a:extLst>
                <a:ext uri="{FF2B5EF4-FFF2-40B4-BE49-F238E27FC236}">
                  <a16:creationId xmlns:a16="http://schemas.microsoft.com/office/drawing/2014/main" id="{ACC63330-23A9-4592-BE39-41C145158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614" y="6302540"/>
              <a:ext cx="180000" cy="180000"/>
            </a:xfrm>
            <a:prstGeom prst="mathPlus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Znak minus 36">
              <a:extLst>
                <a:ext uri="{FF2B5EF4-FFF2-40B4-BE49-F238E27FC236}">
                  <a16:creationId xmlns:a16="http://schemas.microsoft.com/office/drawing/2014/main" id="{277708C5-B20F-4A5A-835D-D3ED91D1D9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934" y="6284540"/>
              <a:ext cx="216000" cy="216000"/>
            </a:xfrm>
            <a:prstGeom prst="mathMinus">
              <a:avLst/>
            </a:prstGeom>
            <a:solidFill>
              <a:srgbClr val="C00000"/>
            </a:solidFill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01010D19-6117-404A-B086-A287A23AAFEF}"/>
              </a:ext>
            </a:extLst>
          </p:cNvPr>
          <p:cNvGrpSpPr/>
          <p:nvPr/>
        </p:nvGrpSpPr>
        <p:grpSpPr>
          <a:xfrm>
            <a:off x="11034282" y="49135"/>
            <a:ext cx="1070612" cy="578882"/>
            <a:chOff x="6304855" y="64620"/>
            <a:chExt cx="1942011" cy="964161"/>
          </a:xfrm>
        </p:grpSpPr>
        <p:sp>
          <p:nvSpPr>
            <p:cNvPr id="69" name="Obdélník: se zakulacenými rohy 68">
              <a:extLst>
                <a:ext uri="{FF2B5EF4-FFF2-40B4-BE49-F238E27FC236}">
                  <a16:creationId xmlns:a16="http://schemas.microsoft.com/office/drawing/2014/main" id="{529B0966-5283-428C-80D8-ED16B3C581B4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ovéPole 69">
              <a:extLst>
                <a:ext uri="{FF2B5EF4-FFF2-40B4-BE49-F238E27FC236}">
                  <a16:creationId xmlns:a16="http://schemas.microsoft.com/office/drawing/2014/main" id="{E2025D68-F24E-4F03-80CB-0CF0E4A512B7}"/>
                </a:ext>
              </a:extLst>
            </p:cNvPr>
            <p:cNvSpPr txBox="1"/>
            <p:nvPr/>
          </p:nvSpPr>
          <p:spPr>
            <a:xfrm>
              <a:off x="6339026" y="64620"/>
              <a:ext cx="1890343" cy="964161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znají IPR</a:t>
              </a:r>
            </a:p>
          </p:txBody>
        </p:sp>
      </p:grpSp>
      <p:sp>
        <p:nvSpPr>
          <p:cNvPr id="74" name="Znak plus 73">
            <a:extLst>
              <a:ext uri="{FF2B5EF4-FFF2-40B4-BE49-F238E27FC236}">
                <a16:creationId xmlns:a16="http://schemas.microsoft.com/office/drawing/2014/main" id="{38271C6B-14CA-4C40-A7C3-92E56E918D46}"/>
              </a:ext>
            </a:extLst>
          </p:cNvPr>
          <p:cNvSpPr>
            <a:spLocks noChangeAspect="1"/>
          </p:cNvSpPr>
          <p:nvPr/>
        </p:nvSpPr>
        <p:spPr>
          <a:xfrm>
            <a:off x="5412953" y="3896065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Znak minus 76">
            <a:extLst>
              <a:ext uri="{FF2B5EF4-FFF2-40B4-BE49-F238E27FC236}">
                <a16:creationId xmlns:a16="http://schemas.microsoft.com/office/drawing/2014/main" id="{02A68F95-3E60-4FF6-83F9-04F2787F2DFF}"/>
              </a:ext>
            </a:extLst>
          </p:cNvPr>
          <p:cNvSpPr>
            <a:spLocks noChangeAspect="1"/>
          </p:cNvSpPr>
          <p:nvPr/>
        </p:nvSpPr>
        <p:spPr>
          <a:xfrm>
            <a:off x="7639686" y="4127389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Znak plus 77">
            <a:extLst>
              <a:ext uri="{FF2B5EF4-FFF2-40B4-BE49-F238E27FC236}">
                <a16:creationId xmlns:a16="http://schemas.microsoft.com/office/drawing/2014/main" id="{274EA473-BB4F-4687-9EDA-E21551717379}"/>
              </a:ext>
            </a:extLst>
          </p:cNvPr>
          <p:cNvSpPr>
            <a:spLocks noChangeAspect="1"/>
          </p:cNvSpPr>
          <p:nvPr/>
        </p:nvSpPr>
        <p:spPr>
          <a:xfrm>
            <a:off x="7657686" y="4653874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Znak plus 78">
            <a:extLst>
              <a:ext uri="{FF2B5EF4-FFF2-40B4-BE49-F238E27FC236}">
                <a16:creationId xmlns:a16="http://schemas.microsoft.com/office/drawing/2014/main" id="{BABA94C7-91EB-4FBF-B6D2-C52AE0700B36}"/>
              </a:ext>
            </a:extLst>
          </p:cNvPr>
          <p:cNvSpPr>
            <a:spLocks noChangeAspect="1"/>
          </p:cNvSpPr>
          <p:nvPr/>
        </p:nvSpPr>
        <p:spPr>
          <a:xfrm>
            <a:off x="8819541" y="4653566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Znak plus 79">
            <a:extLst>
              <a:ext uri="{FF2B5EF4-FFF2-40B4-BE49-F238E27FC236}">
                <a16:creationId xmlns:a16="http://schemas.microsoft.com/office/drawing/2014/main" id="{350AD084-C4B6-4D41-8A2E-B88097267BE4}"/>
              </a:ext>
            </a:extLst>
          </p:cNvPr>
          <p:cNvSpPr>
            <a:spLocks noChangeAspect="1"/>
          </p:cNvSpPr>
          <p:nvPr/>
        </p:nvSpPr>
        <p:spPr>
          <a:xfrm>
            <a:off x="10012712" y="3887100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Znak minus 83">
            <a:extLst>
              <a:ext uri="{FF2B5EF4-FFF2-40B4-BE49-F238E27FC236}">
                <a16:creationId xmlns:a16="http://schemas.microsoft.com/office/drawing/2014/main" id="{582CAB94-79F3-47AD-82A4-DC987BF8DA07}"/>
              </a:ext>
            </a:extLst>
          </p:cNvPr>
          <p:cNvSpPr>
            <a:spLocks noChangeAspect="1"/>
          </p:cNvSpPr>
          <p:nvPr/>
        </p:nvSpPr>
        <p:spPr>
          <a:xfrm>
            <a:off x="9990918" y="5639910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Znak plus 84">
            <a:extLst>
              <a:ext uri="{FF2B5EF4-FFF2-40B4-BE49-F238E27FC236}">
                <a16:creationId xmlns:a16="http://schemas.microsoft.com/office/drawing/2014/main" id="{7E0A48B5-84D1-4169-82B1-271B7B8ADC5E}"/>
              </a:ext>
            </a:extLst>
          </p:cNvPr>
          <p:cNvSpPr>
            <a:spLocks noChangeAspect="1"/>
          </p:cNvSpPr>
          <p:nvPr/>
        </p:nvSpPr>
        <p:spPr>
          <a:xfrm>
            <a:off x="11151987" y="3894014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Znak minus 85">
            <a:extLst>
              <a:ext uri="{FF2B5EF4-FFF2-40B4-BE49-F238E27FC236}">
                <a16:creationId xmlns:a16="http://schemas.microsoft.com/office/drawing/2014/main" id="{D18BCD93-1665-4C7E-A020-9533CAF35B52}"/>
              </a:ext>
            </a:extLst>
          </p:cNvPr>
          <p:cNvSpPr>
            <a:spLocks noChangeAspect="1"/>
          </p:cNvSpPr>
          <p:nvPr/>
        </p:nvSpPr>
        <p:spPr>
          <a:xfrm>
            <a:off x="11138397" y="4633592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nak minus 42">
            <a:extLst>
              <a:ext uri="{FF2B5EF4-FFF2-40B4-BE49-F238E27FC236}">
                <a16:creationId xmlns:a16="http://schemas.microsoft.com/office/drawing/2014/main" id="{E97F1C76-65F1-4E01-A0F3-289EF629F45B}"/>
              </a:ext>
            </a:extLst>
          </p:cNvPr>
          <p:cNvSpPr>
            <a:spLocks noChangeAspect="1"/>
          </p:cNvSpPr>
          <p:nvPr/>
        </p:nvSpPr>
        <p:spPr>
          <a:xfrm>
            <a:off x="5376953" y="3102196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Znak plus 43">
            <a:extLst>
              <a:ext uri="{FF2B5EF4-FFF2-40B4-BE49-F238E27FC236}">
                <a16:creationId xmlns:a16="http://schemas.microsoft.com/office/drawing/2014/main" id="{61177674-1E6B-41FA-94C3-8D5D93D1B579}"/>
              </a:ext>
            </a:extLst>
          </p:cNvPr>
          <p:cNvSpPr>
            <a:spLocks noChangeAspect="1"/>
          </p:cNvSpPr>
          <p:nvPr/>
        </p:nvSpPr>
        <p:spPr>
          <a:xfrm>
            <a:off x="5401246" y="3381148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Znak plus 44">
            <a:extLst>
              <a:ext uri="{FF2B5EF4-FFF2-40B4-BE49-F238E27FC236}">
                <a16:creationId xmlns:a16="http://schemas.microsoft.com/office/drawing/2014/main" id="{0DFED6FB-FB00-484B-9AAC-1DD4674487E1}"/>
              </a:ext>
            </a:extLst>
          </p:cNvPr>
          <p:cNvSpPr>
            <a:spLocks noChangeAspect="1"/>
          </p:cNvSpPr>
          <p:nvPr/>
        </p:nvSpPr>
        <p:spPr>
          <a:xfrm>
            <a:off x="5401246" y="5160089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Znak minus 45">
            <a:extLst>
              <a:ext uri="{FF2B5EF4-FFF2-40B4-BE49-F238E27FC236}">
                <a16:creationId xmlns:a16="http://schemas.microsoft.com/office/drawing/2014/main" id="{F8E892C4-48C7-4136-8C4A-5D2BD0B7DBD4}"/>
              </a:ext>
            </a:extLst>
          </p:cNvPr>
          <p:cNvSpPr>
            <a:spLocks noChangeAspect="1"/>
          </p:cNvSpPr>
          <p:nvPr/>
        </p:nvSpPr>
        <p:spPr>
          <a:xfrm>
            <a:off x="5376953" y="5634381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Znak plus 46">
            <a:extLst>
              <a:ext uri="{FF2B5EF4-FFF2-40B4-BE49-F238E27FC236}">
                <a16:creationId xmlns:a16="http://schemas.microsoft.com/office/drawing/2014/main" id="{75B9AF9C-49A7-49D8-8CE4-76D24976BB24}"/>
              </a:ext>
            </a:extLst>
          </p:cNvPr>
          <p:cNvSpPr>
            <a:spLocks noChangeAspect="1"/>
          </p:cNvSpPr>
          <p:nvPr/>
        </p:nvSpPr>
        <p:spPr>
          <a:xfrm>
            <a:off x="6571131" y="3887100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Znak plus 47">
            <a:extLst>
              <a:ext uri="{FF2B5EF4-FFF2-40B4-BE49-F238E27FC236}">
                <a16:creationId xmlns:a16="http://schemas.microsoft.com/office/drawing/2014/main" id="{341F81D2-12B9-4DD6-97C1-9E56ACD98C2D}"/>
              </a:ext>
            </a:extLst>
          </p:cNvPr>
          <p:cNvSpPr>
            <a:spLocks noChangeAspect="1"/>
          </p:cNvSpPr>
          <p:nvPr/>
        </p:nvSpPr>
        <p:spPr>
          <a:xfrm>
            <a:off x="7711474" y="5406909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Znak minus 48">
            <a:extLst>
              <a:ext uri="{FF2B5EF4-FFF2-40B4-BE49-F238E27FC236}">
                <a16:creationId xmlns:a16="http://schemas.microsoft.com/office/drawing/2014/main" id="{59AB0605-A7A9-40C6-BB32-77D9E55422D4}"/>
              </a:ext>
            </a:extLst>
          </p:cNvPr>
          <p:cNvSpPr>
            <a:spLocks noChangeAspect="1"/>
          </p:cNvSpPr>
          <p:nvPr/>
        </p:nvSpPr>
        <p:spPr>
          <a:xfrm>
            <a:off x="7693474" y="5634381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Znak minus 49">
            <a:extLst>
              <a:ext uri="{FF2B5EF4-FFF2-40B4-BE49-F238E27FC236}">
                <a16:creationId xmlns:a16="http://schemas.microsoft.com/office/drawing/2014/main" id="{99755885-1514-4828-BC2F-FB6F34DF5FD4}"/>
              </a:ext>
            </a:extLst>
          </p:cNvPr>
          <p:cNvSpPr>
            <a:spLocks noChangeAspect="1"/>
          </p:cNvSpPr>
          <p:nvPr/>
        </p:nvSpPr>
        <p:spPr>
          <a:xfrm>
            <a:off x="8815518" y="3859529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Znak minus 50">
            <a:extLst>
              <a:ext uri="{FF2B5EF4-FFF2-40B4-BE49-F238E27FC236}">
                <a16:creationId xmlns:a16="http://schemas.microsoft.com/office/drawing/2014/main" id="{CA801847-EF78-41EF-8A13-506D9E241B93}"/>
              </a:ext>
            </a:extLst>
          </p:cNvPr>
          <p:cNvSpPr>
            <a:spLocks noChangeAspect="1"/>
          </p:cNvSpPr>
          <p:nvPr/>
        </p:nvSpPr>
        <p:spPr>
          <a:xfrm>
            <a:off x="8815518" y="4127389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Znak plus 51">
            <a:extLst>
              <a:ext uri="{FF2B5EF4-FFF2-40B4-BE49-F238E27FC236}">
                <a16:creationId xmlns:a16="http://schemas.microsoft.com/office/drawing/2014/main" id="{596EE1E9-3BDB-4751-A9D7-A5C3BA86B6EC}"/>
              </a:ext>
            </a:extLst>
          </p:cNvPr>
          <p:cNvSpPr>
            <a:spLocks noChangeAspect="1"/>
          </p:cNvSpPr>
          <p:nvPr/>
        </p:nvSpPr>
        <p:spPr>
          <a:xfrm>
            <a:off x="10012712" y="5160089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Znak plus 52">
            <a:extLst>
              <a:ext uri="{FF2B5EF4-FFF2-40B4-BE49-F238E27FC236}">
                <a16:creationId xmlns:a16="http://schemas.microsoft.com/office/drawing/2014/main" id="{C77EA674-89CD-405B-A0AD-FBEAA7DB4172}"/>
              </a:ext>
            </a:extLst>
          </p:cNvPr>
          <p:cNvSpPr>
            <a:spLocks noChangeAspect="1"/>
          </p:cNvSpPr>
          <p:nvPr/>
        </p:nvSpPr>
        <p:spPr>
          <a:xfrm>
            <a:off x="11151987" y="5167961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57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4152229012"/>
              </p:ext>
            </p:extLst>
          </p:nvPr>
        </p:nvGraphicFramePr>
        <p:xfrm>
          <a:off x="876300" y="2309677"/>
          <a:ext cx="9845160" cy="2234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délník 9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Postoj k IPR Praha (2019: n=1400, 2018: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1406, 2016: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1054) 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Zástupný symbol pro obsah 7"/>
          <p:cNvSpPr>
            <a:spLocks noGrp="1"/>
          </p:cNvSpPr>
          <p:nvPr>
            <p:ph idx="1"/>
          </p:nvPr>
        </p:nvSpPr>
        <p:spPr>
          <a:xfrm>
            <a:off x="0" y="1095130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Počty jednotlivých segmentů zůstávají obdobné. Segment Zastánců se zvýšil o 2 p. b.</a:t>
            </a:r>
          </a:p>
        </p:txBody>
      </p:sp>
      <p:sp>
        <p:nvSpPr>
          <p:cNvPr id="15" name="Šipka dolů 15">
            <a:extLst>
              <a:ext uri="{FF2B5EF4-FFF2-40B4-BE49-F238E27FC236}">
                <a16:creationId xmlns:a16="http://schemas.microsoft.com/office/drawing/2014/main" id="{3682677B-F6BC-48BE-B6C0-06F07916ED13}"/>
              </a:ext>
            </a:extLst>
          </p:cNvPr>
          <p:cNvSpPr/>
          <p:nvPr/>
        </p:nvSpPr>
        <p:spPr>
          <a:xfrm>
            <a:off x="7338559" y="3427119"/>
            <a:ext cx="100149" cy="17373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Šipka dolů 15">
            <a:extLst>
              <a:ext uri="{FF2B5EF4-FFF2-40B4-BE49-F238E27FC236}">
                <a16:creationId xmlns:a16="http://schemas.microsoft.com/office/drawing/2014/main" id="{6A643F0D-7FF9-414D-B869-34D7770BB677}"/>
              </a:ext>
            </a:extLst>
          </p:cNvPr>
          <p:cNvSpPr/>
          <p:nvPr/>
        </p:nvSpPr>
        <p:spPr>
          <a:xfrm rot="10800000">
            <a:off x="2831647" y="3429001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Šipka dolů 15">
            <a:extLst>
              <a:ext uri="{FF2B5EF4-FFF2-40B4-BE49-F238E27FC236}">
                <a16:creationId xmlns:a16="http://schemas.microsoft.com/office/drawing/2014/main" id="{E3F49424-CF63-41F6-A840-9EFA54EC00C1}"/>
              </a:ext>
            </a:extLst>
          </p:cNvPr>
          <p:cNvSpPr/>
          <p:nvPr/>
        </p:nvSpPr>
        <p:spPr>
          <a:xfrm rot="10800000">
            <a:off x="3955658" y="3429000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Šipka dolů 15">
            <a:extLst>
              <a:ext uri="{FF2B5EF4-FFF2-40B4-BE49-F238E27FC236}">
                <a16:creationId xmlns:a16="http://schemas.microsoft.com/office/drawing/2014/main" id="{F534AA7E-D764-481C-9641-06DC49A902D0}"/>
              </a:ext>
            </a:extLst>
          </p:cNvPr>
          <p:cNvSpPr/>
          <p:nvPr/>
        </p:nvSpPr>
        <p:spPr>
          <a:xfrm rot="10800000">
            <a:off x="10336676" y="3427119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2BAFF37-2DA0-4685-92C1-3F6392D1F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503508"/>
              </p:ext>
            </p:extLst>
          </p:nvPr>
        </p:nvGraphicFramePr>
        <p:xfrm>
          <a:off x="1982670" y="4665850"/>
          <a:ext cx="5072766" cy="1478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806">
                  <a:extLst>
                    <a:ext uri="{9D8B030D-6E8A-4147-A177-3AD203B41FA5}">
                      <a16:colId xmlns:a16="http://schemas.microsoft.com/office/drawing/2014/main" val="2476453729"/>
                    </a:ext>
                  </a:extLst>
                </a:gridCol>
                <a:gridCol w="4053960">
                  <a:extLst>
                    <a:ext uri="{9D8B030D-6E8A-4147-A177-3AD203B41FA5}">
                      <a16:colId xmlns:a16="http://schemas.microsoft.com/office/drawing/2014/main" val="46870646"/>
                    </a:ext>
                  </a:extLst>
                </a:gridCol>
              </a:tblGrid>
              <a:tr h="235232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Zastánci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častěji inklinují k pozitivně laděným výrokům o IPR.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852978"/>
                  </a:ext>
                </a:extLst>
              </a:tr>
              <a:tr h="392053">
                <a:tc>
                  <a:txBody>
                    <a:bodyPr/>
                    <a:lstStyle/>
                    <a:p>
                      <a:pPr algn="ctr"/>
                      <a:r>
                        <a:rPr lang="cs-CZ" sz="1200" b="1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Úředníci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častěji zastávají názor, že je IPR stabilní instituce, pro kterou je důležité dodržování předpisů, pravidel a nařízení.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85948"/>
                  </a:ext>
                </a:extLst>
              </a:tr>
              <a:tr h="260273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Nevyhranění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IPR znají, ale nemají na něj názor, nebo jej odmítli sdělit.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634343"/>
                  </a:ext>
                </a:extLst>
              </a:tr>
              <a:tr h="472489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Odmítači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mají na IPR častěji negativní názory.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790282"/>
                  </a:ext>
                </a:extLst>
              </a:tr>
            </a:tbl>
          </a:graphicData>
        </a:graphic>
      </p:graphicFrame>
      <p:grpSp>
        <p:nvGrpSpPr>
          <p:cNvPr id="25" name="Skupina 24">
            <a:extLst>
              <a:ext uri="{FF2B5EF4-FFF2-40B4-BE49-F238E27FC236}">
                <a16:creationId xmlns:a16="http://schemas.microsoft.com/office/drawing/2014/main" id="{95E52982-F001-45CD-AF70-96A7AD1089E7}"/>
              </a:ext>
            </a:extLst>
          </p:cNvPr>
          <p:cNvGrpSpPr/>
          <p:nvPr/>
        </p:nvGrpSpPr>
        <p:grpSpPr>
          <a:xfrm>
            <a:off x="5141293" y="6398680"/>
            <a:ext cx="3340075" cy="365125"/>
            <a:chOff x="788942" y="6153077"/>
            <a:chExt cx="4251949" cy="338554"/>
          </a:xfrm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78BAD7B2-9933-4218-89B8-03CCB2B4A966}"/>
                </a:ext>
              </a:extLst>
            </p:cNvPr>
            <p:cNvGrpSpPr/>
            <p:nvPr/>
          </p:nvGrpSpPr>
          <p:grpSpPr>
            <a:xfrm>
              <a:off x="897257" y="6195089"/>
              <a:ext cx="4077937" cy="256841"/>
              <a:chOff x="841196" y="6195089"/>
              <a:chExt cx="4077937" cy="256841"/>
            </a:xfrm>
          </p:grpSpPr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76E18ECB-2F8C-4B5D-9C58-CA313B5913EB}"/>
                  </a:ext>
                </a:extLst>
              </p:cNvPr>
              <p:cNvSpPr txBox="1"/>
              <p:nvPr/>
            </p:nvSpPr>
            <p:spPr>
              <a:xfrm>
                <a:off x="1064515" y="6195089"/>
                <a:ext cx="3854618" cy="256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signifikantní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A08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růst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/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4C3C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pokles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oproti minulé vlně</a:t>
                </a:r>
              </a:p>
            </p:txBody>
          </p:sp>
          <p:sp>
            <p:nvSpPr>
              <p:cNvPr id="30" name="Šipka dolů 15">
                <a:extLst>
                  <a:ext uri="{FF2B5EF4-FFF2-40B4-BE49-F238E27FC236}">
                    <a16:creationId xmlns:a16="http://schemas.microsoft.com/office/drawing/2014/main" id="{FCA25818-62BF-4DEB-A890-06972E5864DA}"/>
                  </a:ext>
                </a:extLst>
              </p:cNvPr>
              <p:cNvSpPr/>
              <p:nvPr/>
            </p:nvSpPr>
            <p:spPr>
              <a:xfrm rot="10800000">
                <a:off x="841196" y="6246268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Šipka dolů 15">
                <a:extLst>
                  <a:ext uri="{FF2B5EF4-FFF2-40B4-BE49-F238E27FC236}">
                    <a16:creationId xmlns:a16="http://schemas.microsoft.com/office/drawing/2014/main" id="{6B153F72-F140-4E9C-948E-BDED3204887F}"/>
                  </a:ext>
                </a:extLst>
              </p:cNvPr>
              <p:cNvSpPr/>
              <p:nvPr/>
            </p:nvSpPr>
            <p:spPr>
              <a:xfrm>
                <a:off x="998220" y="6252065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" name="Obdélník: se zakulacenými rohy 26">
              <a:extLst>
                <a:ext uri="{FF2B5EF4-FFF2-40B4-BE49-F238E27FC236}">
                  <a16:creationId xmlns:a16="http://schemas.microsoft.com/office/drawing/2014/main" id="{C9C1E026-C260-4B92-A70F-FB389291A609}"/>
                </a:ext>
              </a:extLst>
            </p:cNvPr>
            <p:cNvSpPr/>
            <p:nvPr/>
          </p:nvSpPr>
          <p:spPr>
            <a:xfrm>
              <a:off x="788942" y="6153077"/>
              <a:ext cx="4251949" cy="338554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344DC838-3570-4E47-B554-87A95A219703}"/>
              </a:ext>
            </a:extLst>
          </p:cNvPr>
          <p:cNvGrpSpPr/>
          <p:nvPr/>
        </p:nvGrpSpPr>
        <p:grpSpPr>
          <a:xfrm>
            <a:off x="1526159" y="4606860"/>
            <a:ext cx="372623" cy="338554"/>
            <a:chOff x="3533775" y="4753244"/>
            <a:chExt cx="372623" cy="338554"/>
          </a:xfrm>
        </p:grpSpPr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5F9351FE-E219-4492-885D-66E67F06E913}"/>
                </a:ext>
              </a:extLst>
            </p:cNvPr>
            <p:cNvSpPr/>
            <p:nvPr/>
          </p:nvSpPr>
          <p:spPr>
            <a:xfrm>
              <a:off x="3533775" y="4753244"/>
              <a:ext cx="372623" cy="3385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Obrázek 28">
              <a:extLst>
                <a:ext uri="{FF2B5EF4-FFF2-40B4-BE49-F238E27FC236}">
                  <a16:creationId xmlns:a16="http://schemas.microsoft.com/office/drawing/2014/main" id="{402E5CAE-CD30-4DD9-A0BA-A404529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9369" y="4761945"/>
              <a:ext cx="281433" cy="281433"/>
            </a:xfrm>
            <a:prstGeom prst="rect">
              <a:avLst/>
            </a:prstGeom>
          </p:spPr>
        </p:pic>
      </p:grpSp>
      <p:sp>
        <p:nvSpPr>
          <p:cNvPr id="32" name="Ovál 31">
            <a:extLst>
              <a:ext uri="{FF2B5EF4-FFF2-40B4-BE49-F238E27FC236}">
                <a16:creationId xmlns:a16="http://schemas.microsoft.com/office/drawing/2014/main" id="{E11E4A57-B458-49CE-94B6-AB9CC25B7BFC}"/>
              </a:ext>
            </a:extLst>
          </p:cNvPr>
          <p:cNvSpPr/>
          <p:nvPr/>
        </p:nvSpPr>
        <p:spPr>
          <a:xfrm>
            <a:off x="1526159" y="4973122"/>
            <a:ext cx="372623" cy="338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7FA1A404-DA16-4642-A52C-45A8AC014983}"/>
              </a:ext>
            </a:extLst>
          </p:cNvPr>
          <p:cNvSpPr/>
          <p:nvPr/>
        </p:nvSpPr>
        <p:spPr>
          <a:xfrm>
            <a:off x="1526159" y="5369734"/>
            <a:ext cx="372623" cy="338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0BDD0B98-03AE-474C-B76C-EFB253355D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752" y="4995370"/>
            <a:ext cx="281433" cy="281433"/>
          </a:xfrm>
          <a:prstGeom prst="rect">
            <a:avLst/>
          </a:prstGeom>
        </p:spPr>
      </p:pic>
      <p:sp>
        <p:nvSpPr>
          <p:cNvPr id="35" name="Ovál 34">
            <a:extLst>
              <a:ext uri="{FF2B5EF4-FFF2-40B4-BE49-F238E27FC236}">
                <a16:creationId xmlns:a16="http://schemas.microsoft.com/office/drawing/2014/main" id="{22120CB1-50B9-45DC-8766-1E26C5EC601B}"/>
              </a:ext>
            </a:extLst>
          </p:cNvPr>
          <p:cNvSpPr/>
          <p:nvPr/>
        </p:nvSpPr>
        <p:spPr>
          <a:xfrm>
            <a:off x="1509895" y="5762870"/>
            <a:ext cx="372623" cy="3385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Obrázek 39">
            <a:extLst>
              <a:ext uri="{FF2B5EF4-FFF2-40B4-BE49-F238E27FC236}">
                <a16:creationId xmlns:a16="http://schemas.microsoft.com/office/drawing/2014/main" id="{023590AF-8950-4312-932F-EC66DDC2C8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752" y="5415190"/>
            <a:ext cx="281433" cy="281433"/>
          </a:xfrm>
          <a:prstGeom prst="rect">
            <a:avLst/>
          </a:prstGeom>
        </p:spPr>
      </p:pic>
      <p:grpSp>
        <p:nvGrpSpPr>
          <p:cNvPr id="37" name="Skupina 36">
            <a:extLst>
              <a:ext uri="{FF2B5EF4-FFF2-40B4-BE49-F238E27FC236}">
                <a16:creationId xmlns:a16="http://schemas.microsoft.com/office/drawing/2014/main" id="{45D80475-C90F-4A58-BBA5-B4CF80FDF170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39" name="Obdélník: se zakulacenými rohy 38">
              <a:extLst>
                <a:ext uri="{FF2B5EF4-FFF2-40B4-BE49-F238E27FC236}">
                  <a16:creationId xmlns:a16="http://schemas.microsoft.com/office/drawing/2014/main" id="{553BA8B1-9238-41E1-B829-104F8A267D05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ABA16FB4-CCB3-4BB3-AC7A-9AE0FA94DB09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56E4109C-8735-455B-9596-46D56D310E10}"/>
              </a:ext>
            </a:extLst>
          </p:cNvPr>
          <p:cNvGrpSpPr/>
          <p:nvPr/>
        </p:nvGrpSpPr>
        <p:grpSpPr>
          <a:xfrm>
            <a:off x="10530438" y="454634"/>
            <a:ext cx="1583184" cy="1205591"/>
            <a:chOff x="10903195" y="2902885"/>
            <a:chExt cx="1225362" cy="1229166"/>
          </a:xfrm>
          <a:noFill/>
        </p:grpSpPr>
        <p:sp>
          <p:nvSpPr>
            <p:cNvPr id="44" name="Obdélník: se zakulacenými rohy 43">
              <a:extLst>
                <a:ext uri="{FF2B5EF4-FFF2-40B4-BE49-F238E27FC236}">
                  <a16:creationId xmlns:a16="http://schemas.microsoft.com/office/drawing/2014/main" id="{E618952F-1CCC-4D44-8CEB-CEACAB01D777}"/>
                </a:ext>
              </a:extLst>
            </p:cNvPr>
            <p:cNvSpPr/>
            <p:nvPr/>
          </p:nvSpPr>
          <p:spPr>
            <a:xfrm>
              <a:off x="10903195" y="3013500"/>
              <a:ext cx="1225362" cy="932244"/>
            </a:xfrm>
            <a:prstGeom prst="roundRect">
              <a:avLst/>
            </a:prstGeom>
            <a:grpFill/>
            <a:ln>
              <a:solidFill>
                <a:srgbClr val="196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D2445B3F-BE68-4119-9F2F-B8ED06B5CF5D}"/>
                </a:ext>
              </a:extLst>
            </p:cNvPr>
            <p:cNvSpPr txBox="1"/>
            <p:nvPr/>
          </p:nvSpPr>
          <p:spPr>
            <a:xfrm>
              <a:off x="10957679" y="2902885"/>
              <a:ext cx="1116394" cy="1229166"/>
            </a:xfrm>
            <a:prstGeom prst="rect">
              <a:avLst/>
            </a:prstGeom>
            <a:grpFill/>
            <a:ln w="15875" cap="rnd">
              <a:noFill/>
              <a:bevel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Segmentační analýza dle výpočtu z roku 2016</a:t>
              </a:r>
            </a:p>
          </p:txBody>
        </p:sp>
      </p:grp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C1BC9B9-39D1-4C07-855C-6ADB3B1126FE}"/>
              </a:ext>
            </a:extLst>
          </p:cNvPr>
          <p:cNvSpPr txBox="1"/>
          <p:nvPr/>
        </p:nvSpPr>
        <p:spPr>
          <a:xfrm>
            <a:off x="7130971" y="4665850"/>
            <a:ext cx="3590489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1200" b="1" dirty="0"/>
              <a:t>Metodologická poznámka: </a:t>
            </a:r>
            <a:r>
              <a:rPr lang="cs-CZ" sz="1200" dirty="0"/>
              <a:t>Segmentace vzorku podle postoje respondentů k IPR byla převzata z minulého měření. Vznikla na základě faktorové analýzy míry souhlasu dotázaných s tvrzeními o IPR z otázky „Q04. Nakolik vystihují IPR Praha následující výroky?“.</a:t>
            </a:r>
          </a:p>
        </p:txBody>
      </p:sp>
      <p:sp>
        <p:nvSpPr>
          <p:cNvPr id="46" name="Nadpis 6">
            <a:extLst>
              <a:ext uri="{FF2B5EF4-FFF2-40B4-BE49-F238E27FC236}">
                <a16:creationId xmlns:a16="http://schemas.microsoft.com/office/drawing/2014/main" id="{2FECD9E9-D8FD-4244-82B9-65FC56DBCF8D}"/>
              </a:ext>
            </a:extLst>
          </p:cNvPr>
          <p:cNvSpPr txBox="1">
            <a:spLocks/>
          </p:cNvSpPr>
          <p:nvPr/>
        </p:nvSpPr>
        <p:spPr>
          <a:xfrm>
            <a:off x="0" y="378000"/>
            <a:ext cx="12192000" cy="615461"/>
          </a:xfrm>
          <a:prstGeom prst="rect">
            <a:avLst/>
          </a:prstGeom>
          <a:noFill/>
        </p:spPr>
        <p:txBody>
          <a:bodyPr wrap="square" lIns="900000" tIns="0" rIns="0" bIns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FE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/>
              <a:t>Vztah k IPR se významně nezměnil</a:t>
            </a:r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8B158469-B474-4798-BDB1-6D25452394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017" y="5783368"/>
            <a:ext cx="281433" cy="2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10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010194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Postoje k IPR Praha jsou v rámci jednotlivých segmentů obdobné, mezi Progresivními je mírně více </a:t>
            </a:r>
            <a:br>
              <a:rPr lang="cs-CZ" sz="1800" dirty="0"/>
            </a:br>
            <a:r>
              <a:rPr lang="cs-CZ" sz="1800" dirty="0"/>
              <a:t>„Úředníků“, mezi Automobilovými méně „Zastánců“.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98938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Vztah k IPR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28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249980000"/>
              </p:ext>
            </p:extLst>
          </p:nvPr>
        </p:nvGraphicFramePr>
        <p:xfrm>
          <a:off x="726031" y="2063383"/>
          <a:ext cx="10619590" cy="398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Postoj k IPR Praha (2019: 1400)</a:t>
            </a:r>
            <a:endParaRPr lang="en-GB" sz="1200" dirty="0">
              <a:solidFill>
                <a:srgbClr val="595959"/>
              </a:solidFill>
              <a:cs typeface="Arial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A3C7FF0-6C12-40F7-B379-984B6B1422C6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009389CC-C005-45F6-A7FB-680E9CE1D03D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08D88A2-72E0-4801-8DFD-4495704335CD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C24F9E4-058E-495B-B6D2-58C01562C5B6}"/>
              </a:ext>
            </a:extLst>
          </p:cNvPr>
          <p:cNvGraphicFramePr>
            <a:graphicFrameLocks noGrp="1"/>
          </p:cNvGraphicFramePr>
          <p:nvPr/>
        </p:nvGraphicFramePr>
        <p:xfrm>
          <a:off x="2357607" y="2198388"/>
          <a:ext cx="8785415" cy="365760"/>
        </p:xfrm>
        <a:graphic>
          <a:graphicData uri="http://schemas.openxmlformats.org/drawingml/2006/table">
            <a:tbl>
              <a:tblPr/>
              <a:tblGrid>
                <a:gridCol w="1757083">
                  <a:extLst>
                    <a:ext uri="{9D8B030D-6E8A-4147-A177-3AD203B41FA5}">
                      <a16:colId xmlns:a16="http://schemas.microsoft.com/office/drawing/2014/main" val="1491959201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1532207342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1024448700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1315635055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27600375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(n=1400)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Konzervativní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(n=540)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Progresivní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(n=375)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Ekologičtí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 (n=410)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Automobiloví </a:t>
                      </a:r>
                      <a:b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(n=75)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718686"/>
                  </a:ext>
                </a:extLst>
              </a:tr>
            </a:tbl>
          </a:graphicData>
        </a:graphic>
      </p:graphicFrame>
      <p:grpSp>
        <p:nvGrpSpPr>
          <p:cNvPr id="13" name="Skupina 12">
            <a:extLst>
              <a:ext uri="{FF2B5EF4-FFF2-40B4-BE49-F238E27FC236}">
                <a16:creationId xmlns:a16="http://schemas.microsoft.com/office/drawing/2014/main" id="{7514CAB2-5ABC-4719-9A26-E1F5184EDB09}"/>
              </a:ext>
            </a:extLst>
          </p:cNvPr>
          <p:cNvGrpSpPr/>
          <p:nvPr/>
        </p:nvGrpSpPr>
        <p:grpSpPr>
          <a:xfrm>
            <a:off x="876300" y="6325299"/>
            <a:ext cx="2398123" cy="289937"/>
            <a:chOff x="807671" y="6251285"/>
            <a:chExt cx="2398123" cy="289937"/>
          </a:xfrm>
        </p:grpSpPr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3283E3B1-B3ED-4BE8-AB04-1D9403C5AB04}"/>
                </a:ext>
              </a:extLst>
            </p:cNvPr>
            <p:cNvSpPr txBox="1"/>
            <p:nvPr/>
          </p:nvSpPr>
          <p:spPr>
            <a:xfrm>
              <a:off x="1287190" y="6251285"/>
              <a:ext cx="18680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 signifikantní rozdíl </a:t>
              </a:r>
            </a:p>
          </p:txBody>
        </p:sp>
        <p:sp>
          <p:nvSpPr>
            <p:cNvPr id="15" name="Obdélník: se zakulacenými rohy 14">
              <a:extLst>
                <a:ext uri="{FF2B5EF4-FFF2-40B4-BE49-F238E27FC236}">
                  <a16:creationId xmlns:a16="http://schemas.microsoft.com/office/drawing/2014/main" id="{7889DAEA-A1DA-4BDF-9CF9-41015E10519F}"/>
                </a:ext>
              </a:extLst>
            </p:cNvPr>
            <p:cNvSpPr/>
            <p:nvPr/>
          </p:nvSpPr>
          <p:spPr>
            <a:xfrm>
              <a:off x="807671" y="6254984"/>
              <a:ext cx="2398123" cy="286238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Znak plus 15">
              <a:extLst>
                <a:ext uri="{FF2B5EF4-FFF2-40B4-BE49-F238E27FC236}">
                  <a16:creationId xmlns:a16="http://schemas.microsoft.com/office/drawing/2014/main" id="{BB6FC6F3-3EEA-4FF0-B679-57E857AF6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614" y="6302540"/>
              <a:ext cx="180000" cy="180000"/>
            </a:xfrm>
            <a:prstGeom prst="mathPlus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Znak minus 16">
              <a:extLst>
                <a:ext uri="{FF2B5EF4-FFF2-40B4-BE49-F238E27FC236}">
                  <a16:creationId xmlns:a16="http://schemas.microsoft.com/office/drawing/2014/main" id="{695A6CDA-10DF-4567-8BEF-C275EFAB48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934" y="6284540"/>
              <a:ext cx="216000" cy="216000"/>
            </a:xfrm>
            <a:prstGeom prst="mathMinus">
              <a:avLst/>
            </a:prstGeom>
            <a:solidFill>
              <a:srgbClr val="C00000"/>
            </a:solidFill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Znak minus 17">
            <a:extLst>
              <a:ext uri="{FF2B5EF4-FFF2-40B4-BE49-F238E27FC236}">
                <a16:creationId xmlns:a16="http://schemas.microsoft.com/office/drawing/2014/main" id="{58CDE4AD-04E1-4587-B6C5-A7AB50A17236}"/>
              </a:ext>
            </a:extLst>
          </p:cNvPr>
          <p:cNvSpPr>
            <a:spLocks noChangeAspect="1"/>
          </p:cNvSpPr>
          <p:nvPr/>
        </p:nvSpPr>
        <p:spPr>
          <a:xfrm>
            <a:off x="9117702" y="3523321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Znak plus 18">
            <a:extLst>
              <a:ext uri="{FF2B5EF4-FFF2-40B4-BE49-F238E27FC236}">
                <a16:creationId xmlns:a16="http://schemas.microsoft.com/office/drawing/2014/main" id="{F3FD8E78-3C95-4E85-86E8-787CAEB38038}"/>
              </a:ext>
            </a:extLst>
          </p:cNvPr>
          <p:cNvSpPr>
            <a:spLocks noChangeAspect="1"/>
          </p:cNvSpPr>
          <p:nvPr/>
        </p:nvSpPr>
        <p:spPr>
          <a:xfrm>
            <a:off x="7316632" y="5528904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Znak minus 19">
            <a:extLst>
              <a:ext uri="{FF2B5EF4-FFF2-40B4-BE49-F238E27FC236}">
                <a16:creationId xmlns:a16="http://schemas.microsoft.com/office/drawing/2014/main" id="{90E126FD-488C-4BA7-AAF1-55363B142817}"/>
              </a:ext>
            </a:extLst>
          </p:cNvPr>
          <p:cNvSpPr>
            <a:spLocks noChangeAspect="1"/>
          </p:cNvSpPr>
          <p:nvPr/>
        </p:nvSpPr>
        <p:spPr>
          <a:xfrm>
            <a:off x="7298046" y="4815987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Znak plus 20">
            <a:extLst>
              <a:ext uri="{FF2B5EF4-FFF2-40B4-BE49-F238E27FC236}">
                <a16:creationId xmlns:a16="http://schemas.microsoft.com/office/drawing/2014/main" id="{824B6B42-9A9C-455C-B568-F0C6E305A100}"/>
              </a:ext>
            </a:extLst>
          </p:cNvPr>
          <p:cNvSpPr>
            <a:spLocks noChangeAspect="1"/>
          </p:cNvSpPr>
          <p:nvPr/>
        </p:nvSpPr>
        <p:spPr>
          <a:xfrm>
            <a:off x="7321200" y="3541321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Znak plus 22">
            <a:extLst>
              <a:ext uri="{FF2B5EF4-FFF2-40B4-BE49-F238E27FC236}">
                <a16:creationId xmlns:a16="http://schemas.microsoft.com/office/drawing/2014/main" id="{D4C42842-1344-44D7-988C-E0EE3DD62DB8}"/>
              </a:ext>
            </a:extLst>
          </p:cNvPr>
          <p:cNvSpPr>
            <a:spLocks noChangeAspect="1"/>
          </p:cNvSpPr>
          <p:nvPr/>
        </p:nvSpPr>
        <p:spPr>
          <a:xfrm>
            <a:off x="9153702" y="4860642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0847FB8-44E6-4642-8C9F-C45B2FFCF8D2}"/>
              </a:ext>
            </a:extLst>
          </p:cNvPr>
          <p:cNvGrpSpPr/>
          <p:nvPr/>
        </p:nvGrpSpPr>
        <p:grpSpPr>
          <a:xfrm>
            <a:off x="10564108" y="642373"/>
            <a:ext cx="1523930" cy="595004"/>
            <a:chOff x="5185278" y="183254"/>
            <a:chExt cx="3061590" cy="1098627"/>
          </a:xfrm>
        </p:grpSpPr>
        <p:sp>
          <p:nvSpPr>
            <p:cNvPr id="25" name="Obdélník: se zakulacenými rohy 24">
              <a:extLst>
                <a:ext uri="{FF2B5EF4-FFF2-40B4-BE49-F238E27FC236}">
                  <a16:creationId xmlns:a16="http://schemas.microsoft.com/office/drawing/2014/main" id="{53675D12-6351-4AA2-A656-127A944FE033}"/>
                </a:ext>
              </a:extLst>
            </p:cNvPr>
            <p:cNvSpPr/>
            <p:nvPr/>
          </p:nvSpPr>
          <p:spPr>
            <a:xfrm>
              <a:off x="5185278" y="183254"/>
              <a:ext cx="3061590" cy="109862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3894F220-2FA8-4D1D-A91F-AE11390F8182}"/>
                </a:ext>
              </a:extLst>
            </p:cNvPr>
            <p:cNvSpPr txBox="1"/>
            <p:nvPr/>
          </p:nvSpPr>
          <p:spPr>
            <a:xfrm>
              <a:off x="5424461" y="203339"/>
              <a:ext cx="2583223" cy="106885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Segmentace 2019</a:t>
              </a:r>
            </a:p>
          </p:txBody>
        </p:sp>
      </p:grpSp>
      <p:pic>
        <p:nvPicPr>
          <p:cNvPr id="27" name="Obrázek 26">
            <a:extLst>
              <a:ext uri="{FF2B5EF4-FFF2-40B4-BE49-F238E27FC236}">
                <a16:creationId xmlns:a16="http://schemas.microsoft.com/office/drawing/2014/main" id="{5380C5FD-CF0B-4D1E-9BA5-67447D48B8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018" y="1727929"/>
            <a:ext cx="414505" cy="411932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34BC8FAC-5DDE-4381-BD8F-FF0D5FA28A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710" y="1711929"/>
            <a:ext cx="414505" cy="411932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7D30F663-C8EA-47B4-A17F-8484B3FF80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91" y="1709356"/>
            <a:ext cx="414505" cy="414505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B5BE19DD-9EA6-4EF9-A0A6-53315CEC4F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520" y="1699527"/>
            <a:ext cx="500095" cy="5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67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28E05-1B4D-4C5E-AC28-D49158A83D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CAMP</a:t>
            </a:r>
          </a:p>
        </p:txBody>
      </p:sp>
    </p:spTree>
    <p:extLst>
      <p:ext uri="{BB962C8B-B14F-4D97-AF65-F5344CB8AC3E}">
        <p14:creationId xmlns:p14="http://schemas.microsoft.com/office/powerpoint/2010/main" val="320534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815340" y="368610"/>
            <a:ext cx="10561320" cy="763504"/>
          </a:xfrm>
        </p:spPr>
        <p:txBody>
          <a:bodyPr>
            <a:normAutofit/>
          </a:bodyPr>
          <a:lstStyle/>
          <a:p>
            <a:r>
              <a:rPr lang="cs-CZ" sz="3000" dirty="0"/>
              <a:t>Metodologie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10" name="Skupina 26"/>
          <p:cNvGrpSpPr/>
          <p:nvPr/>
        </p:nvGrpSpPr>
        <p:grpSpPr>
          <a:xfrm>
            <a:off x="887925" y="1318493"/>
            <a:ext cx="1620006" cy="1616196"/>
            <a:chOff x="273055" y="1065"/>
            <a:chExt cx="1620006" cy="1616196"/>
          </a:xfrm>
          <a:effectLst/>
        </p:grpSpPr>
        <p:sp>
          <p:nvSpPr>
            <p:cNvPr id="11" name="Zaoblený obdélník 10"/>
            <p:cNvSpPr/>
            <p:nvPr/>
          </p:nvSpPr>
          <p:spPr>
            <a:xfrm>
              <a:off x="273055" y="1065"/>
              <a:ext cx="1620006" cy="1616196"/>
            </a:xfrm>
            <a:prstGeom prst="roundRect">
              <a:avLst/>
            </a:prstGeom>
            <a:solidFill>
              <a:srgbClr val="009FE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Zaoblený obdélník 6"/>
            <p:cNvSpPr/>
            <p:nvPr/>
          </p:nvSpPr>
          <p:spPr>
            <a:xfrm>
              <a:off x="351951" y="79961"/>
              <a:ext cx="1462214" cy="1458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8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dirty="0">
                  <a:solidFill>
                    <a:prstClr val="white"/>
                  </a:solidFill>
                </a:rPr>
                <a:t>Design výzkumu</a:t>
              </a:r>
              <a:endParaRPr lang="cs-CZ" sz="2400" dirty="0">
                <a:solidFill>
                  <a:prstClr val="white"/>
                </a:solidFill>
                <a:cs typeface="Calibri" pitchFamily="34" charset="0"/>
              </a:endParaRPr>
            </a:p>
          </p:txBody>
        </p:sp>
      </p:grpSp>
      <p:sp>
        <p:nvSpPr>
          <p:cNvPr id="14" name="Obdélník se zakulaceným rohem na stejné straně 37"/>
          <p:cNvSpPr/>
          <p:nvPr/>
        </p:nvSpPr>
        <p:spPr>
          <a:xfrm rot="5400000">
            <a:off x="5329342" y="279953"/>
            <a:ext cx="1926703" cy="7249929"/>
          </a:xfrm>
          <a:prstGeom prst="round2SameRect">
            <a:avLst/>
          </a:prstGeom>
          <a:noFill/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Skupina 28"/>
          <p:cNvGrpSpPr/>
          <p:nvPr/>
        </p:nvGrpSpPr>
        <p:grpSpPr>
          <a:xfrm>
            <a:off x="887925" y="3053038"/>
            <a:ext cx="1620006" cy="1616196"/>
            <a:chOff x="273055" y="1884203"/>
            <a:chExt cx="1620006" cy="1616196"/>
          </a:xfrm>
        </p:grpSpPr>
        <p:sp>
          <p:nvSpPr>
            <p:cNvPr id="17" name="Zaoblený obdélník 16"/>
            <p:cNvSpPr/>
            <p:nvPr/>
          </p:nvSpPr>
          <p:spPr>
            <a:xfrm>
              <a:off x="273055" y="1884203"/>
              <a:ext cx="1620006" cy="1616196"/>
            </a:xfrm>
            <a:prstGeom prst="roundRect">
              <a:avLst/>
            </a:prstGeom>
            <a:solidFill>
              <a:srgbClr val="009FE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Zaoblený obdélník 10"/>
            <p:cNvSpPr/>
            <p:nvPr/>
          </p:nvSpPr>
          <p:spPr>
            <a:xfrm>
              <a:off x="351951" y="1963099"/>
              <a:ext cx="1462214" cy="1458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8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dirty="0">
                  <a:solidFill>
                    <a:prstClr val="white"/>
                  </a:solidFill>
                </a:rPr>
                <a:t>Cílová skupina</a:t>
              </a:r>
              <a:endParaRPr lang="cs-CZ" sz="2400" dirty="0">
                <a:solidFill>
                  <a:prstClr val="white"/>
                </a:solidFill>
                <a:cs typeface="Calibri" pitchFamily="34" charset="0"/>
              </a:endParaRPr>
            </a:p>
          </p:txBody>
        </p:sp>
      </p:grpSp>
      <p:sp>
        <p:nvSpPr>
          <p:cNvPr id="20" name="Obdélník se zakulaceným rohem na stejné straně 33"/>
          <p:cNvSpPr/>
          <p:nvPr/>
        </p:nvSpPr>
        <p:spPr>
          <a:xfrm rot="5400000">
            <a:off x="5514516" y="2006723"/>
            <a:ext cx="1538653" cy="7249929"/>
          </a:xfrm>
          <a:prstGeom prst="round2SameRect">
            <a:avLst/>
          </a:prstGeom>
          <a:noFill/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Skupina 30"/>
          <p:cNvGrpSpPr/>
          <p:nvPr/>
        </p:nvGrpSpPr>
        <p:grpSpPr>
          <a:xfrm>
            <a:off x="887925" y="4798438"/>
            <a:ext cx="1620006" cy="1619994"/>
            <a:chOff x="261447" y="3768407"/>
            <a:chExt cx="1620006" cy="1619994"/>
          </a:xfrm>
        </p:grpSpPr>
        <p:sp>
          <p:nvSpPr>
            <p:cNvPr id="23" name="Zaoblený obdélník 22"/>
            <p:cNvSpPr/>
            <p:nvPr/>
          </p:nvSpPr>
          <p:spPr>
            <a:xfrm>
              <a:off x="261447" y="3768407"/>
              <a:ext cx="1620006" cy="1619994"/>
            </a:xfrm>
            <a:prstGeom prst="roundRect">
              <a:avLst/>
            </a:prstGeom>
            <a:solidFill>
              <a:srgbClr val="009FE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Zaoblený obdélník 14"/>
            <p:cNvSpPr/>
            <p:nvPr/>
          </p:nvSpPr>
          <p:spPr>
            <a:xfrm>
              <a:off x="340529" y="3847489"/>
              <a:ext cx="1461842" cy="1461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8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dirty="0">
                  <a:solidFill>
                    <a:prstClr val="white"/>
                  </a:solidFill>
                </a:rPr>
                <a:t>Téma výzkumu</a:t>
              </a:r>
              <a:endParaRPr lang="cs-CZ" sz="2400" dirty="0">
                <a:solidFill>
                  <a:prstClr val="white"/>
                </a:solidFill>
                <a:cs typeface="Calibri" pitchFamily="34" charset="0"/>
              </a:endParaRPr>
            </a:p>
          </p:txBody>
        </p:sp>
      </p:grpSp>
      <p:pic>
        <p:nvPicPr>
          <p:cNvPr id="25" name="Picture 2" descr="http://www.nielsen-admosphere.cz/wp-content/uploads/2014/06/membership_CNP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383" y="1360229"/>
            <a:ext cx="1054755" cy="454636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2650027" y="5069826"/>
            <a:ext cx="6452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Znalost a image IPR Praha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Znalost a návštěvnost CAMP - Centrum architektury a městského plánování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Znalost a hodnocení Metropolitního plánu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Názory a postoje na urbanistická témata Prahy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667729" y="3674566"/>
            <a:ext cx="6856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Osloveni obyvatelé Prahy, reprezentativní vzorek dle pohlaví, věku a vzdělání.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86827" y="1415559"/>
            <a:ext cx="7539499" cy="14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588" defTabSz="711200" fontAlgn="base">
              <a:lnSpc>
                <a:spcPts val="2000"/>
              </a:lnSpc>
              <a:spcBef>
                <a:spcPct val="0"/>
              </a:spcBef>
              <a:spcAft>
                <a:spcPct val="15000"/>
              </a:spcAft>
            </a:pPr>
            <a:r>
              <a:rPr lang="cs-CZ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On-line sběr dat </a:t>
            </a:r>
            <a:r>
              <a:rPr lang="cs-CZ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v Českém národním panelu</a:t>
            </a:r>
          </a:p>
          <a:p>
            <a:pPr marL="0" lvl="1" indent="1588" defTabSz="711200" fontAlgn="base">
              <a:lnSpc>
                <a:spcPts val="2000"/>
              </a:lnSpc>
              <a:spcBef>
                <a:spcPct val="0"/>
              </a:spcBef>
              <a:spcAft>
                <a:spcPct val="15000"/>
              </a:spcAft>
            </a:pPr>
            <a:r>
              <a:rPr lang="cs-CZ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Velikost online vzorku</a:t>
            </a:r>
            <a:r>
              <a:rPr lang="cs-CZ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: n=1400</a:t>
            </a:r>
            <a:endParaRPr lang="cs-CZ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Calibri" pitchFamily="34" charset="0"/>
            </a:endParaRPr>
          </a:p>
          <a:p>
            <a:pPr marL="0" lvl="1" indent="1588" defTabSz="7112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cs-CZ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Sběr dat</a:t>
            </a:r>
            <a:r>
              <a:rPr lang="cs-CZ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: 28. 11. – 11. 12. 2019</a:t>
            </a:r>
          </a:p>
          <a:p>
            <a:pPr marL="0" lvl="1" indent="1588" defTabSz="7112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cs-CZ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Délka dotazníku</a:t>
            </a:r>
            <a:r>
              <a:rPr lang="cs-CZ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: 17 minut</a:t>
            </a:r>
          </a:p>
          <a:p>
            <a:pPr marL="0" lvl="1" indent="1588" defTabSz="7112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cs-CZ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Pilotáž dotazníku: </a:t>
            </a:r>
            <a:r>
              <a:rPr lang="cs-CZ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n=50</a:t>
            </a:r>
          </a:p>
        </p:txBody>
      </p:sp>
    </p:spTree>
    <p:extLst>
      <p:ext uri="{BB962C8B-B14F-4D97-AF65-F5344CB8AC3E}">
        <p14:creationId xmlns:p14="http://schemas.microsoft.com/office/powerpoint/2010/main" val="3694512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90551C6-3736-4603-A7E7-13369C23F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25" y="1173335"/>
            <a:ext cx="10561349" cy="123105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i="1" dirty="0">
                <a:solidFill>
                  <a:prstClr val="black"/>
                </a:solidFill>
              </a:rPr>
              <a:t>CAMP je nové Centrum architektury a městského plánování, jehož hlavním posláním je zlepšit veřejnou diskuzi o rozvoji Prahy. Je určeno pro každého, kdo má zájem o plánování a rozvíjení Prahy. Kromě své funkce informačního centra je jeho součástí také výstavní sál s velkoplošnou projekcí, studovna, kavárna apod. Najdete jej na Karlově náměstí.</a:t>
            </a:r>
          </a:p>
          <a:p>
            <a:pPr marL="0" indent="0">
              <a:buNone/>
            </a:pPr>
            <a:endParaRPr lang="cs-CZ" sz="1800" i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98EB3F-F9DE-4E3E-89E7-90785E531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" y="378000"/>
            <a:ext cx="10561320" cy="1174440"/>
          </a:xfrm>
        </p:spPr>
        <p:txBody>
          <a:bodyPr>
            <a:normAutofit/>
          </a:bodyPr>
          <a:lstStyle/>
          <a:p>
            <a:r>
              <a:rPr lang="cs-CZ" sz="3000" dirty="0"/>
              <a:t>CAMP jsme respondentům představili stejně jako v roce 2018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46EAEA7-4D42-4435-AB96-5A4A455C04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25" y="2860365"/>
            <a:ext cx="2852985" cy="1902941"/>
          </a:xfrm>
          <a:prstGeom prst="rect">
            <a:avLst/>
          </a:prstGeom>
          <a:ln w="9525">
            <a:solidFill>
              <a:srgbClr val="009FE3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D5BF63D-6EB8-4DFB-B0F3-D0CEC5202D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124" y="4034295"/>
            <a:ext cx="2852986" cy="1902942"/>
          </a:xfrm>
          <a:prstGeom prst="rect">
            <a:avLst/>
          </a:prstGeom>
          <a:ln w="9525">
            <a:solidFill>
              <a:srgbClr val="009FE3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0ABB6E6-5EAB-427A-BAEE-71C5B06C3A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422" y="2860365"/>
            <a:ext cx="2857270" cy="1902942"/>
          </a:xfrm>
          <a:prstGeom prst="rect">
            <a:avLst/>
          </a:prstGeom>
          <a:ln>
            <a:solidFill>
              <a:srgbClr val="009FE3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55CC14D-E6E6-4705-AF31-6D0AFAF324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067" y="4034295"/>
            <a:ext cx="2786150" cy="1902942"/>
          </a:xfrm>
          <a:prstGeom prst="rect">
            <a:avLst/>
          </a:prstGeom>
          <a:ln w="9525">
            <a:solidFill>
              <a:srgbClr val="009FE3"/>
            </a:solidFill>
          </a:ln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DADF5829-842B-4E7A-B148-D6C7316A6D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27" y="1168001"/>
            <a:ext cx="436183" cy="4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78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DFF446F6-839D-4227-A1F1-62F132526336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629" y="1636186"/>
            <a:ext cx="10256582" cy="3956364"/>
          </a:xfrm>
          <a:prstGeom prst="rect">
            <a:avLst/>
          </a:prstGeo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03CC27-44C5-4016-BCB4-792526F8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28" y="1636186"/>
            <a:ext cx="10256583" cy="3956364"/>
          </a:xfrm>
          <a:solidFill>
            <a:schemeClr val="bg1">
              <a:alpha val="76000"/>
            </a:schemeClr>
          </a:solidFill>
          <a:ln w="28575"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cs-CZ" sz="1800" dirty="0"/>
          </a:p>
          <a:p>
            <a:pPr>
              <a:spcBef>
                <a:spcPts val="1200"/>
              </a:spcBef>
            </a:pPr>
            <a:r>
              <a:rPr lang="cs-CZ" sz="1800" dirty="0"/>
              <a:t>Pražané i v roce 2019 </a:t>
            </a:r>
            <a:r>
              <a:rPr lang="cs-CZ" sz="1800" b="1" dirty="0"/>
              <a:t>mají jen malé povědomí o výstavních prostorách</a:t>
            </a:r>
            <a:r>
              <a:rPr lang="cs-CZ" sz="1800" dirty="0"/>
              <a:t>, které se věnuji architektuře a rozvoji města. 77 % Pražanů si nedokáže vybavit prostory žádné.</a:t>
            </a:r>
          </a:p>
          <a:p>
            <a:pPr>
              <a:spcBef>
                <a:spcPts val="1200"/>
              </a:spcBef>
            </a:pPr>
            <a:r>
              <a:rPr lang="cs-CZ" sz="1800" b="1" dirty="0"/>
              <a:t>CAMP spontánně uvedlo nejvíce Pražanů (4 %)</a:t>
            </a:r>
            <a:r>
              <a:rPr lang="cs-CZ" sz="1800" dirty="0"/>
              <a:t>, podpořeně jej zná 15 %. CAMP opět znají častěji muži a studenti. </a:t>
            </a:r>
          </a:p>
          <a:p>
            <a:pPr>
              <a:spcBef>
                <a:spcPts val="1200"/>
              </a:spcBef>
            </a:pPr>
            <a:r>
              <a:rPr lang="cs-CZ" sz="1800" b="1" dirty="0"/>
              <a:t>V roce 2019 navštívilo CAMP 6 % Pražanů</a:t>
            </a:r>
            <a:r>
              <a:rPr lang="cs-CZ" sz="1800" dirty="0"/>
              <a:t>. Více jak polovina navštívila CAMP opakovaně. </a:t>
            </a:r>
          </a:p>
          <a:p>
            <a:pPr>
              <a:spcBef>
                <a:spcPts val="1200"/>
              </a:spcBef>
            </a:pPr>
            <a:r>
              <a:rPr lang="cs-CZ" sz="1800" dirty="0"/>
              <a:t>Nejčastěji sem chodí kvůli výstavám (45 %) a akcím (39 %). Ti, kteří CAMP nenavštívili, by sem rádi zašli kvůli výstavě (59 %), kavárně (34 %) nebo odborným přednáškám (32 %). </a:t>
            </a:r>
          </a:p>
          <a:p>
            <a:pPr>
              <a:spcBef>
                <a:spcPts val="1200"/>
              </a:spcBef>
            </a:pPr>
            <a:r>
              <a:rPr lang="cs-CZ" sz="1800" dirty="0"/>
              <a:t> 41 % Pražanů by návštěvu CAMPu doporučilo svým známým.</a:t>
            </a:r>
          </a:p>
        </p:txBody>
      </p:sp>
      <p:sp>
        <p:nvSpPr>
          <p:cNvPr id="10" name="Nadpis 3">
            <a:extLst>
              <a:ext uri="{FF2B5EF4-FFF2-40B4-BE49-F238E27FC236}">
                <a16:creationId xmlns:a16="http://schemas.microsoft.com/office/drawing/2014/main" id="{15249A3C-C4B5-4537-AD39-9D21E9ED4616}"/>
              </a:ext>
            </a:extLst>
          </p:cNvPr>
          <p:cNvSpPr txBox="1">
            <a:spLocks/>
          </p:cNvSpPr>
          <p:nvPr/>
        </p:nvSpPr>
        <p:spPr>
          <a:xfrm>
            <a:off x="1337820" y="553775"/>
            <a:ext cx="5804535" cy="798774"/>
          </a:xfrm>
          <a:prstGeom prst="rect">
            <a:avLst/>
          </a:prstGeom>
        </p:spPr>
        <p:txBody>
          <a:bodyPr wrap="square" lIns="90000" tIns="46800" rIns="90000" bIns="4680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FE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Klíčová zjištění o CAMPu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4B59B53-7F15-4801-A8BD-7823935C3A9A}"/>
              </a:ext>
            </a:extLst>
          </p:cNvPr>
          <p:cNvSpPr/>
          <p:nvPr/>
        </p:nvSpPr>
        <p:spPr>
          <a:xfrm>
            <a:off x="114300" y="514350"/>
            <a:ext cx="1114425" cy="98367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Picture 2" descr="VÃ½sledek obrÃ¡zku pro camp ipr logo">
            <a:extLst>
              <a:ext uri="{FF2B5EF4-FFF2-40B4-BE49-F238E27FC236}">
                <a16:creationId xmlns:a16="http://schemas.microsoft.com/office/drawing/2014/main" id="{701EFADD-A61F-400E-AE40-F6A9A5148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95" y="862789"/>
            <a:ext cx="896234" cy="28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82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799440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Stále je velký počet těch, kteří nemají povědomí o výstavních prostorech v Praze, věnujících se architektuře a rozvoji města. 77 % si nevybavilo žádný takový prostor.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CAMP si spontánně vybaví 4 % Pražanů, stejně jako loni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83771" y="6480001"/>
            <a:ext cx="9396549" cy="378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Q09. Znáte nějaké výstavní prostory v Praze, které se věnují architektuře, urbanismu, pražským stavbám, rozvoji města apod.? (2019: n=1400,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1406)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otevřená otázka</a:t>
            </a:r>
            <a:endParaRPr lang="en-GB" sz="1200" i="1" dirty="0">
              <a:solidFill>
                <a:srgbClr val="595959"/>
              </a:solidFill>
              <a:cs typeface="Arial" charset="0"/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19FF551-88F1-4C68-AC7F-0B64BAE0EF6A}"/>
              </a:ext>
            </a:extLst>
          </p:cNvPr>
          <p:cNvGraphicFramePr/>
          <p:nvPr/>
        </p:nvGraphicFramePr>
        <p:xfrm>
          <a:off x="1593476" y="1658472"/>
          <a:ext cx="8736534" cy="434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bdélníkový popisek 20">
            <a:extLst>
              <a:ext uri="{FF2B5EF4-FFF2-40B4-BE49-F238E27FC236}">
                <a16:creationId xmlns:a16="http://schemas.microsoft.com/office/drawing/2014/main" id="{58D9F980-DE85-43B4-A61E-AEAD0691C1A4}"/>
              </a:ext>
            </a:extLst>
          </p:cNvPr>
          <p:cNvSpPr/>
          <p:nvPr/>
        </p:nvSpPr>
        <p:spPr>
          <a:xfrm>
            <a:off x="7420611" y="3528559"/>
            <a:ext cx="2069200" cy="1290600"/>
          </a:xfrm>
          <a:prstGeom prst="wedgeRoundRectCallout">
            <a:avLst>
              <a:gd name="adj1" fmla="val -69578"/>
              <a:gd name="adj2" fmla="val -29754"/>
              <a:gd name="adj3" fmla="val 1666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chemeClr val="accent6"/>
                </a:solidFill>
              </a:rPr>
              <a:t>77 %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chemeClr val="tx1"/>
                </a:solidFill>
              </a:rPr>
              <a:t>Pražanů si žádný výstavní prostor nevybaví. (2019)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A78B280-960B-409F-A01E-98E07281AAF8}"/>
              </a:ext>
            </a:extLst>
          </p:cNvPr>
          <p:cNvSpPr txBox="1"/>
          <p:nvPr/>
        </p:nvSpPr>
        <p:spPr>
          <a:xfrm>
            <a:off x="783771" y="6173533"/>
            <a:ext cx="3361509" cy="306467"/>
          </a:xfrm>
          <a:prstGeom prst="roundRect">
            <a:avLst/>
          </a:prstGeom>
          <a:noFill/>
          <a:ln w="158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Zobrazeny jen odpovědi s četností alespoň 1%.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DCA21880-B8D4-490F-A480-49613B01D93C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17" name="Obdélník: se zakulacenými rohy 16">
              <a:extLst>
                <a:ext uri="{FF2B5EF4-FFF2-40B4-BE49-F238E27FC236}">
                  <a16:creationId xmlns:a16="http://schemas.microsoft.com/office/drawing/2014/main" id="{5B38C67E-D577-47F8-A975-4F7264131FE0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854F177C-06C3-43FC-BB1D-11CC9EDD407E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359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799440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Stále je velký počet těch, kteří nemají povědomí o výstavních prostorech v Praze, věnujících se architektuře a rozvoji města. 77 % si nevybavilo žádný takový prostor.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CAMP si spontánně vybaví 4 % Pražanů, stejně jako loni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83771" y="6480001"/>
            <a:ext cx="9396549" cy="378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Q09. Znáte nějaké výstavní prostory v Praze, které se věnují architektuře, urbanismu, pražským stavbám, rozvoji města apod.? (2019: n=1400,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1406)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otevřená otázka</a:t>
            </a:r>
            <a:endParaRPr lang="en-GB" sz="1200" i="1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13" name="Obdélníkový popisek 20">
            <a:extLst>
              <a:ext uri="{FF2B5EF4-FFF2-40B4-BE49-F238E27FC236}">
                <a16:creationId xmlns:a16="http://schemas.microsoft.com/office/drawing/2014/main" id="{58D9F980-DE85-43B4-A61E-AEAD0691C1A4}"/>
              </a:ext>
            </a:extLst>
          </p:cNvPr>
          <p:cNvSpPr/>
          <p:nvPr/>
        </p:nvSpPr>
        <p:spPr>
          <a:xfrm>
            <a:off x="7231272" y="5298773"/>
            <a:ext cx="2482880" cy="1046941"/>
          </a:xfrm>
          <a:prstGeom prst="wedgeRoundRectCallout">
            <a:avLst>
              <a:gd name="adj1" fmla="val -74514"/>
              <a:gd name="adj2" fmla="val -39659"/>
              <a:gd name="adj3" fmla="val 1666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chemeClr val="accent6"/>
                </a:solidFill>
              </a:rPr>
              <a:t>77 %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chemeClr val="tx1"/>
                </a:solidFill>
              </a:rPr>
              <a:t>Pražanů si žádný výstavní prostor nevybaví. (2019)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A78B280-960B-409F-A01E-98E07281AAF8}"/>
              </a:ext>
            </a:extLst>
          </p:cNvPr>
          <p:cNvSpPr txBox="1"/>
          <p:nvPr/>
        </p:nvSpPr>
        <p:spPr>
          <a:xfrm>
            <a:off x="783771" y="6173533"/>
            <a:ext cx="3361509" cy="306467"/>
          </a:xfrm>
          <a:prstGeom prst="roundRect">
            <a:avLst/>
          </a:prstGeom>
          <a:noFill/>
          <a:ln w="158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Zobrazeny jen odpovědi s četností alespoň 1%.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DCA21880-B8D4-490F-A480-49613B01D93C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17" name="Obdélník: se zakulacenými rohy 16">
              <a:extLst>
                <a:ext uri="{FF2B5EF4-FFF2-40B4-BE49-F238E27FC236}">
                  <a16:creationId xmlns:a16="http://schemas.microsoft.com/office/drawing/2014/main" id="{5B38C67E-D577-47F8-A975-4F7264131FE0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854F177C-06C3-43FC-BB1D-11CC9EDD407E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pic>
        <p:nvPicPr>
          <p:cNvPr id="1026" name="Picture 2" descr="Image result for camp praha&quot;">
            <a:extLst>
              <a:ext uri="{FF2B5EF4-FFF2-40B4-BE49-F238E27FC236}">
                <a16:creationId xmlns:a16="http://schemas.microsoft.com/office/drawing/2014/main" id="{9F26269C-6E22-4D4F-B892-9592ADB4B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5677" y="2166404"/>
            <a:ext cx="1100699" cy="110069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ox&quot;">
            <a:extLst>
              <a:ext uri="{FF2B5EF4-FFF2-40B4-BE49-F238E27FC236}">
                <a16:creationId xmlns:a16="http://schemas.microsoft.com/office/drawing/2014/main" id="{D73ACCE9-DB68-4121-A1E3-DB04ABAE3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2268" y="2191521"/>
            <a:ext cx="1095375" cy="109537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uzeum hl města prahy&quot;">
            <a:extLst>
              <a:ext uri="{FF2B5EF4-FFF2-40B4-BE49-F238E27FC236}">
                <a16:creationId xmlns:a16="http://schemas.microsoft.com/office/drawing/2014/main" id="{C732CC89-1CC4-4711-9BD9-57B49B9ED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0415" y="2166403"/>
            <a:ext cx="1095375" cy="109537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6844C3FE-3373-42CD-904B-F1F5E363AE84}"/>
              </a:ext>
            </a:extLst>
          </p:cNvPr>
          <p:cNvSpPr txBox="1"/>
          <p:nvPr/>
        </p:nvSpPr>
        <p:spPr>
          <a:xfrm>
            <a:off x="5676815" y="1626275"/>
            <a:ext cx="83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Karlovo náměstí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69FB6FD-01DB-4231-AA42-AB7F0D0F0C4F}"/>
              </a:ext>
            </a:extLst>
          </p:cNvPr>
          <p:cNvSpPr txBox="1"/>
          <p:nvPr/>
        </p:nvSpPr>
        <p:spPr>
          <a:xfrm>
            <a:off x="1161078" y="1747907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CAMP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6C06041-2B66-4E27-B95E-A75E469B7CEB}"/>
              </a:ext>
            </a:extLst>
          </p:cNvPr>
          <p:cNvSpPr txBox="1"/>
          <p:nvPr/>
        </p:nvSpPr>
        <p:spPr>
          <a:xfrm>
            <a:off x="2764514" y="1747907"/>
            <a:ext cx="501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DOX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9381FC9-4486-4A98-A107-1602E499611E}"/>
              </a:ext>
            </a:extLst>
          </p:cNvPr>
          <p:cNvSpPr txBox="1"/>
          <p:nvPr/>
        </p:nvSpPr>
        <p:spPr>
          <a:xfrm>
            <a:off x="4021256" y="1630452"/>
            <a:ext cx="1095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Muzeum </a:t>
            </a:r>
            <a:br>
              <a:rPr lang="cs-CZ" sz="1400" dirty="0"/>
            </a:br>
            <a:r>
              <a:rPr lang="cs-CZ" sz="1400" dirty="0"/>
              <a:t>hl. m. Prahy</a:t>
            </a:r>
          </a:p>
        </p:txBody>
      </p:sp>
      <p:pic>
        <p:nvPicPr>
          <p:cNvPr id="1032" name="Picture 8" descr="Image result for karlovo náměstí praha&quot;">
            <a:extLst>
              <a:ext uri="{FF2B5EF4-FFF2-40B4-BE49-F238E27FC236}">
                <a16:creationId xmlns:a16="http://schemas.microsoft.com/office/drawing/2014/main" id="{9F68F787-F409-4A71-8C7E-4FD509297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6810" y="2162495"/>
            <a:ext cx="1095375" cy="109537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agistrát praha&quot;">
            <a:extLst>
              <a:ext uri="{FF2B5EF4-FFF2-40B4-BE49-F238E27FC236}">
                <a16:creationId xmlns:a16="http://schemas.microsoft.com/office/drawing/2014/main" id="{081A94DD-AFAF-4F3D-8166-DFA082DB2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4115" y="2102526"/>
            <a:ext cx="1095376" cy="109537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anes galerie&quot;">
            <a:extLst>
              <a:ext uri="{FF2B5EF4-FFF2-40B4-BE49-F238E27FC236}">
                <a16:creationId xmlns:a16="http://schemas.microsoft.com/office/drawing/2014/main" id="{3A3B1A0A-5A84-4AF6-9FFA-6060843CC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6"/>
          <a:stretch/>
        </p:blipFill>
        <p:spPr bwMode="auto">
          <a:xfrm>
            <a:off x="8455211" y="2102526"/>
            <a:ext cx="1095376" cy="109537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výstaviště&quot;">
            <a:extLst>
              <a:ext uri="{FF2B5EF4-FFF2-40B4-BE49-F238E27FC236}">
                <a16:creationId xmlns:a16="http://schemas.microsoft.com/office/drawing/2014/main" id="{9555D261-C9E0-461A-911E-95678AE3F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40765" y="2102527"/>
            <a:ext cx="1095375" cy="109537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tančící dům&quot;">
            <a:extLst>
              <a:ext uri="{FF2B5EF4-FFF2-40B4-BE49-F238E27FC236}">
                <a16:creationId xmlns:a16="http://schemas.microsoft.com/office/drawing/2014/main" id="{88693212-5930-43ED-9AC4-5E78D0379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251" y="4054754"/>
            <a:ext cx="1097374" cy="10973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národní galerie&quot;">
            <a:extLst>
              <a:ext uri="{FF2B5EF4-FFF2-40B4-BE49-F238E27FC236}">
                <a16:creationId xmlns:a16="http://schemas.microsoft.com/office/drawing/2014/main" id="{AC645E2C-06AA-405F-9DFF-222C09FCE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8435" y="4053308"/>
            <a:ext cx="1095375" cy="109537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ipr praha&quot;">
            <a:extLst>
              <a:ext uri="{FF2B5EF4-FFF2-40B4-BE49-F238E27FC236}">
                <a16:creationId xmlns:a16="http://schemas.microsoft.com/office/drawing/2014/main" id="{854D63C6-77AE-4CED-B19A-5E54FF117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6810" y="4050167"/>
            <a:ext cx="1095375" cy="109537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letnany  pva&quot;">
            <a:extLst>
              <a:ext uri="{FF2B5EF4-FFF2-40B4-BE49-F238E27FC236}">
                <a16:creationId xmlns:a16="http://schemas.microsoft.com/office/drawing/2014/main" id="{BDEE46B3-CC99-48BA-91FA-F3FEB842D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4115" y="4056753"/>
            <a:ext cx="1095375" cy="109537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emauzy&quot;">
            <a:extLst>
              <a:ext uri="{FF2B5EF4-FFF2-40B4-BE49-F238E27FC236}">
                <a16:creationId xmlns:a16="http://schemas.microsoft.com/office/drawing/2014/main" id="{81C5FCBA-B6E5-4218-AFB5-D16E39E85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"/>
          <a:stretch/>
        </p:blipFill>
        <p:spPr bwMode="auto">
          <a:xfrm>
            <a:off x="8455211" y="4066330"/>
            <a:ext cx="1095376" cy="109537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národní technické muzeum&quot;">
            <a:extLst>
              <a:ext uri="{FF2B5EF4-FFF2-40B4-BE49-F238E27FC236}">
                <a16:creationId xmlns:a16="http://schemas.microsoft.com/office/drawing/2014/main" id="{0F011154-2CB5-404C-9B37-C351935B7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43212" y="4071224"/>
            <a:ext cx="1090482" cy="109048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685586D7-59F5-4E1A-9DE0-C4B500F6FBD8}"/>
              </a:ext>
            </a:extLst>
          </p:cNvPr>
          <p:cNvSpPr txBox="1"/>
          <p:nvPr/>
        </p:nvSpPr>
        <p:spPr>
          <a:xfrm>
            <a:off x="7071116" y="1641557"/>
            <a:ext cx="105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Magistrát hl. m. Prahy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B6896F5E-7BC8-4D1F-A74B-9585EACE4A75}"/>
              </a:ext>
            </a:extLst>
          </p:cNvPr>
          <p:cNvSpPr txBox="1"/>
          <p:nvPr/>
        </p:nvSpPr>
        <p:spPr>
          <a:xfrm>
            <a:off x="8475484" y="1626275"/>
            <a:ext cx="105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Galerie Mánes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8AFD2767-2947-476B-A95D-00F3858F93D7}"/>
              </a:ext>
            </a:extLst>
          </p:cNvPr>
          <p:cNvSpPr txBox="1"/>
          <p:nvPr/>
        </p:nvSpPr>
        <p:spPr>
          <a:xfrm>
            <a:off x="9931408" y="1747907"/>
            <a:ext cx="10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Výstaviště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ABB869DD-5906-4C5F-87B4-5519E57E532F}"/>
              </a:ext>
            </a:extLst>
          </p:cNvPr>
          <p:cNvSpPr txBox="1"/>
          <p:nvPr/>
        </p:nvSpPr>
        <p:spPr>
          <a:xfrm>
            <a:off x="958330" y="3677713"/>
            <a:ext cx="104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Tančící dům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F3A3B683-0BD0-479C-803B-BB2A57504059}"/>
              </a:ext>
            </a:extLst>
          </p:cNvPr>
          <p:cNvSpPr txBox="1"/>
          <p:nvPr/>
        </p:nvSpPr>
        <p:spPr>
          <a:xfrm>
            <a:off x="4103912" y="3559069"/>
            <a:ext cx="85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Veletržní palác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3A023A6E-8221-4921-BE95-6F1DA1F71A98}"/>
              </a:ext>
            </a:extLst>
          </p:cNvPr>
          <p:cNvSpPr txBox="1"/>
          <p:nvPr/>
        </p:nvSpPr>
        <p:spPr>
          <a:xfrm>
            <a:off x="5565568" y="3563246"/>
            <a:ext cx="1095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IPR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0971AC58-AA79-40C5-9681-B89ABC8711D9}"/>
              </a:ext>
            </a:extLst>
          </p:cNvPr>
          <p:cNvSpPr txBox="1"/>
          <p:nvPr/>
        </p:nvSpPr>
        <p:spPr>
          <a:xfrm>
            <a:off x="7001552" y="3563411"/>
            <a:ext cx="10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Letňany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2FE1FB79-A712-4C2E-9702-0FC5D13178FE}"/>
              </a:ext>
            </a:extLst>
          </p:cNvPr>
          <p:cNvSpPr txBox="1"/>
          <p:nvPr/>
        </p:nvSpPr>
        <p:spPr>
          <a:xfrm>
            <a:off x="8472712" y="3550495"/>
            <a:ext cx="10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Emauzy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62AD0243-E3A3-41B7-8130-19052BD0DE9A}"/>
              </a:ext>
            </a:extLst>
          </p:cNvPr>
          <p:cNvSpPr txBox="1"/>
          <p:nvPr/>
        </p:nvSpPr>
        <p:spPr>
          <a:xfrm>
            <a:off x="9978865" y="3343625"/>
            <a:ext cx="1054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Národní technické muzeum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5546AA7A-264D-4616-8866-4F84C493E4D3}"/>
              </a:ext>
            </a:extLst>
          </p:cNvPr>
          <p:cNvSpPr txBox="1"/>
          <p:nvPr/>
        </p:nvSpPr>
        <p:spPr>
          <a:xfrm>
            <a:off x="2353287" y="3642650"/>
            <a:ext cx="1305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Národní galerie</a:t>
            </a:r>
          </a:p>
        </p:txBody>
      </p:sp>
      <p:pic>
        <p:nvPicPr>
          <p:cNvPr id="1054" name="Picture 30" descr="Image result for národní galerie&quot;">
            <a:extLst>
              <a:ext uri="{FF2B5EF4-FFF2-40B4-BE49-F238E27FC236}">
                <a16:creationId xmlns:a16="http://schemas.microsoft.com/office/drawing/2014/main" id="{146B2FEF-1157-4C00-9EE1-617CB73AB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2"/>
          <a:stretch/>
        </p:blipFill>
        <p:spPr bwMode="auto">
          <a:xfrm>
            <a:off x="2461969" y="4066331"/>
            <a:ext cx="1095375" cy="109537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44FC0EA-C58C-4CF8-B21D-DE95552E0FAF}"/>
              </a:ext>
            </a:extLst>
          </p:cNvPr>
          <p:cNvSpPr txBox="1"/>
          <p:nvPr/>
        </p:nvSpPr>
        <p:spPr>
          <a:xfrm>
            <a:off x="1030431" y="2346273"/>
            <a:ext cx="8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849FF980-596D-485A-9E71-58FCBC1B6FF6}"/>
              </a:ext>
            </a:extLst>
          </p:cNvPr>
          <p:cNvSpPr txBox="1"/>
          <p:nvPr/>
        </p:nvSpPr>
        <p:spPr>
          <a:xfrm>
            <a:off x="2545353" y="2346273"/>
            <a:ext cx="8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3%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9A439FD7-D708-4A50-9763-BDF155238AF2}"/>
              </a:ext>
            </a:extLst>
          </p:cNvPr>
          <p:cNvSpPr txBox="1"/>
          <p:nvPr/>
        </p:nvSpPr>
        <p:spPr>
          <a:xfrm>
            <a:off x="4098277" y="2348813"/>
            <a:ext cx="8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2%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370CFC90-2D53-4DE0-B59C-5490B3FBF9C3}"/>
              </a:ext>
            </a:extLst>
          </p:cNvPr>
          <p:cNvSpPr txBox="1"/>
          <p:nvPr/>
        </p:nvSpPr>
        <p:spPr>
          <a:xfrm>
            <a:off x="5613199" y="2348813"/>
            <a:ext cx="8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2%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A5DEEC00-B776-403F-A497-D6368927EC04}"/>
              </a:ext>
            </a:extLst>
          </p:cNvPr>
          <p:cNvSpPr txBox="1"/>
          <p:nvPr/>
        </p:nvSpPr>
        <p:spPr>
          <a:xfrm>
            <a:off x="7053627" y="2317664"/>
            <a:ext cx="8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1%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E0887FF0-F9D6-4614-A171-8B0BF670A947}"/>
              </a:ext>
            </a:extLst>
          </p:cNvPr>
          <p:cNvSpPr txBox="1"/>
          <p:nvPr/>
        </p:nvSpPr>
        <p:spPr>
          <a:xfrm>
            <a:off x="8587697" y="2320204"/>
            <a:ext cx="8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1%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FD57C651-8548-444D-8F1C-99B8E9F57EC6}"/>
              </a:ext>
            </a:extLst>
          </p:cNvPr>
          <p:cNvSpPr txBox="1"/>
          <p:nvPr/>
        </p:nvSpPr>
        <p:spPr>
          <a:xfrm>
            <a:off x="10102619" y="2320204"/>
            <a:ext cx="8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1%</a:t>
            </a: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9416EFCD-334D-4BCD-A5AE-C2A003377D86}"/>
              </a:ext>
            </a:extLst>
          </p:cNvPr>
          <p:cNvSpPr txBox="1"/>
          <p:nvPr/>
        </p:nvSpPr>
        <p:spPr>
          <a:xfrm>
            <a:off x="1040266" y="4252372"/>
            <a:ext cx="8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1%</a:t>
            </a: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14974F6C-63B1-461A-A4B7-C9A834032085}"/>
              </a:ext>
            </a:extLst>
          </p:cNvPr>
          <p:cNvSpPr txBox="1"/>
          <p:nvPr/>
        </p:nvSpPr>
        <p:spPr>
          <a:xfrm>
            <a:off x="2555188" y="4252372"/>
            <a:ext cx="8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1%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CA0F438A-9105-4B8C-B2A8-86B8E1A01166}"/>
              </a:ext>
            </a:extLst>
          </p:cNvPr>
          <p:cNvSpPr txBox="1"/>
          <p:nvPr/>
        </p:nvSpPr>
        <p:spPr>
          <a:xfrm>
            <a:off x="4108112" y="4254912"/>
            <a:ext cx="8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1%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946EFFB6-5D10-40DA-9944-39B87910CFDE}"/>
              </a:ext>
            </a:extLst>
          </p:cNvPr>
          <p:cNvSpPr txBox="1"/>
          <p:nvPr/>
        </p:nvSpPr>
        <p:spPr>
          <a:xfrm>
            <a:off x="5623034" y="4254912"/>
            <a:ext cx="8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1%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420A236D-FB21-4255-8036-C5C541C05CD3}"/>
              </a:ext>
            </a:extLst>
          </p:cNvPr>
          <p:cNvSpPr txBox="1"/>
          <p:nvPr/>
        </p:nvSpPr>
        <p:spPr>
          <a:xfrm>
            <a:off x="7063462" y="4223763"/>
            <a:ext cx="8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1%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D431A6D8-A22A-4C52-A9E7-558FDF91DF8D}"/>
              </a:ext>
            </a:extLst>
          </p:cNvPr>
          <p:cNvSpPr txBox="1"/>
          <p:nvPr/>
        </p:nvSpPr>
        <p:spPr>
          <a:xfrm>
            <a:off x="8597532" y="4226303"/>
            <a:ext cx="8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1%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140A255A-6FC9-4DE7-9DF2-A5644C836766}"/>
              </a:ext>
            </a:extLst>
          </p:cNvPr>
          <p:cNvSpPr txBox="1"/>
          <p:nvPr/>
        </p:nvSpPr>
        <p:spPr>
          <a:xfrm>
            <a:off x="10112454" y="4226303"/>
            <a:ext cx="8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3619448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-17418" y="1102106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Oproti roku 2018 jde o zvýšení o 4 p. b. Podpořeně zůstává nejznámější Galerie Mánes a na druhém místě DOX.</a:t>
            </a:r>
          </a:p>
          <a:p>
            <a:pPr marL="0" indent="0">
              <a:buNone/>
            </a:pPr>
            <a:r>
              <a:rPr lang="cs-CZ" sz="1800" dirty="0"/>
              <a:t>CAMP znají Pražané nejčastěji z internetu (48 %), popř. ze sociálních sítí (31 %).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414550"/>
            <a:ext cx="12192000" cy="572146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Podpořená znalost CAMP se zvýšila na 15 %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449776796"/>
              </p:ext>
            </p:extLst>
          </p:nvPr>
        </p:nvGraphicFramePr>
        <p:xfrm>
          <a:off x="305343" y="2184249"/>
          <a:ext cx="7933836" cy="4032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/>
          <p:cNvSpPr/>
          <p:nvPr/>
        </p:nvSpPr>
        <p:spPr>
          <a:xfrm>
            <a:off x="876300" y="6479831"/>
            <a:ext cx="9199517" cy="3652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Q10.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Které z následujících institucí znáte, např. jste o nich slyšel/a, i když jste je třeba nenavštívil/a?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(2019: n=1400, 2018: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1406) 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více možných odpovědí 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Q61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. Odkud CAMP znáte?</a:t>
            </a:r>
            <a:r>
              <a:rPr lang="cs-CZ" sz="1200" dirty="0">
                <a:solidFill>
                  <a:srgbClr val="595959"/>
                </a:solidFill>
                <a:latin typeface="Calibri"/>
                <a:cs typeface="Arial" charset="0"/>
              </a:rPr>
              <a:t>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více možných odpovědí. </a:t>
            </a:r>
            <a:r>
              <a:rPr lang="cs-CZ" sz="1200" i="1" dirty="0">
                <a:solidFill>
                  <a:srgbClr val="595959"/>
                </a:solidFill>
                <a:latin typeface="Calibri"/>
                <a:cs typeface="Arial" charset="0"/>
              </a:rPr>
              <a:t>Pouze ti, co znají CAMP (2019: n=207)</a:t>
            </a:r>
            <a:endParaRPr lang="cs-CZ" sz="1200" i="1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14" name="Obdélníkový popisek 20">
            <a:extLst>
              <a:ext uri="{FF2B5EF4-FFF2-40B4-BE49-F238E27FC236}">
                <a16:creationId xmlns:a16="http://schemas.microsoft.com/office/drawing/2014/main" id="{3604AFAD-677A-478F-A323-FF6737CF3B8F}"/>
              </a:ext>
            </a:extLst>
          </p:cNvPr>
          <p:cNvSpPr/>
          <p:nvPr/>
        </p:nvSpPr>
        <p:spPr>
          <a:xfrm>
            <a:off x="4196514" y="4406682"/>
            <a:ext cx="2647083" cy="679107"/>
          </a:xfrm>
          <a:prstGeom prst="wedgeRoundRectCallout">
            <a:avLst>
              <a:gd name="adj1" fmla="val -35765"/>
              <a:gd name="adj2" fmla="val -7231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chemeClr val="tx1"/>
                </a:solidFill>
              </a:rPr>
              <a:t>CAMP znají signifikantně více</a:t>
            </a:r>
            <a:br>
              <a:rPr lang="cs-CZ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muži</a:t>
            </a:r>
            <a:r>
              <a:rPr lang="cs-CZ" sz="1400" dirty="0">
                <a:solidFill>
                  <a:schemeClr val="tx1"/>
                </a:solidFill>
              </a:rPr>
              <a:t> (17 %) a </a:t>
            </a:r>
            <a:r>
              <a:rPr lang="cs-CZ" sz="1400" b="1" dirty="0">
                <a:solidFill>
                  <a:schemeClr val="tx1"/>
                </a:solidFill>
              </a:rPr>
              <a:t>studenti</a:t>
            </a:r>
            <a:r>
              <a:rPr lang="cs-CZ" sz="1400" dirty="0">
                <a:solidFill>
                  <a:schemeClr val="tx1"/>
                </a:solidFill>
              </a:rPr>
              <a:t> (21 %).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493E5EEF-F5B8-4E2D-99CA-7A003A355699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17" name="Obdélník: se zakulacenými rohy 16">
              <a:extLst>
                <a:ext uri="{FF2B5EF4-FFF2-40B4-BE49-F238E27FC236}">
                  <a16:creationId xmlns:a16="http://schemas.microsoft.com/office/drawing/2014/main" id="{7295368D-2E6C-4330-B7D1-7530B7ADEB97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B34902DE-B85C-47E2-BE4C-2601DC711C1B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DF4C2DB4-4B41-4C12-B190-2A2BC0A91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712908"/>
              </p:ext>
            </p:extLst>
          </p:nvPr>
        </p:nvGraphicFramePr>
        <p:xfrm>
          <a:off x="7317831" y="2528047"/>
          <a:ext cx="3944544" cy="368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Skupina 14">
            <a:extLst>
              <a:ext uri="{FF2B5EF4-FFF2-40B4-BE49-F238E27FC236}">
                <a16:creationId xmlns:a16="http://schemas.microsoft.com/office/drawing/2014/main" id="{B12E8428-A614-433D-9780-2372D8678D8E}"/>
              </a:ext>
            </a:extLst>
          </p:cNvPr>
          <p:cNvGrpSpPr/>
          <p:nvPr/>
        </p:nvGrpSpPr>
        <p:grpSpPr>
          <a:xfrm>
            <a:off x="876300" y="6137383"/>
            <a:ext cx="4186251" cy="306067"/>
            <a:chOff x="788943" y="6185563"/>
            <a:chExt cx="4186251" cy="306067"/>
          </a:xfrm>
        </p:grpSpPr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10E9BEF7-A488-4F5D-A940-BFD0AF5FB6CC}"/>
                </a:ext>
              </a:extLst>
            </p:cNvPr>
            <p:cNvGrpSpPr/>
            <p:nvPr/>
          </p:nvGrpSpPr>
          <p:grpSpPr>
            <a:xfrm>
              <a:off x="897257" y="6185564"/>
              <a:ext cx="4077937" cy="276999"/>
              <a:chOff x="841196" y="6185564"/>
              <a:chExt cx="4077937" cy="276999"/>
            </a:xfrm>
          </p:grpSpPr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D7DE4127-37E4-4960-B7AE-689170EB9E6A}"/>
                  </a:ext>
                </a:extLst>
              </p:cNvPr>
              <p:cNvSpPr txBox="1"/>
              <p:nvPr/>
            </p:nvSpPr>
            <p:spPr>
              <a:xfrm>
                <a:off x="1064515" y="6185564"/>
                <a:ext cx="38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signifikantní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A08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růst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/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4C3C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pokles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oproti roku 2018</a:t>
                </a:r>
              </a:p>
            </p:txBody>
          </p:sp>
          <p:sp>
            <p:nvSpPr>
              <p:cNvPr id="22" name="Šipka dolů 15">
                <a:extLst>
                  <a:ext uri="{FF2B5EF4-FFF2-40B4-BE49-F238E27FC236}">
                    <a16:creationId xmlns:a16="http://schemas.microsoft.com/office/drawing/2014/main" id="{907E768B-E4CC-46AB-BC32-37800AC32CBF}"/>
                  </a:ext>
                </a:extLst>
              </p:cNvPr>
              <p:cNvSpPr/>
              <p:nvPr/>
            </p:nvSpPr>
            <p:spPr>
              <a:xfrm rot="10800000">
                <a:off x="841196" y="6246268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Šipka dolů 15">
                <a:extLst>
                  <a:ext uri="{FF2B5EF4-FFF2-40B4-BE49-F238E27FC236}">
                    <a16:creationId xmlns:a16="http://schemas.microsoft.com/office/drawing/2014/main" id="{A2F6C377-E2C1-488E-876B-48559D74D422}"/>
                  </a:ext>
                </a:extLst>
              </p:cNvPr>
              <p:cNvSpPr/>
              <p:nvPr/>
            </p:nvSpPr>
            <p:spPr>
              <a:xfrm>
                <a:off x="998220" y="6252065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Obdélník: se zakulacenými rohy 19">
              <a:extLst>
                <a:ext uri="{FF2B5EF4-FFF2-40B4-BE49-F238E27FC236}">
                  <a16:creationId xmlns:a16="http://schemas.microsoft.com/office/drawing/2014/main" id="{9D205A97-8CE0-464B-B048-63352D2EF748}"/>
                </a:ext>
              </a:extLst>
            </p:cNvPr>
            <p:cNvSpPr/>
            <p:nvPr/>
          </p:nvSpPr>
          <p:spPr>
            <a:xfrm>
              <a:off x="788943" y="6185563"/>
              <a:ext cx="3350260" cy="306067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Šipka dolů 15">
            <a:extLst>
              <a:ext uri="{FF2B5EF4-FFF2-40B4-BE49-F238E27FC236}">
                <a16:creationId xmlns:a16="http://schemas.microsoft.com/office/drawing/2014/main" id="{0242A898-A586-4719-802B-578874B3CFFF}"/>
              </a:ext>
            </a:extLst>
          </p:cNvPr>
          <p:cNvSpPr/>
          <p:nvPr/>
        </p:nvSpPr>
        <p:spPr>
          <a:xfrm rot="10800000">
            <a:off x="3526647" y="4026721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9440CA4-0343-4C88-94AE-ADA754B701F6}"/>
              </a:ext>
            </a:extLst>
          </p:cNvPr>
          <p:cNvSpPr txBox="1"/>
          <p:nvPr/>
        </p:nvSpPr>
        <p:spPr>
          <a:xfrm>
            <a:off x="8428471" y="2153701"/>
            <a:ext cx="220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Odkud CAMP znáte?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71DCDF67-10BC-4434-A8DD-5B2A07B2A025}"/>
              </a:ext>
            </a:extLst>
          </p:cNvPr>
          <p:cNvSpPr/>
          <p:nvPr/>
        </p:nvSpPr>
        <p:spPr>
          <a:xfrm>
            <a:off x="3766644" y="3964493"/>
            <a:ext cx="2141263" cy="212341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8AFEC13-2B73-4CA4-8AA0-9F543A76C6A2}"/>
              </a:ext>
            </a:extLst>
          </p:cNvPr>
          <p:cNvSpPr txBox="1"/>
          <p:nvPr/>
        </p:nvSpPr>
        <p:spPr>
          <a:xfrm>
            <a:off x="9160526" y="2387041"/>
            <a:ext cx="97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n=205</a:t>
            </a:r>
          </a:p>
        </p:txBody>
      </p:sp>
      <p:sp>
        <p:nvSpPr>
          <p:cNvPr id="27" name="Obdélníkový popisek 20">
            <a:extLst>
              <a:ext uri="{FF2B5EF4-FFF2-40B4-BE49-F238E27FC236}">
                <a16:creationId xmlns:a16="http://schemas.microsoft.com/office/drawing/2014/main" id="{F52892F7-9E5C-4A87-A900-5DD5D0E23855}"/>
              </a:ext>
            </a:extLst>
          </p:cNvPr>
          <p:cNvSpPr/>
          <p:nvPr/>
        </p:nvSpPr>
        <p:spPr>
          <a:xfrm>
            <a:off x="10044423" y="5008070"/>
            <a:ext cx="1600730" cy="654885"/>
          </a:xfrm>
          <a:prstGeom prst="wedgeRoundRectCallout">
            <a:avLst>
              <a:gd name="adj1" fmla="val -62389"/>
              <a:gd name="adj2" fmla="val 362"/>
              <a:gd name="adj3" fmla="val 1666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chemeClr val="tx1"/>
                </a:solidFill>
              </a:rPr>
              <a:t>- Ze zaměstnání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chemeClr val="tx1"/>
                </a:solidFill>
              </a:rPr>
              <a:t>- Chodím okolo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chemeClr val="tx1"/>
                </a:solidFill>
              </a:rPr>
              <a:t>- Z metra</a:t>
            </a:r>
            <a:endParaRPr lang="cs-CZ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65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010194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Dosahují vyšší znalosti u všech dotazovaných institucí, CAMP zná 18 % z nich. CAMP znají nejméně</a:t>
            </a:r>
            <a:br>
              <a:rPr lang="cs-CZ" sz="1800" dirty="0"/>
            </a:br>
            <a:r>
              <a:rPr lang="cs-CZ" sz="1800" dirty="0"/>
              <a:t>Automobiloví (8 %).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98938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Progresivní znají galerie nejvíce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35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6" name="Graf 5"/>
          <p:cNvGraphicFramePr/>
          <p:nvPr/>
        </p:nvGraphicFramePr>
        <p:xfrm>
          <a:off x="376518" y="2037806"/>
          <a:ext cx="10619590" cy="398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/>
          <p:cNvSpPr/>
          <p:nvPr/>
        </p:nvSpPr>
        <p:spPr>
          <a:xfrm>
            <a:off x="876300" y="6559062"/>
            <a:ext cx="9199517" cy="29918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Q10. Které z následujících institucí znáte, např. jste o nich slyšel/a, i když jste je třeba nenavštívil/a? (2019: 1400)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více možných odpovědí</a:t>
            </a:r>
            <a:endParaRPr lang="en-GB" sz="1200" dirty="0">
              <a:solidFill>
                <a:srgbClr val="595959"/>
              </a:solidFill>
              <a:cs typeface="Arial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A3C7FF0-6C12-40F7-B379-984B6B1422C6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009389CC-C005-45F6-A7FB-680E9CE1D03D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08D88A2-72E0-4801-8DFD-4495704335CD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A302CE6F-1508-4D29-B225-617A947F18E9}"/>
              </a:ext>
            </a:extLst>
          </p:cNvPr>
          <p:cNvGrpSpPr/>
          <p:nvPr/>
        </p:nvGrpSpPr>
        <p:grpSpPr>
          <a:xfrm>
            <a:off x="876300" y="6325299"/>
            <a:ext cx="2398123" cy="289937"/>
            <a:chOff x="807671" y="6251285"/>
            <a:chExt cx="2398123" cy="289937"/>
          </a:xfrm>
        </p:grpSpPr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BB7C3B30-959D-46E2-83E4-338705B75C30}"/>
                </a:ext>
              </a:extLst>
            </p:cNvPr>
            <p:cNvSpPr txBox="1"/>
            <p:nvPr/>
          </p:nvSpPr>
          <p:spPr>
            <a:xfrm>
              <a:off x="1287190" y="6251285"/>
              <a:ext cx="18680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 signifikantní rozdíl </a:t>
              </a:r>
            </a:p>
          </p:txBody>
        </p:sp>
        <p:sp>
          <p:nvSpPr>
            <p:cNvPr id="15" name="Obdélník: se zakulacenými rohy 14">
              <a:extLst>
                <a:ext uri="{FF2B5EF4-FFF2-40B4-BE49-F238E27FC236}">
                  <a16:creationId xmlns:a16="http://schemas.microsoft.com/office/drawing/2014/main" id="{242757A7-A2CB-4178-830E-98CBF7220439}"/>
                </a:ext>
              </a:extLst>
            </p:cNvPr>
            <p:cNvSpPr/>
            <p:nvPr/>
          </p:nvSpPr>
          <p:spPr>
            <a:xfrm>
              <a:off x="807671" y="6254984"/>
              <a:ext cx="2398123" cy="286238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Znak plus 15">
              <a:extLst>
                <a:ext uri="{FF2B5EF4-FFF2-40B4-BE49-F238E27FC236}">
                  <a16:creationId xmlns:a16="http://schemas.microsoft.com/office/drawing/2014/main" id="{C72A9CC5-1578-4C15-A1CE-2FF84CD89A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614" y="6302540"/>
              <a:ext cx="180000" cy="180000"/>
            </a:xfrm>
            <a:prstGeom prst="mathPlus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Znak minus 16">
              <a:extLst>
                <a:ext uri="{FF2B5EF4-FFF2-40B4-BE49-F238E27FC236}">
                  <a16:creationId xmlns:a16="http://schemas.microsoft.com/office/drawing/2014/main" id="{DDDCC636-AEBF-46FA-A73A-40DFD4A21D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934" y="6284540"/>
              <a:ext cx="216000" cy="216000"/>
            </a:xfrm>
            <a:prstGeom prst="mathMinus">
              <a:avLst/>
            </a:prstGeom>
            <a:solidFill>
              <a:srgbClr val="C00000"/>
            </a:solidFill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Znak minus 17">
            <a:extLst>
              <a:ext uri="{FF2B5EF4-FFF2-40B4-BE49-F238E27FC236}">
                <a16:creationId xmlns:a16="http://schemas.microsoft.com/office/drawing/2014/main" id="{DA50AAA6-2BF6-46F9-802D-4E94279AAC13}"/>
              </a:ext>
            </a:extLst>
          </p:cNvPr>
          <p:cNvSpPr>
            <a:spLocks noChangeAspect="1"/>
          </p:cNvSpPr>
          <p:nvPr/>
        </p:nvSpPr>
        <p:spPr>
          <a:xfrm>
            <a:off x="10577510" y="4853720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Znak plus 18">
            <a:extLst>
              <a:ext uri="{FF2B5EF4-FFF2-40B4-BE49-F238E27FC236}">
                <a16:creationId xmlns:a16="http://schemas.microsoft.com/office/drawing/2014/main" id="{625CB4CE-1A83-4D0C-95A0-DD61E16D9B44}"/>
              </a:ext>
            </a:extLst>
          </p:cNvPr>
          <p:cNvSpPr>
            <a:spLocks noChangeAspect="1"/>
          </p:cNvSpPr>
          <p:nvPr/>
        </p:nvSpPr>
        <p:spPr>
          <a:xfrm>
            <a:off x="7382659" y="4139430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Znak plus 19">
            <a:extLst>
              <a:ext uri="{FF2B5EF4-FFF2-40B4-BE49-F238E27FC236}">
                <a16:creationId xmlns:a16="http://schemas.microsoft.com/office/drawing/2014/main" id="{B2B6FEFE-EFB9-4795-A14C-9131EA5458F0}"/>
              </a:ext>
            </a:extLst>
          </p:cNvPr>
          <p:cNvSpPr>
            <a:spLocks noChangeAspect="1"/>
          </p:cNvSpPr>
          <p:nvPr/>
        </p:nvSpPr>
        <p:spPr>
          <a:xfrm>
            <a:off x="7382659" y="4853720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Znak plus 20">
            <a:extLst>
              <a:ext uri="{FF2B5EF4-FFF2-40B4-BE49-F238E27FC236}">
                <a16:creationId xmlns:a16="http://schemas.microsoft.com/office/drawing/2014/main" id="{5B7C6DB4-DC27-4E02-BA7E-0B61EDD2F363}"/>
              </a:ext>
            </a:extLst>
          </p:cNvPr>
          <p:cNvSpPr>
            <a:spLocks noChangeAspect="1"/>
          </p:cNvSpPr>
          <p:nvPr/>
        </p:nvSpPr>
        <p:spPr>
          <a:xfrm>
            <a:off x="7382659" y="3058413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Znak plus 21">
            <a:extLst>
              <a:ext uri="{FF2B5EF4-FFF2-40B4-BE49-F238E27FC236}">
                <a16:creationId xmlns:a16="http://schemas.microsoft.com/office/drawing/2014/main" id="{989CB028-2C3F-4A71-8ABB-94F289BFCD17}"/>
              </a:ext>
            </a:extLst>
          </p:cNvPr>
          <p:cNvSpPr>
            <a:spLocks noChangeAspect="1"/>
          </p:cNvSpPr>
          <p:nvPr/>
        </p:nvSpPr>
        <p:spPr>
          <a:xfrm>
            <a:off x="7382659" y="4503439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Znak plus 22">
            <a:extLst>
              <a:ext uri="{FF2B5EF4-FFF2-40B4-BE49-F238E27FC236}">
                <a16:creationId xmlns:a16="http://schemas.microsoft.com/office/drawing/2014/main" id="{420D8D28-558F-4771-96D8-1EFCE217953D}"/>
              </a:ext>
            </a:extLst>
          </p:cNvPr>
          <p:cNvSpPr>
            <a:spLocks noChangeAspect="1"/>
          </p:cNvSpPr>
          <p:nvPr/>
        </p:nvSpPr>
        <p:spPr>
          <a:xfrm>
            <a:off x="7382659" y="3408694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Znak plus 23">
            <a:extLst>
              <a:ext uri="{FF2B5EF4-FFF2-40B4-BE49-F238E27FC236}">
                <a16:creationId xmlns:a16="http://schemas.microsoft.com/office/drawing/2014/main" id="{9A92EBDD-AF91-41A1-B4D2-D7E4877B250D}"/>
              </a:ext>
            </a:extLst>
          </p:cNvPr>
          <p:cNvSpPr>
            <a:spLocks noChangeAspect="1"/>
          </p:cNvSpPr>
          <p:nvPr/>
        </p:nvSpPr>
        <p:spPr>
          <a:xfrm>
            <a:off x="7382659" y="3784290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Znak minus 24">
            <a:extLst>
              <a:ext uri="{FF2B5EF4-FFF2-40B4-BE49-F238E27FC236}">
                <a16:creationId xmlns:a16="http://schemas.microsoft.com/office/drawing/2014/main" id="{AD7B5AE5-0899-4FFD-809B-72BE4970C061}"/>
              </a:ext>
            </a:extLst>
          </p:cNvPr>
          <p:cNvSpPr>
            <a:spLocks noChangeAspect="1"/>
          </p:cNvSpPr>
          <p:nvPr/>
        </p:nvSpPr>
        <p:spPr>
          <a:xfrm>
            <a:off x="10577510" y="3405977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CF5245C-B4D6-4EDB-936E-76E78999ADC4}"/>
              </a:ext>
            </a:extLst>
          </p:cNvPr>
          <p:cNvSpPr/>
          <p:nvPr/>
        </p:nvSpPr>
        <p:spPr>
          <a:xfrm>
            <a:off x="609600" y="4048129"/>
            <a:ext cx="10614212" cy="3535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3CCC99D6-CCEC-4B83-B23C-B58029385172}"/>
              </a:ext>
            </a:extLst>
          </p:cNvPr>
          <p:cNvGrpSpPr/>
          <p:nvPr/>
        </p:nvGrpSpPr>
        <p:grpSpPr>
          <a:xfrm>
            <a:off x="10564108" y="642373"/>
            <a:ext cx="1523930" cy="595004"/>
            <a:chOff x="5185278" y="183254"/>
            <a:chExt cx="3061590" cy="1098627"/>
          </a:xfrm>
        </p:grpSpPr>
        <p:sp>
          <p:nvSpPr>
            <p:cNvPr id="27" name="Obdélník: se zakulacenými rohy 26">
              <a:extLst>
                <a:ext uri="{FF2B5EF4-FFF2-40B4-BE49-F238E27FC236}">
                  <a16:creationId xmlns:a16="http://schemas.microsoft.com/office/drawing/2014/main" id="{4B5118CE-D248-473D-A661-7C952F99F8EF}"/>
                </a:ext>
              </a:extLst>
            </p:cNvPr>
            <p:cNvSpPr/>
            <p:nvPr/>
          </p:nvSpPr>
          <p:spPr>
            <a:xfrm>
              <a:off x="5185278" y="183254"/>
              <a:ext cx="3061590" cy="109862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581B0786-189D-4E86-A557-506A6FCDB57D}"/>
                </a:ext>
              </a:extLst>
            </p:cNvPr>
            <p:cNvSpPr txBox="1"/>
            <p:nvPr/>
          </p:nvSpPr>
          <p:spPr>
            <a:xfrm>
              <a:off x="5424461" y="203339"/>
              <a:ext cx="2583223" cy="106885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Segmentace 2019</a:t>
              </a:r>
            </a:p>
          </p:txBody>
        </p:sp>
      </p:grpSp>
      <p:pic>
        <p:nvPicPr>
          <p:cNvPr id="29" name="Obrázek 28">
            <a:extLst>
              <a:ext uri="{FF2B5EF4-FFF2-40B4-BE49-F238E27FC236}">
                <a16:creationId xmlns:a16="http://schemas.microsoft.com/office/drawing/2014/main" id="{2D0ACE0C-3070-4482-9D58-6169DDCBEE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553" y="1693377"/>
            <a:ext cx="414505" cy="411932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1D4DCA1D-D01F-48AA-A2D1-65D0F11692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096" y="1701126"/>
            <a:ext cx="414505" cy="411932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83FDA1B7-8E8B-4D15-A7C1-C7A1CF12D1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450" y="1693799"/>
            <a:ext cx="414505" cy="414505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927556D8-34AD-4FE7-8B3C-975374A5EC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769" y="1681397"/>
            <a:ext cx="500095" cy="500095"/>
          </a:xfrm>
          <a:prstGeom prst="rect">
            <a:avLst/>
          </a:prstGeom>
        </p:spPr>
      </p:pic>
      <p:graphicFrame>
        <p:nvGraphicFramePr>
          <p:cNvPr id="33" name="Tabulka 32">
            <a:extLst>
              <a:ext uri="{FF2B5EF4-FFF2-40B4-BE49-F238E27FC236}">
                <a16:creationId xmlns:a16="http://schemas.microsoft.com/office/drawing/2014/main" id="{A5AD7514-540C-449B-BDD6-729F9185E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07621"/>
              </p:ext>
            </p:extLst>
          </p:nvPr>
        </p:nvGraphicFramePr>
        <p:xfrm>
          <a:off x="2916936" y="2198441"/>
          <a:ext cx="7876570" cy="365760"/>
        </p:xfrm>
        <a:graphic>
          <a:graphicData uri="http://schemas.openxmlformats.org/drawingml/2006/table">
            <a:tbl>
              <a:tblPr/>
              <a:tblGrid>
                <a:gridCol w="1575314">
                  <a:extLst>
                    <a:ext uri="{9D8B030D-6E8A-4147-A177-3AD203B41FA5}">
                      <a16:colId xmlns:a16="http://schemas.microsoft.com/office/drawing/2014/main" val="1491959201"/>
                    </a:ext>
                  </a:extLst>
                </a:gridCol>
                <a:gridCol w="1575314">
                  <a:extLst>
                    <a:ext uri="{9D8B030D-6E8A-4147-A177-3AD203B41FA5}">
                      <a16:colId xmlns:a16="http://schemas.microsoft.com/office/drawing/2014/main" val="1532207342"/>
                    </a:ext>
                  </a:extLst>
                </a:gridCol>
                <a:gridCol w="1575314">
                  <a:extLst>
                    <a:ext uri="{9D8B030D-6E8A-4147-A177-3AD203B41FA5}">
                      <a16:colId xmlns:a16="http://schemas.microsoft.com/office/drawing/2014/main" val="1024448700"/>
                    </a:ext>
                  </a:extLst>
                </a:gridCol>
                <a:gridCol w="1575314">
                  <a:extLst>
                    <a:ext uri="{9D8B030D-6E8A-4147-A177-3AD203B41FA5}">
                      <a16:colId xmlns:a16="http://schemas.microsoft.com/office/drawing/2014/main" val="1315635055"/>
                    </a:ext>
                  </a:extLst>
                </a:gridCol>
                <a:gridCol w="1575314">
                  <a:extLst>
                    <a:ext uri="{9D8B030D-6E8A-4147-A177-3AD203B41FA5}">
                      <a16:colId xmlns:a16="http://schemas.microsoft.com/office/drawing/2014/main" val="27600375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(n=1400)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Konzervativní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(n=540)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Progresivní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(n=375)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Ekologičtí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 (n=410)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Automobiloví </a:t>
                      </a:r>
                      <a:b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(n=75)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718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812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CAMP zná podpořeně 15 % obyvatel Prahy, 4 % ho zmíní spontánně. Oproti tomu Galerie Mánes je známá pro 78 % Pražanů, ovšem spontánně si ji vybaví jen 1 %. 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2085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V poměru spontánní a podpořené znalosti je na tom CAMP nejlépe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580886"/>
              </p:ext>
            </p:extLst>
          </p:nvPr>
        </p:nvGraphicFramePr>
        <p:xfrm>
          <a:off x="597272" y="1907177"/>
          <a:ext cx="10610659" cy="4293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délník 9"/>
          <p:cNvSpPr/>
          <p:nvPr/>
        </p:nvSpPr>
        <p:spPr>
          <a:xfrm>
            <a:off x="670560" y="6390539"/>
            <a:ext cx="9405257" cy="46770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Q09. Znáte nějaké výstavní prostory v Praze, které se věnují architektuře, urbanismu, pražským stavbám, rozvoji města apod.? (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1400)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otevřená otázka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Q10. Které z následujících institucí znáte, např. jste o nich slyšel/a, i když jste je třeba nenavštívil/a? (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1400)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více možných odpovědí</a:t>
            </a:r>
            <a:endParaRPr lang="en-GB" sz="1200" i="1" dirty="0">
              <a:solidFill>
                <a:srgbClr val="595959"/>
              </a:solidFill>
              <a:cs typeface="Arial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F8AF955-6B8F-4E9D-8888-8078DC836CA3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15" name="Obdélník: se zakulacenými rohy 14">
              <a:extLst>
                <a:ext uri="{FF2B5EF4-FFF2-40B4-BE49-F238E27FC236}">
                  <a16:creationId xmlns:a16="http://schemas.microsoft.com/office/drawing/2014/main" id="{29D88F8B-9507-4605-8C37-EC7D230F0FDC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25A3C98A-718E-4D73-BAAA-ED2BF55B91F4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80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844575"/>
            <a:ext cx="12192000" cy="754098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Je to o 2 p. b. více, než v loňském roce. 45 % návštěvníku bylo v CAMPu jen jednou, více než polovina se vrátí. Za posledních 12 měsíců zde bylo 47 % návštěvníků jednou, 33 % vícekrát než jednou.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637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CAMP navštívilo 6 % Pražanů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281517"/>
            <a:ext cx="9199517" cy="57648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Q12.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Navštívil/a jste CAMP - Centrum architektury a městského plánování? (2019: n=1400, 2018: n=1406)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Q19. Kolikrát jste již CAMP navštívil/a, či případně jak často jej navštěvujete? (2019: n=87)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pouze ti, co navštívili CAMP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Q63.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Kolikrát z toho jste CAMP navštívil/a v posledních 12 měsících? (2019: n=87)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pouze ti, co navštívili CAMP</a:t>
            </a:r>
            <a:endParaRPr kumimoji="0" lang="cs-CZ" sz="1200" b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6F3B7A35-1128-441F-BB86-D2D7A8FEE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858623"/>
              </p:ext>
            </p:extLst>
          </p:nvPr>
        </p:nvGraphicFramePr>
        <p:xfrm>
          <a:off x="1422453" y="2301842"/>
          <a:ext cx="3950101" cy="282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BC894755-BFF3-4B55-AE9B-A7D6DD1F3AEC}"/>
              </a:ext>
            </a:extLst>
          </p:cNvPr>
          <p:cNvSpPr txBox="1"/>
          <p:nvPr/>
        </p:nvSpPr>
        <p:spPr>
          <a:xfrm>
            <a:off x="1681501" y="1864597"/>
            <a:ext cx="314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1964AA"/>
                </a:solidFill>
              </a:rPr>
              <a:t>Navštívili CAMP:</a:t>
            </a:r>
          </a:p>
        </p:txBody>
      </p:sp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1DBBEA54-FD53-43D5-9EE5-C5A7CA137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589239"/>
              </p:ext>
            </p:extLst>
          </p:nvPr>
        </p:nvGraphicFramePr>
        <p:xfrm>
          <a:off x="6221506" y="2479996"/>
          <a:ext cx="2664099" cy="334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ovéPole 18">
            <a:extLst>
              <a:ext uri="{FF2B5EF4-FFF2-40B4-BE49-F238E27FC236}">
                <a16:creationId xmlns:a16="http://schemas.microsoft.com/office/drawing/2014/main" id="{59577384-CD28-4107-B0F9-3DEF2A0003F5}"/>
              </a:ext>
            </a:extLst>
          </p:cNvPr>
          <p:cNvSpPr txBox="1"/>
          <p:nvPr/>
        </p:nvSpPr>
        <p:spPr>
          <a:xfrm>
            <a:off x="7366704" y="1672880"/>
            <a:ext cx="314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1964AA"/>
                </a:solidFill>
              </a:rPr>
              <a:t>Frekvence návštěvy (2019):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4733611-BE65-45F5-9995-2C80B118D400}"/>
              </a:ext>
            </a:extLst>
          </p:cNvPr>
          <p:cNvSpPr txBox="1"/>
          <p:nvPr/>
        </p:nvSpPr>
        <p:spPr>
          <a:xfrm>
            <a:off x="3585359" y="5087009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D6C40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1EAC1F12-439A-4C46-8C0C-607BAF87E64C}"/>
              </a:ext>
            </a:extLst>
          </p:cNvPr>
          <p:cNvSpPr/>
          <p:nvPr/>
        </p:nvSpPr>
        <p:spPr>
          <a:xfrm>
            <a:off x="2537415" y="5202726"/>
            <a:ext cx="170867" cy="157740"/>
          </a:xfrm>
          <a:prstGeom prst="ellipse">
            <a:avLst/>
          </a:prstGeom>
          <a:solidFill>
            <a:srgbClr val="1964AA"/>
          </a:solidFill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ABBDC84-D0E8-4031-957C-0463AA206569}"/>
              </a:ext>
            </a:extLst>
          </p:cNvPr>
          <p:cNvSpPr txBox="1"/>
          <p:nvPr/>
        </p:nvSpPr>
        <p:spPr>
          <a:xfrm>
            <a:off x="2696219" y="5082185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>
                <a:solidFill>
                  <a:srgbClr val="009FE3"/>
                </a:solidFill>
                <a:latin typeface="Calibri"/>
              </a:rPr>
              <a:t>2019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D6C40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34CB8D86-5398-459C-9CC5-F00E7CF80EB0}"/>
              </a:ext>
            </a:extLst>
          </p:cNvPr>
          <p:cNvSpPr/>
          <p:nvPr/>
        </p:nvSpPr>
        <p:spPr>
          <a:xfrm>
            <a:off x="3368109" y="5202430"/>
            <a:ext cx="170867" cy="1577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4E1CF7A5-DDE4-4581-AECA-8E5ABDF344EC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27" name="Obdélník: se zakulacenými rohy 26">
              <a:extLst>
                <a:ext uri="{FF2B5EF4-FFF2-40B4-BE49-F238E27FC236}">
                  <a16:creationId xmlns:a16="http://schemas.microsoft.com/office/drawing/2014/main" id="{3A140A85-337A-4581-9EAA-2DE76EA12F1D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76F105C9-7EC1-4311-9D4F-4835445AE094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27E0D219-61BA-4680-812B-71C457E21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293190"/>
              </p:ext>
            </p:extLst>
          </p:nvPr>
        </p:nvGraphicFramePr>
        <p:xfrm>
          <a:off x="8736734" y="2479997"/>
          <a:ext cx="3143795" cy="354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D75B16F9-A578-41F1-88AD-6AC72F02ADA1}"/>
              </a:ext>
            </a:extLst>
          </p:cNvPr>
          <p:cNvCxnSpPr>
            <a:cxnSpLocks/>
          </p:cNvCxnSpPr>
          <p:nvPr/>
        </p:nvCxnSpPr>
        <p:spPr>
          <a:xfrm>
            <a:off x="8957322" y="2133776"/>
            <a:ext cx="0" cy="3879649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2369FE6-3C55-43B4-A115-302FE1A597A1}"/>
              </a:ext>
            </a:extLst>
          </p:cNvPr>
          <p:cNvSpPr txBox="1"/>
          <p:nvPr/>
        </p:nvSpPr>
        <p:spPr>
          <a:xfrm>
            <a:off x="8921324" y="1991232"/>
            <a:ext cx="162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1964AA"/>
                </a:solidFill>
              </a:rPr>
              <a:t>..za posledních 12 měsíců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F4E8536-3C0B-48B5-8F54-EC24CC90F60F}"/>
              </a:ext>
            </a:extLst>
          </p:cNvPr>
          <p:cNvSpPr txBox="1"/>
          <p:nvPr/>
        </p:nvSpPr>
        <p:spPr>
          <a:xfrm>
            <a:off x="7476736" y="2036458"/>
            <a:ext cx="1259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1964AA"/>
                </a:solidFill>
              </a:rPr>
              <a:t>..celkově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68BAB77-00E1-452D-8903-3ED6735B5A33}"/>
              </a:ext>
            </a:extLst>
          </p:cNvPr>
          <p:cNvSpPr txBox="1"/>
          <p:nvPr/>
        </p:nvSpPr>
        <p:spPr>
          <a:xfrm>
            <a:off x="7694051" y="2383647"/>
            <a:ext cx="970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n=87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47A6153-6A81-42C6-8E86-31C8AD6F9469}"/>
              </a:ext>
            </a:extLst>
          </p:cNvPr>
          <p:cNvSpPr txBox="1"/>
          <p:nvPr/>
        </p:nvSpPr>
        <p:spPr>
          <a:xfrm>
            <a:off x="9236325" y="2400172"/>
            <a:ext cx="970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n=87</a:t>
            </a:r>
          </a:p>
        </p:txBody>
      </p:sp>
    </p:spTree>
    <p:extLst>
      <p:ext uri="{BB962C8B-B14F-4D97-AF65-F5344CB8AC3E}">
        <p14:creationId xmlns:p14="http://schemas.microsoft.com/office/powerpoint/2010/main" val="1872722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844575"/>
            <a:ext cx="12192000" cy="754098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Ta je však letos důvodem pro 45 % návštěvníků, oproti 53 % z loňského roku. Naopak více než v roce 2018 je letos důvodem návštěvy práce či studium (21 % letos, loni 10 %). Ty, co CAMP doposud nenavštívili, by nejvíce přilákala výstava (59 %).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637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Nejčastějším důvodem návštěvy zůstává výstava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462826670"/>
              </p:ext>
            </p:extLst>
          </p:nvPr>
        </p:nvGraphicFramePr>
        <p:xfrm>
          <a:off x="6705600" y="2360204"/>
          <a:ext cx="4671075" cy="365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/>
          <p:cNvSpPr/>
          <p:nvPr/>
        </p:nvSpPr>
        <p:spPr>
          <a:xfrm>
            <a:off x="876300" y="6390538"/>
            <a:ext cx="9199517" cy="46746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Q14. Co bylo důvodem Vaší poslední návštěvy CAMPU? (2019: n=87, 2018: n=58)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pouze ti, co navštívili CAMP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Q62. Které z těchto možností by vás přiměly k návštěvě CAMPu? (2019: n=1299)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pouze ti, co nenavštívili CAMP</a:t>
            </a:r>
            <a:endParaRPr kumimoji="0" lang="cs-CZ" sz="1200" b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9B26070-C336-44B5-8F82-A62068AE8B58}"/>
              </a:ext>
            </a:extLst>
          </p:cNvPr>
          <p:cNvSpPr txBox="1"/>
          <p:nvPr/>
        </p:nvSpPr>
        <p:spPr>
          <a:xfrm>
            <a:off x="6481550" y="1852096"/>
            <a:ext cx="524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1964AA"/>
                </a:solidFill>
              </a:rPr>
              <a:t>Nenavštívili CAMP – Co by Vás přimělo k návštěvě:</a:t>
            </a:r>
          </a:p>
        </p:txBody>
      </p:sp>
      <p:graphicFrame>
        <p:nvGraphicFramePr>
          <p:cNvPr id="26" name="Graf 25">
            <a:extLst>
              <a:ext uri="{FF2B5EF4-FFF2-40B4-BE49-F238E27FC236}">
                <a16:creationId xmlns:a16="http://schemas.microsoft.com/office/drawing/2014/main" id="{51BC4B98-756F-4103-A641-5F0174E39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950989"/>
              </p:ext>
            </p:extLst>
          </p:nvPr>
        </p:nvGraphicFramePr>
        <p:xfrm>
          <a:off x="876300" y="2437097"/>
          <a:ext cx="5829299" cy="354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ovéPole 26">
            <a:extLst>
              <a:ext uri="{FF2B5EF4-FFF2-40B4-BE49-F238E27FC236}">
                <a16:creationId xmlns:a16="http://schemas.microsoft.com/office/drawing/2014/main" id="{D376EA98-71AC-4397-8CA0-53AF789BD622}"/>
              </a:ext>
            </a:extLst>
          </p:cNvPr>
          <p:cNvSpPr txBox="1"/>
          <p:nvPr/>
        </p:nvSpPr>
        <p:spPr>
          <a:xfrm>
            <a:off x="1578380" y="1833219"/>
            <a:ext cx="415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1964AA"/>
                </a:solidFill>
              </a:rPr>
              <a:t>Navštívili CAMP - Důvod návštěvy:</a:t>
            </a:r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B8A558EF-6A5C-40C9-B3FE-D802E8A1CC89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30" name="Obdélník: se zakulacenými rohy 29">
              <a:extLst>
                <a:ext uri="{FF2B5EF4-FFF2-40B4-BE49-F238E27FC236}">
                  <a16:creationId xmlns:a16="http://schemas.microsoft.com/office/drawing/2014/main" id="{924D2491-A2F0-4B78-AD02-F14792DB5A58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ABF647E9-3713-45CA-B20C-70B273B45192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9409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39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77535" y="6152943"/>
            <a:ext cx="9640923" cy="7053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chemeClr val="tx2"/>
                </a:solidFill>
                <a:cs typeface="Arial" charset="0"/>
              </a:rPr>
              <a:t>Q15. Na základě Vaší dosavadní zkušenosti, doporučil/a byste návštěvu CAMPU vašim známým, přátelům nebo rodině?  (2019: n=87, 2018: n=58)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pouze ti, co navštívili CAMP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chemeClr val="tx2"/>
                </a:solidFill>
                <a:cs typeface="Arial" charset="0"/>
              </a:rPr>
              <a:t>Q16. Proč byste NEDOPORUČIL/A návštěvu CAMPU? (n=22) </a:t>
            </a:r>
            <a:r>
              <a:rPr lang="cs-CZ" sz="1200" i="1" dirty="0">
                <a:solidFill>
                  <a:schemeClr val="tx2"/>
                </a:solidFill>
                <a:cs typeface="Arial" charset="0"/>
              </a:rPr>
              <a:t>otevřená otázka, pouze Pomlouvači </a:t>
            </a:r>
            <a:r>
              <a:rPr lang="cs-CZ" sz="1200" dirty="0">
                <a:solidFill>
                  <a:schemeClr val="tx2"/>
                </a:solidFill>
                <a:cs typeface="Arial" charset="0"/>
              </a:rPr>
              <a:t>Q17. Co by se v CAMPU mohlo zlepšit? ? (n=29) </a:t>
            </a:r>
            <a:r>
              <a:rPr lang="cs-CZ" sz="1200" i="1" dirty="0">
                <a:solidFill>
                  <a:schemeClr val="tx2"/>
                </a:solidFill>
                <a:cs typeface="Arial" charset="0"/>
              </a:rPr>
              <a:t>otevřená otázka, pouze Neutrálové </a:t>
            </a:r>
            <a:r>
              <a:rPr lang="cs-CZ" sz="1200" dirty="0">
                <a:solidFill>
                  <a:schemeClr val="tx2"/>
                </a:solidFill>
                <a:cs typeface="Arial" charset="0"/>
              </a:rPr>
              <a:t>Q18. Proč byste DOPORUČIL/A návštěvu CAMPU? Co se Vám LÍBILO? (n=36) </a:t>
            </a:r>
            <a:r>
              <a:rPr lang="cs-CZ" sz="1200" i="1" dirty="0">
                <a:solidFill>
                  <a:schemeClr val="tx2"/>
                </a:solidFill>
                <a:cs typeface="Arial" charset="0"/>
              </a:rPr>
              <a:t>otevřená otázka, pouze Advokáti</a:t>
            </a:r>
          </a:p>
        </p:txBody>
      </p:sp>
      <p:grpSp>
        <p:nvGrpSpPr>
          <p:cNvPr id="10" name="Skupina 10"/>
          <p:cNvGrpSpPr>
            <a:grpSpLocks/>
          </p:cNvGrpSpPr>
          <p:nvPr/>
        </p:nvGrpSpPr>
        <p:grpSpPr bwMode="auto">
          <a:xfrm>
            <a:off x="196036" y="3657843"/>
            <a:ext cx="6393284" cy="2347287"/>
            <a:chOff x="9240243" y="2188939"/>
            <a:chExt cx="4235244" cy="1862941"/>
          </a:xfrm>
        </p:grpSpPr>
        <p:sp>
          <p:nvSpPr>
            <p:cNvPr id="11" name="Zástupný symbol pro obsah 2"/>
            <p:cNvSpPr txBox="1">
              <a:spLocks/>
            </p:cNvSpPr>
            <p:nvPr/>
          </p:nvSpPr>
          <p:spPr>
            <a:xfrm>
              <a:off x="9240243" y="3695320"/>
              <a:ext cx="4071966" cy="35656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637200" lvl="1" indent="-1800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0B700"/>
                </a:buClr>
                <a:defRPr/>
              </a:pPr>
              <a:r>
                <a:rPr lang="cs-CZ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NPS</a:t>
              </a:r>
              <a:r>
                <a:rPr lang="cs-CZ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 = </a:t>
              </a:r>
              <a:r>
                <a:rPr lang="cs-CZ" b="1" dirty="0">
                  <a:solidFill>
                    <a:srgbClr val="00B050"/>
                  </a:solidFill>
                  <a:latin typeface="Arial" charset="0"/>
                  <a:cs typeface="Arial" charset="0"/>
                </a:rPr>
                <a:t>% advokátů </a:t>
              </a:r>
              <a:r>
                <a:rPr lang="cs-CZ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- </a:t>
              </a:r>
              <a:r>
                <a:rPr lang="cs-CZ" b="1" dirty="0">
                  <a:solidFill>
                    <a:srgbClr val="E74C3C"/>
                  </a:solidFill>
                  <a:latin typeface="Arial" charset="0"/>
                  <a:cs typeface="Arial" charset="0"/>
                </a:rPr>
                <a:t>% pomlouvačů</a:t>
              </a:r>
            </a:p>
          </p:txBody>
        </p:sp>
        <p:grpSp>
          <p:nvGrpSpPr>
            <p:cNvPr id="12" name="Skupina 9"/>
            <p:cNvGrpSpPr>
              <a:grpSpLocks/>
            </p:cNvGrpSpPr>
            <p:nvPr/>
          </p:nvGrpSpPr>
          <p:grpSpPr bwMode="auto">
            <a:xfrm>
              <a:off x="10200157" y="2188939"/>
              <a:ext cx="3275330" cy="358538"/>
              <a:chOff x="10200157" y="2188939"/>
              <a:chExt cx="3275330" cy="358538"/>
            </a:xfrm>
          </p:grpSpPr>
          <p:sp>
            <p:nvSpPr>
              <p:cNvPr id="13" name="Zástupný symbol pro obsah 2"/>
              <p:cNvSpPr txBox="1">
                <a:spLocks/>
              </p:cNvSpPr>
              <p:nvPr/>
            </p:nvSpPr>
            <p:spPr bwMode="auto">
              <a:xfrm>
                <a:off x="10200157" y="2190287"/>
                <a:ext cx="1709118" cy="35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636588" indent="-1793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0B700"/>
                  </a:buClr>
                </a:pPr>
                <a:r>
                  <a:rPr lang="cs-CZ" dirty="0">
                    <a:solidFill>
                      <a:srgbClr val="C00000"/>
                    </a:solidFill>
                    <a:cs typeface="Arial" charset="0"/>
                  </a:rPr>
                  <a:t>pomlouvači</a:t>
                </a:r>
              </a:p>
            </p:txBody>
          </p:sp>
          <p:sp>
            <p:nvSpPr>
              <p:cNvPr id="14" name="Zástupný symbol pro obsah 2"/>
              <p:cNvSpPr txBox="1">
                <a:spLocks/>
              </p:cNvSpPr>
              <p:nvPr/>
            </p:nvSpPr>
            <p:spPr bwMode="auto">
              <a:xfrm>
                <a:off x="11355634" y="2189727"/>
                <a:ext cx="1206207" cy="33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636588" indent="-1793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 algn="ctr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0B700"/>
                  </a:buClr>
                </a:pPr>
                <a:r>
                  <a:rPr lang="cs-CZ" dirty="0">
                    <a:solidFill>
                      <a:srgbClr val="FFC000"/>
                    </a:solidFill>
                    <a:cs typeface="Arial" charset="0"/>
                  </a:rPr>
                  <a:t>neutrálové</a:t>
                </a:r>
              </a:p>
            </p:txBody>
          </p:sp>
          <p:sp>
            <p:nvSpPr>
              <p:cNvPr id="15" name="Zástupný symbol pro obsah 2"/>
              <p:cNvSpPr txBox="1">
                <a:spLocks/>
              </p:cNvSpPr>
              <p:nvPr/>
            </p:nvSpPr>
            <p:spPr bwMode="auto">
              <a:xfrm>
                <a:off x="12183974" y="2188939"/>
                <a:ext cx="1291513" cy="35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636588" indent="-1793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0B700"/>
                  </a:buClr>
                </a:pPr>
                <a:r>
                  <a:rPr lang="cs-CZ" dirty="0">
                    <a:solidFill>
                      <a:srgbClr val="00B050"/>
                    </a:solidFill>
                    <a:cs typeface="Arial" charset="0"/>
                  </a:rPr>
                  <a:t>advokáti</a:t>
                </a:r>
              </a:p>
            </p:txBody>
          </p:sp>
        </p:grpSp>
      </p:grpSp>
      <p:pic>
        <p:nvPicPr>
          <p:cNvPr id="17" name="Picture 2" descr="C:\Documents and Settings\mpickova\Dokumenty\Obrázky\Employee-Satisfacton-Survey-NPS-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618" y="4038198"/>
            <a:ext cx="5043585" cy="1513380"/>
          </a:xfrm>
          <a:prstGeom prst="rect">
            <a:avLst/>
          </a:prstGeom>
          <a:noFill/>
        </p:spPr>
      </p:pic>
      <p:graphicFrame>
        <p:nvGraphicFramePr>
          <p:cNvPr id="18" name="Graf 17">
            <a:extLst>
              <a:ext uri="{FF2B5EF4-FFF2-40B4-BE49-F238E27FC236}">
                <a16:creationId xmlns:a16="http://schemas.microsoft.com/office/drawing/2014/main" id="{1594D157-14D5-46C4-B99E-204CA094A1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700498"/>
              </p:ext>
            </p:extLst>
          </p:nvPr>
        </p:nvGraphicFramePr>
        <p:xfrm>
          <a:off x="293250" y="1757184"/>
          <a:ext cx="5043585" cy="181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A39A51FE-89BD-430D-8A73-65EC2E42C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17561"/>
              </p:ext>
            </p:extLst>
          </p:nvPr>
        </p:nvGraphicFramePr>
        <p:xfrm>
          <a:off x="5454224" y="1774563"/>
          <a:ext cx="585979" cy="1518156"/>
        </p:xfrm>
        <a:graphic>
          <a:graphicData uri="http://schemas.openxmlformats.org/drawingml/2006/table">
            <a:tbl>
              <a:tblPr/>
              <a:tblGrid>
                <a:gridCol w="58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8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NPS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accent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207549"/>
                  </a:ext>
                </a:extLst>
              </a:tr>
              <a:tr h="5231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accent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Obdélníkový popisek 20">
            <a:extLst>
              <a:ext uri="{FF2B5EF4-FFF2-40B4-BE49-F238E27FC236}">
                <a16:creationId xmlns:a16="http://schemas.microsoft.com/office/drawing/2014/main" id="{0A30688F-59B3-4D3B-AF15-63B728C5B4D6}"/>
              </a:ext>
            </a:extLst>
          </p:cNvPr>
          <p:cNvSpPr/>
          <p:nvPr/>
        </p:nvSpPr>
        <p:spPr>
          <a:xfrm>
            <a:off x="6342845" y="5084683"/>
            <a:ext cx="5033829" cy="959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1400" b="1" dirty="0">
                <a:solidFill>
                  <a:prstClr val="black"/>
                </a:solidFill>
                <a:cs typeface="Arial" charset="0"/>
              </a:rPr>
              <a:t>Metodologická poznámka: </a:t>
            </a:r>
            <a:r>
              <a:rPr lang="cs-CZ" sz="1400" dirty="0">
                <a:solidFill>
                  <a:prstClr val="black"/>
                </a:solidFill>
                <a:cs typeface="Arial" charset="0"/>
              </a:rPr>
              <a:t>Metoda 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NPS </a:t>
            </a:r>
            <a:r>
              <a:rPr lang="cs-CZ" sz="1400" dirty="0">
                <a:solidFill>
                  <a:prstClr val="black"/>
                </a:solidFill>
                <a:cs typeface="Arial" charset="0"/>
              </a:rPr>
              <a:t>je všeobecně využívaná pro ohodnocení míry loajality zákazníků a </a:t>
            </a:r>
            <a:r>
              <a:rPr lang="en-GB" sz="1400" dirty="0">
                <a:solidFill>
                  <a:prstClr val="black"/>
                </a:solidFill>
                <a:cs typeface="Arial" charset="0"/>
              </a:rPr>
              <a:t>brand performance</a:t>
            </a:r>
            <a:r>
              <a:rPr lang="cs-CZ" sz="1400" dirty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1400" dirty="0">
                <a:solidFill>
                  <a:prstClr val="black"/>
                </a:solidFill>
                <a:cs typeface="Arial" charset="0"/>
              </a:rPr>
              <a:t>NPS nabývá hodnot mezi -100 a 100 včetně, vyšší hodnota znamená vyšší loajalitu zkoumaných osob.</a:t>
            </a:r>
          </a:p>
        </p:txBody>
      </p:sp>
      <p:sp>
        <p:nvSpPr>
          <p:cNvPr id="23" name="Zaoblený obdélníkový popisek 11">
            <a:extLst>
              <a:ext uri="{FF2B5EF4-FFF2-40B4-BE49-F238E27FC236}">
                <a16:creationId xmlns:a16="http://schemas.microsoft.com/office/drawing/2014/main" id="{296034DA-50A8-4F78-A0CB-563FC9F4FD06}"/>
              </a:ext>
            </a:extLst>
          </p:cNvPr>
          <p:cNvSpPr/>
          <p:nvPr/>
        </p:nvSpPr>
        <p:spPr>
          <a:xfrm>
            <a:off x="9854208" y="3094385"/>
            <a:ext cx="1787675" cy="731830"/>
          </a:xfrm>
          <a:prstGeom prst="wedgeRoundRectCallout">
            <a:avLst>
              <a:gd name="adj1" fmla="val -35380"/>
              <a:gd name="adj2" fmla="val 66946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schemeClr val="bg2">
                    <a:lumMod val="25000"/>
                  </a:schemeClr>
                </a:solidFill>
              </a:rPr>
              <a:t>„Z</a:t>
            </a:r>
            <a:r>
              <a:rPr lang="pl-PL" sz="1200" i="1" dirty="0">
                <a:solidFill>
                  <a:schemeClr val="bg2">
                    <a:lumMod val="25000"/>
                  </a:schemeClr>
                </a:solidFill>
              </a:rPr>
              <a:t>ejména program, jeho spektrum, knihkupectví, samotné prostory</a:t>
            </a:r>
            <a:r>
              <a:rPr lang="cs-CZ" sz="1200" i="1" dirty="0">
                <a:solidFill>
                  <a:schemeClr val="bg2">
                    <a:lumMod val="25000"/>
                  </a:schemeClr>
                </a:solidFill>
              </a:rPr>
              <a:t>. “</a:t>
            </a:r>
          </a:p>
        </p:txBody>
      </p:sp>
      <p:sp>
        <p:nvSpPr>
          <p:cNvPr id="25" name="Zaoblený obdélníkový popisek 13">
            <a:extLst>
              <a:ext uri="{FF2B5EF4-FFF2-40B4-BE49-F238E27FC236}">
                <a16:creationId xmlns:a16="http://schemas.microsoft.com/office/drawing/2014/main" id="{9FDFEA42-9ACE-47E8-9718-0B0D1A94D58D}"/>
              </a:ext>
            </a:extLst>
          </p:cNvPr>
          <p:cNvSpPr/>
          <p:nvPr/>
        </p:nvSpPr>
        <p:spPr>
          <a:xfrm>
            <a:off x="6429432" y="3738257"/>
            <a:ext cx="1584187" cy="918666"/>
          </a:xfrm>
          <a:prstGeom prst="wedgeRoundRectCallout">
            <a:avLst>
              <a:gd name="adj1" fmla="val -9785"/>
              <a:gd name="adj2" fmla="val 76262"/>
              <a:gd name="adj3" fmla="val 16667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200" i="1" dirty="0">
                <a:solidFill>
                  <a:schemeClr val="bg2">
                    <a:lumMod val="25000"/>
                  </a:schemeClr>
                </a:solidFill>
              </a:rPr>
              <a:t>„Komerční, neosobní, hraje si na něco, co není.</a:t>
            </a:r>
            <a:r>
              <a:rPr lang="cs-CZ" sz="1200" i="1" dirty="0">
                <a:solidFill>
                  <a:schemeClr val="bg2">
                    <a:lumMod val="25000"/>
                  </a:schemeClr>
                </a:solidFill>
              </a:rPr>
              <a:t>“</a:t>
            </a:r>
          </a:p>
        </p:txBody>
      </p:sp>
      <p:sp>
        <p:nvSpPr>
          <p:cNvPr id="26" name="Zaoblený obdélníkový popisek 12">
            <a:extLst>
              <a:ext uri="{FF2B5EF4-FFF2-40B4-BE49-F238E27FC236}">
                <a16:creationId xmlns:a16="http://schemas.microsoft.com/office/drawing/2014/main" id="{D7DD020D-A9B7-4D4C-B7AA-7CAB2FEAE048}"/>
              </a:ext>
            </a:extLst>
          </p:cNvPr>
          <p:cNvSpPr/>
          <p:nvPr/>
        </p:nvSpPr>
        <p:spPr>
          <a:xfrm>
            <a:off x="8141819" y="2842938"/>
            <a:ext cx="1584187" cy="731830"/>
          </a:xfrm>
          <a:prstGeom prst="wedgeRoundRectCallout">
            <a:avLst>
              <a:gd name="adj1" fmla="val -23553"/>
              <a:gd name="adj2" fmla="val 109741"/>
              <a:gd name="adj3" fmla="val 16667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schemeClr val="bg2">
                    <a:lumMod val="25000"/>
                  </a:schemeClr>
                </a:solidFill>
              </a:rPr>
              <a:t>„Při veřejném projednávání změn - více místa pro příchozí.“</a:t>
            </a:r>
          </a:p>
        </p:txBody>
      </p:sp>
      <p:sp>
        <p:nvSpPr>
          <p:cNvPr id="27" name="Zaoblený obdélníkový popisek 11">
            <a:extLst>
              <a:ext uri="{FF2B5EF4-FFF2-40B4-BE49-F238E27FC236}">
                <a16:creationId xmlns:a16="http://schemas.microsoft.com/office/drawing/2014/main" id="{E49D4820-6C67-41E7-A7FD-C8260FA111BB}"/>
              </a:ext>
            </a:extLst>
          </p:cNvPr>
          <p:cNvSpPr/>
          <p:nvPr/>
        </p:nvSpPr>
        <p:spPr>
          <a:xfrm>
            <a:off x="9854208" y="2483646"/>
            <a:ext cx="1787675" cy="458787"/>
          </a:xfrm>
          <a:prstGeom prst="wedgeRoundRectCallout">
            <a:avLst>
              <a:gd name="adj1" fmla="val -271"/>
              <a:gd name="adj2" fmla="val 62683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schemeClr val="bg2">
                    <a:lumMod val="25000"/>
                  </a:schemeClr>
                </a:solidFill>
              </a:rPr>
              <a:t>„Pěkné, moderní. Inspirativní.“</a:t>
            </a:r>
          </a:p>
        </p:txBody>
      </p:sp>
      <p:sp>
        <p:nvSpPr>
          <p:cNvPr id="28" name="Zaoblený obdélníkový popisek 11">
            <a:extLst>
              <a:ext uri="{FF2B5EF4-FFF2-40B4-BE49-F238E27FC236}">
                <a16:creationId xmlns:a16="http://schemas.microsoft.com/office/drawing/2014/main" id="{128F0CB6-33D3-4944-AFDB-1DF3954DA11D}"/>
              </a:ext>
            </a:extLst>
          </p:cNvPr>
          <p:cNvSpPr/>
          <p:nvPr/>
        </p:nvSpPr>
        <p:spPr>
          <a:xfrm>
            <a:off x="9174531" y="4107899"/>
            <a:ext cx="2481693" cy="787935"/>
          </a:xfrm>
          <a:prstGeom prst="wedgeRoundRectCallout">
            <a:avLst>
              <a:gd name="adj1" fmla="val 26931"/>
              <a:gd name="adj2" fmla="val -70106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schemeClr val="bg2">
                    <a:lumMod val="25000"/>
                  </a:schemeClr>
                </a:solidFill>
              </a:rPr>
              <a:t>„Inspirativní výstavy, vzbuzení zájmu o veřejný prostor a rozvoj města jako takového. Netradiční přístupy.“</a:t>
            </a:r>
          </a:p>
        </p:txBody>
      </p:sp>
      <p:sp>
        <p:nvSpPr>
          <p:cNvPr id="29" name="Zaoblený obdélníkový popisek 13">
            <a:extLst>
              <a:ext uri="{FF2B5EF4-FFF2-40B4-BE49-F238E27FC236}">
                <a16:creationId xmlns:a16="http://schemas.microsoft.com/office/drawing/2014/main" id="{363B5918-B66D-48E1-9519-849F97789B8D}"/>
              </a:ext>
            </a:extLst>
          </p:cNvPr>
          <p:cNvSpPr/>
          <p:nvPr/>
        </p:nvSpPr>
        <p:spPr>
          <a:xfrm>
            <a:off x="6429431" y="2442182"/>
            <a:ext cx="1584187" cy="625672"/>
          </a:xfrm>
          <a:prstGeom prst="wedgeRoundRectCallout">
            <a:avLst>
              <a:gd name="adj1" fmla="val -36791"/>
              <a:gd name="adj2" fmla="val 84378"/>
              <a:gd name="adj3" fmla="val 16667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schemeClr val="bg2">
                    <a:lumMod val="25000"/>
                  </a:schemeClr>
                </a:solidFill>
              </a:rPr>
              <a:t>„Zdá se mi, že si tam spousta lidí jenom chodí popovídat o ničem.“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67D2380-0016-4CCB-98DC-55C79AD1E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767759"/>
              </p:ext>
            </p:extLst>
          </p:nvPr>
        </p:nvGraphicFramePr>
        <p:xfrm>
          <a:off x="6509592" y="1577978"/>
          <a:ext cx="5146632" cy="73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544">
                  <a:extLst>
                    <a:ext uri="{9D8B030D-6E8A-4147-A177-3AD203B41FA5}">
                      <a16:colId xmlns:a16="http://schemas.microsoft.com/office/drawing/2014/main" val="1993060272"/>
                    </a:ext>
                  </a:extLst>
                </a:gridCol>
                <a:gridCol w="1715544">
                  <a:extLst>
                    <a:ext uri="{9D8B030D-6E8A-4147-A177-3AD203B41FA5}">
                      <a16:colId xmlns:a16="http://schemas.microsoft.com/office/drawing/2014/main" val="2448380125"/>
                    </a:ext>
                  </a:extLst>
                </a:gridCol>
                <a:gridCol w="1715544">
                  <a:extLst>
                    <a:ext uri="{9D8B030D-6E8A-4147-A177-3AD203B41FA5}">
                      <a16:colId xmlns:a16="http://schemas.microsoft.com/office/drawing/2014/main" val="2784972754"/>
                    </a:ext>
                  </a:extLst>
                </a:gridCol>
              </a:tblGrid>
              <a:tr h="365915">
                <a:tc gridSpan="3"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accent6"/>
                          </a:solidFill>
                        </a:rPr>
                        <a:t>Důvody hodnocení: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419362"/>
                  </a:ext>
                </a:extLst>
              </a:tr>
              <a:tr h="365915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Pomlouvači: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accent3"/>
                          </a:solidFill>
                        </a:rPr>
                        <a:t>Neutrálové: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accent1"/>
                          </a:solidFill>
                        </a:rPr>
                        <a:t>Advokáti: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276381"/>
                  </a:ext>
                </a:extLst>
              </a:tr>
            </a:tbl>
          </a:graphicData>
        </a:graphic>
      </p:graphicFrame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37116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  <a:buNone/>
            </a:pPr>
            <a:r>
              <a:rPr lang="cs-CZ" sz="1800" dirty="0">
                <a:solidFill>
                  <a:prstClr val="black"/>
                </a:solidFill>
                <a:cs typeface="Arial" charset="0"/>
              </a:rPr>
              <a:t>Advokátů bylo v tomto roce naměřeno 41 %, pomlouvačů 25 %. NPS se snížilo z loňských 20 na 16.</a:t>
            </a: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B3DB216A-BFF7-4EAC-B281-8F54A8416481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36" name="Obdélník: se zakulacenými rohy 35">
              <a:extLst>
                <a:ext uri="{FF2B5EF4-FFF2-40B4-BE49-F238E27FC236}">
                  <a16:creationId xmlns:a16="http://schemas.microsoft.com/office/drawing/2014/main" id="{10D8B95D-3FD7-40AC-8196-CF959803CED6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B49A0C22-1844-407D-A953-BD09BA517D39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sp>
        <p:nvSpPr>
          <p:cNvPr id="31" name="Nadpis 6">
            <a:extLst>
              <a:ext uri="{FF2B5EF4-FFF2-40B4-BE49-F238E27FC236}">
                <a16:creationId xmlns:a16="http://schemas.microsoft.com/office/drawing/2014/main" id="{26E0F0DD-2D27-4880-81FE-301C326A707F}"/>
              </a:ext>
            </a:extLst>
          </p:cNvPr>
          <p:cNvSpPr txBox="1">
            <a:spLocks/>
          </p:cNvSpPr>
          <p:nvPr/>
        </p:nvSpPr>
        <p:spPr>
          <a:xfrm>
            <a:off x="0" y="263700"/>
            <a:ext cx="12192000" cy="615461"/>
          </a:xfrm>
          <a:prstGeom prst="rect">
            <a:avLst/>
          </a:prstGeom>
          <a:noFill/>
        </p:spPr>
        <p:txBody>
          <a:bodyPr wrap="square" lIns="900000" tIns="0" rIns="0" bIns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FE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/>
              <a:t>Snížil se počet advokátů, zvýšil počet neutrálů</a:t>
            </a:r>
          </a:p>
        </p:txBody>
      </p:sp>
    </p:spTree>
    <p:extLst>
      <p:ext uri="{BB962C8B-B14F-4D97-AF65-F5344CB8AC3E}">
        <p14:creationId xmlns:p14="http://schemas.microsoft.com/office/powerpoint/2010/main" val="170638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dirty="0"/>
              <a:t>Hlavní zjištění</a:t>
            </a:r>
          </a:p>
        </p:txBody>
      </p:sp>
    </p:spTree>
    <p:extLst>
      <p:ext uri="{BB962C8B-B14F-4D97-AF65-F5344CB8AC3E}">
        <p14:creationId xmlns:p14="http://schemas.microsoft.com/office/powerpoint/2010/main" val="3769414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3FE70-9295-4AE0-9415-5C02C78AF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Metropolitní plán</a:t>
            </a:r>
          </a:p>
        </p:txBody>
      </p:sp>
    </p:spTree>
    <p:extLst>
      <p:ext uri="{BB962C8B-B14F-4D97-AF65-F5344CB8AC3E}">
        <p14:creationId xmlns:p14="http://schemas.microsoft.com/office/powerpoint/2010/main" val="3515004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E9C056BA-0281-41A3-976E-1BCE35708915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231" y="1740445"/>
            <a:ext cx="10181191" cy="3793580"/>
          </a:xfrm>
          <a:prstGeom prst="rect">
            <a:avLst/>
          </a:prstGeo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65B306B-5574-4DED-A4A6-F9F55A1F2F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1231" y="1740445"/>
            <a:ext cx="10181192" cy="3793580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800" b="1" dirty="0"/>
              <a:t>O Metropolitním plánu slyšelo 43 % Pražanů</a:t>
            </a:r>
            <a:r>
              <a:rPr lang="cs-CZ" sz="1800" dirty="0"/>
              <a:t>. Čtvrtina z nich uvádí, že se jedná o plán na rozvoj prahy, pětina plán výstavby a desetina, že se jedná o dopravní infrastrukturu. 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Metropolitní plán znají častěji muži, přes 60 let a s vysokoškolským vzděláním. 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800" b="1" dirty="0"/>
              <a:t>I v letošním roce je pro 65 % Pražanů Metropolitní plán strategickým plánem pro rozvoj Prahy. 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Obyvatelé Prahy informace o Metropolitním plánu </a:t>
            </a:r>
            <a:r>
              <a:rPr lang="cs-CZ" sz="1800" b="1" dirty="0"/>
              <a:t>nejčastěji hledají na internetu, v novinách a v televizi. 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Pražané se o Metropolitní plán zajímají více. Více jej podporují, hodnotí pozitivně a jsou z něj více nadšení. </a:t>
            </a:r>
            <a:endParaRPr lang="cs-CZ" sz="1400" dirty="0"/>
          </a:p>
          <a:p>
            <a:pPr>
              <a:spcBef>
                <a:spcPts val="1200"/>
              </a:spcBef>
              <a:buClr>
                <a:schemeClr val="tx1"/>
              </a:buClr>
            </a:pPr>
            <a:endParaRPr lang="cs-CZ" sz="1800" dirty="0"/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D76D7305-CEEA-47B3-BF0F-D2B8CF1BA6B4}"/>
              </a:ext>
            </a:extLst>
          </p:cNvPr>
          <p:cNvSpPr txBox="1">
            <a:spLocks/>
          </p:cNvSpPr>
          <p:nvPr/>
        </p:nvSpPr>
        <p:spPr>
          <a:xfrm>
            <a:off x="1296604" y="514350"/>
            <a:ext cx="10561320" cy="798774"/>
          </a:xfrm>
          <a:prstGeom prst="rect">
            <a:avLst/>
          </a:prstGeom>
        </p:spPr>
        <p:txBody>
          <a:bodyPr wrap="square" lIns="90000" tIns="46800" rIns="90000" bIns="4680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FE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accent6"/>
                </a:solidFill>
              </a:rPr>
              <a:t>Klíčová zjištění o Metropolitním plánu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D615983-5944-416C-98B9-10BB39CC97FB}"/>
              </a:ext>
            </a:extLst>
          </p:cNvPr>
          <p:cNvSpPr/>
          <p:nvPr/>
        </p:nvSpPr>
        <p:spPr>
          <a:xfrm>
            <a:off x="114300" y="514350"/>
            <a:ext cx="1114425" cy="98367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Picture 4" descr="SouvisejÃ­cÃ­ obrÃ¡zek">
            <a:extLst>
              <a:ext uri="{FF2B5EF4-FFF2-40B4-BE49-F238E27FC236}">
                <a16:creationId xmlns:a16="http://schemas.microsoft.com/office/drawing/2014/main" id="{90C34C2D-6DEB-47DF-BB3E-1E01A0FE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" y="668880"/>
            <a:ext cx="733511" cy="67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13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/>
              <a:pPr/>
              <a:t>42</a:t>
            </a:fld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790854" y="6398199"/>
            <a:ext cx="9260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Q23. Slyšel/a jste o "Metropolitním plánu" hlavního města Prahy, nebo o něm četl/a, prohlížel/a jej apod.? (2019: n=1400,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1406, 2016: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1054) </a:t>
            </a:r>
            <a:r>
              <a:rPr lang="pl-PL" sz="1200" dirty="0">
                <a:solidFill>
                  <a:srgbClr val="595959"/>
                </a:solidFill>
                <a:cs typeface="Arial" charset="0"/>
              </a:rPr>
              <a:t>Q24. Co je podle Vás "Metropolitní plán Prahy"?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(2019: n=1400,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1406, 2016: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1054) </a:t>
            </a:r>
            <a:r>
              <a:rPr lang="pl-PL" sz="1200" i="1" dirty="0">
                <a:solidFill>
                  <a:srgbClr val="595959"/>
                </a:solidFill>
                <a:cs typeface="Arial" charset="0"/>
              </a:rPr>
              <a:t>otevřená otázka</a:t>
            </a:r>
            <a:endParaRPr lang="cs-CZ" sz="1200" i="1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644958" y="1798630"/>
            <a:ext cx="386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1964AA"/>
                </a:solidFill>
              </a:rPr>
              <a:t>Slyšel/a jste o „Metropolitním plánu“:</a:t>
            </a:r>
          </a:p>
        </p:txBody>
      </p:sp>
      <p:sp>
        <p:nvSpPr>
          <p:cNvPr id="22" name="Zástupný symbol pro obsah 7">
            <a:extLst>
              <a:ext uri="{FF2B5EF4-FFF2-40B4-BE49-F238E27FC236}">
                <a16:creationId xmlns:a16="http://schemas.microsoft.com/office/drawing/2014/main" id="{11B46102-598B-4A06-856B-A2949034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2200"/>
            <a:ext cx="12192000" cy="798498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Znalost MP tak zůstává na stejné úrovni jako v roce 2018. Nejčastější asociací s Metropolitním plánem zůstává Plán na rozvoj Prahy, o 7 p. b. méně často si Pražané MP spojují s plánem výstavby.</a:t>
            </a:r>
          </a:p>
        </p:txBody>
      </p:sp>
      <p:sp>
        <p:nvSpPr>
          <p:cNvPr id="23" name="Nadpis 6">
            <a:extLst>
              <a:ext uri="{FF2B5EF4-FFF2-40B4-BE49-F238E27FC236}">
                <a16:creationId xmlns:a16="http://schemas.microsoft.com/office/drawing/2014/main" id="{45D3B692-46BD-4353-A475-0C6DEB2CD3A1}"/>
              </a:ext>
            </a:extLst>
          </p:cNvPr>
          <p:cNvSpPr txBox="1">
            <a:spLocks/>
          </p:cNvSpPr>
          <p:nvPr/>
        </p:nvSpPr>
        <p:spPr>
          <a:xfrm>
            <a:off x="0" y="311325"/>
            <a:ext cx="12192000" cy="615461"/>
          </a:xfrm>
          <a:prstGeom prst="rect">
            <a:avLst/>
          </a:prstGeom>
          <a:noFill/>
        </p:spPr>
        <p:txBody>
          <a:bodyPr wrap="square" lIns="900000" tIns="0" rIns="0" bIns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FE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/>
              <a:t>Přes dvě pětiny Pražanů zná Metropolitní plán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12D16E7-54BC-493A-BE7C-3D789688F5CF}"/>
              </a:ext>
            </a:extLst>
          </p:cNvPr>
          <p:cNvSpPr txBox="1"/>
          <p:nvPr/>
        </p:nvSpPr>
        <p:spPr>
          <a:xfrm>
            <a:off x="7391436" y="1798630"/>
            <a:ext cx="265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1964AA"/>
                </a:solidFill>
              </a:rPr>
              <a:t>Co je „Metropolitní plán“:</a:t>
            </a:r>
          </a:p>
        </p:txBody>
      </p:sp>
      <p:graphicFrame>
        <p:nvGraphicFramePr>
          <p:cNvPr id="21" name="Graf 20">
            <a:extLst>
              <a:ext uri="{FF2B5EF4-FFF2-40B4-BE49-F238E27FC236}">
                <a16:creationId xmlns:a16="http://schemas.microsoft.com/office/drawing/2014/main" id="{4D4353F0-9E23-46A9-A477-F8E598C82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420870"/>
              </p:ext>
            </p:extLst>
          </p:nvPr>
        </p:nvGraphicFramePr>
        <p:xfrm>
          <a:off x="5656875" y="2091193"/>
          <a:ext cx="5881982" cy="423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Obdélníkový popisek 20">
            <a:extLst>
              <a:ext uri="{FF2B5EF4-FFF2-40B4-BE49-F238E27FC236}">
                <a16:creationId xmlns:a16="http://schemas.microsoft.com/office/drawing/2014/main" id="{1744D52E-5833-4830-B986-764ACE05F0DA}"/>
              </a:ext>
            </a:extLst>
          </p:cNvPr>
          <p:cNvSpPr/>
          <p:nvPr/>
        </p:nvSpPr>
        <p:spPr>
          <a:xfrm>
            <a:off x="9791889" y="4766807"/>
            <a:ext cx="1891416" cy="1005741"/>
          </a:xfrm>
          <a:prstGeom prst="wedgeRoundRectCallout">
            <a:avLst>
              <a:gd name="adj1" fmla="val -63135"/>
              <a:gd name="adj2" fmla="val -33153"/>
              <a:gd name="adj3" fmla="val 16667"/>
            </a:avLst>
          </a:prstGeom>
          <a:noFill/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</a:rPr>
              <a:t>23 %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</a:rPr>
              <a:t>nedokáže říct, co MP je (v r. 2019)</a:t>
            </a:r>
          </a:p>
        </p:txBody>
      </p:sp>
      <p:sp>
        <p:nvSpPr>
          <p:cNvPr id="28" name="Šipka dolů 15">
            <a:extLst>
              <a:ext uri="{FF2B5EF4-FFF2-40B4-BE49-F238E27FC236}">
                <a16:creationId xmlns:a16="http://schemas.microsoft.com/office/drawing/2014/main" id="{8ACB8402-E04F-4425-8C0A-410FA8D91425}"/>
              </a:ext>
            </a:extLst>
          </p:cNvPr>
          <p:cNvSpPr>
            <a:spLocks noChangeAspect="1"/>
          </p:cNvSpPr>
          <p:nvPr/>
        </p:nvSpPr>
        <p:spPr>
          <a:xfrm>
            <a:off x="10737597" y="2918111"/>
            <a:ext cx="62256" cy="108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EB49FD1E-2FD5-4918-87BD-70D225ED2BBD}"/>
              </a:ext>
            </a:extLst>
          </p:cNvPr>
          <p:cNvGrpSpPr/>
          <p:nvPr/>
        </p:nvGrpSpPr>
        <p:grpSpPr>
          <a:xfrm>
            <a:off x="841248" y="6031016"/>
            <a:ext cx="3221966" cy="369332"/>
            <a:chOff x="788942" y="6153077"/>
            <a:chExt cx="4251949" cy="338554"/>
          </a:xfrm>
        </p:grpSpPr>
        <p:grpSp>
          <p:nvGrpSpPr>
            <p:cNvPr id="48" name="Skupina 47">
              <a:extLst>
                <a:ext uri="{FF2B5EF4-FFF2-40B4-BE49-F238E27FC236}">
                  <a16:creationId xmlns:a16="http://schemas.microsoft.com/office/drawing/2014/main" id="{3E7BB012-9DC1-4332-8DEA-A6C9AEC9A650}"/>
                </a:ext>
              </a:extLst>
            </p:cNvPr>
            <p:cNvGrpSpPr/>
            <p:nvPr/>
          </p:nvGrpSpPr>
          <p:grpSpPr>
            <a:xfrm>
              <a:off x="897257" y="6195089"/>
              <a:ext cx="4077937" cy="253916"/>
              <a:chOff x="841196" y="6195089"/>
              <a:chExt cx="4077937" cy="253916"/>
            </a:xfrm>
          </p:grpSpPr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41DC9101-BD81-4912-B57D-7CE9E40C769B}"/>
                  </a:ext>
                </a:extLst>
              </p:cNvPr>
              <p:cNvSpPr txBox="1"/>
              <p:nvPr/>
            </p:nvSpPr>
            <p:spPr>
              <a:xfrm>
                <a:off x="1064515" y="6195089"/>
                <a:ext cx="385461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/>
                  <a:t>= signifikantní </a:t>
                </a:r>
                <a:r>
                  <a:rPr lang="cs-CZ" sz="1200" dirty="0">
                    <a:solidFill>
                      <a:schemeClr val="accent1">
                        <a:lumMod val="50000"/>
                      </a:schemeClr>
                    </a:solidFill>
                  </a:rPr>
                  <a:t>růst</a:t>
                </a:r>
                <a:r>
                  <a:rPr lang="en-US" sz="1200" dirty="0"/>
                  <a:t> / </a:t>
                </a:r>
                <a:r>
                  <a:rPr lang="cs-CZ" sz="1200" dirty="0">
                    <a:solidFill>
                      <a:schemeClr val="accent5">
                        <a:lumMod val="50000"/>
                      </a:schemeClr>
                    </a:solidFill>
                  </a:rPr>
                  <a:t>pokles</a:t>
                </a:r>
                <a:r>
                  <a:rPr lang="en-US" sz="1200" dirty="0"/>
                  <a:t> </a:t>
                </a:r>
                <a:r>
                  <a:rPr lang="cs-CZ" sz="1200" dirty="0"/>
                  <a:t>oproti roku 2018</a:t>
                </a:r>
              </a:p>
            </p:txBody>
          </p:sp>
          <p:sp>
            <p:nvSpPr>
              <p:cNvPr id="51" name="Šipka dolů 15">
                <a:extLst>
                  <a:ext uri="{FF2B5EF4-FFF2-40B4-BE49-F238E27FC236}">
                    <a16:creationId xmlns:a16="http://schemas.microsoft.com/office/drawing/2014/main" id="{1CE349D7-123E-4CBC-8A4F-0A11D83EB351}"/>
                  </a:ext>
                </a:extLst>
              </p:cNvPr>
              <p:cNvSpPr/>
              <p:nvPr/>
            </p:nvSpPr>
            <p:spPr>
              <a:xfrm rot="10800000">
                <a:off x="841196" y="6246268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2" name="Šipka dolů 15">
                <a:extLst>
                  <a:ext uri="{FF2B5EF4-FFF2-40B4-BE49-F238E27FC236}">
                    <a16:creationId xmlns:a16="http://schemas.microsoft.com/office/drawing/2014/main" id="{5A11705C-55E9-4EBC-9191-57FCB83DBCA7}"/>
                  </a:ext>
                </a:extLst>
              </p:cNvPr>
              <p:cNvSpPr/>
              <p:nvPr/>
            </p:nvSpPr>
            <p:spPr>
              <a:xfrm>
                <a:off x="998220" y="6252065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49" name="Obdélník: se zakulacenými rohy 48">
              <a:extLst>
                <a:ext uri="{FF2B5EF4-FFF2-40B4-BE49-F238E27FC236}">
                  <a16:creationId xmlns:a16="http://schemas.microsoft.com/office/drawing/2014/main" id="{A682C276-7C16-4661-9BF9-4C2D150EF34F}"/>
                </a:ext>
              </a:extLst>
            </p:cNvPr>
            <p:cNvSpPr/>
            <p:nvPr/>
          </p:nvSpPr>
          <p:spPr>
            <a:xfrm>
              <a:off x="788942" y="6153077"/>
              <a:ext cx="4251949" cy="338554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9D5473FB-5E46-4A67-B89C-CB7A4EE942EF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41" name="Obdélník: se zakulacenými rohy 40">
              <a:extLst>
                <a:ext uri="{FF2B5EF4-FFF2-40B4-BE49-F238E27FC236}">
                  <a16:creationId xmlns:a16="http://schemas.microsoft.com/office/drawing/2014/main" id="{06BC6E31-7D6E-46FE-B154-D1104BB60118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E91F21BB-FBE5-4D8E-8358-752BBAADED75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graphicFrame>
        <p:nvGraphicFramePr>
          <p:cNvPr id="45" name="Graf 44">
            <a:extLst>
              <a:ext uri="{FF2B5EF4-FFF2-40B4-BE49-F238E27FC236}">
                <a16:creationId xmlns:a16="http://schemas.microsoft.com/office/drawing/2014/main" id="{7416C459-7E61-435B-ADF0-17C3633F0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334700"/>
              </p:ext>
            </p:extLst>
          </p:nvPr>
        </p:nvGraphicFramePr>
        <p:xfrm>
          <a:off x="841247" y="2397035"/>
          <a:ext cx="4900345" cy="206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75232A4D-BC69-46AF-9444-0E15036C0D42}"/>
              </a:ext>
            </a:extLst>
          </p:cNvPr>
          <p:cNvSpPr txBox="1"/>
          <p:nvPr/>
        </p:nvSpPr>
        <p:spPr>
          <a:xfrm>
            <a:off x="4869738" y="2395460"/>
            <a:ext cx="711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bg2">
                    <a:lumMod val="75000"/>
                  </a:schemeClr>
                </a:solidFill>
              </a:rPr>
              <a:t>Nevím</a:t>
            </a:r>
            <a:endParaRPr lang="cs-CZ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3" name="Šipka dolů 15">
            <a:extLst>
              <a:ext uri="{FF2B5EF4-FFF2-40B4-BE49-F238E27FC236}">
                <a16:creationId xmlns:a16="http://schemas.microsoft.com/office/drawing/2014/main" id="{55B07D00-D212-4472-BB50-24AE6D20A84C}"/>
              </a:ext>
            </a:extLst>
          </p:cNvPr>
          <p:cNvSpPr>
            <a:spLocks noChangeAspect="1"/>
          </p:cNvSpPr>
          <p:nvPr/>
        </p:nvSpPr>
        <p:spPr>
          <a:xfrm>
            <a:off x="9177738" y="3823546"/>
            <a:ext cx="62256" cy="108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4" name="Šipka dolů 15">
            <a:extLst>
              <a:ext uri="{FF2B5EF4-FFF2-40B4-BE49-F238E27FC236}">
                <a16:creationId xmlns:a16="http://schemas.microsoft.com/office/drawing/2014/main" id="{0CE9EE35-9B65-483A-95AB-688BBE48740D}"/>
              </a:ext>
            </a:extLst>
          </p:cNvPr>
          <p:cNvSpPr>
            <a:spLocks noChangeAspect="1"/>
          </p:cNvSpPr>
          <p:nvPr/>
        </p:nvSpPr>
        <p:spPr>
          <a:xfrm>
            <a:off x="9643903" y="3375000"/>
            <a:ext cx="62256" cy="108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5" name="Šipka dolů 15">
            <a:extLst>
              <a:ext uri="{FF2B5EF4-FFF2-40B4-BE49-F238E27FC236}">
                <a16:creationId xmlns:a16="http://schemas.microsoft.com/office/drawing/2014/main" id="{04F8B296-D7C0-473B-A7C5-D1F50BBF4FDB}"/>
              </a:ext>
            </a:extLst>
          </p:cNvPr>
          <p:cNvSpPr>
            <a:spLocks noChangeAspect="1"/>
          </p:cNvSpPr>
          <p:nvPr/>
        </p:nvSpPr>
        <p:spPr>
          <a:xfrm>
            <a:off x="8901675" y="4769309"/>
            <a:ext cx="62256" cy="108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581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863625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Vyšší znalost MP je mezi vysokoškoláky (55 %). Z věkových kategorií je nejvyšší znalost u starších 60 let (53 %). Muži znají MP ve větší míře než ženy (51 % u mužů, 36 % u žen).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637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Metropolitní plán znají více vysokoškoláci a starší lidé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644640"/>
            <a:ext cx="9199517" cy="21360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Q23.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Slyšel/a jste o "Metropolitním plánu" hlavního města Prahy, nebo o něm četl/a, prohlížel/a jej apod.?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1400)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C8681CCE-C5BE-4718-B515-E4C00B1FD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945641"/>
              </p:ext>
            </p:extLst>
          </p:nvPr>
        </p:nvGraphicFramePr>
        <p:xfrm>
          <a:off x="2662518" y="1652748"/>
          <a:ext cx="9455010" cy="435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Skupina 1">
            <a:extLst>
              <a:ext uri="{FF2B5EF4-FFF2-40B4-BE49-F238E27FC236}">
                <a16:creationId xmlns:a16="http://schemas.microsoft.com/office/drawing/2014/main" id="{F63532A0-008A-474F-B6B3-43263D2D9212}"/>
              </a:ext>
            </a:extLst>
          </p:cNvPr>
          <p:cNvGrpSpPr/>
          <p:nvPr/>
        </p:nvGrpSpPr>
        <p:grpSpPr>
          <a:xfrm>
            <a:off x="876300" y="1765771"/>
            <a:ext cx="1246047" cy="4144541"/>
            <a:chOff x="135447" y="2483141"/>
            <a:chExt cx="1246047" cy="3498909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54F1F9B9-1F8D-47FB-8C26-412D2D19E9FD}"/>
                </a:ext>
              </a:extLst>
            </p:cNvPr>
            <p:cNvGrpSpPr/>
            <p:nvPr/>
          </p:nvGrpSpPr>
          <p:grpSpPr>
            <a:xfrm>
              <a:off x="135447" y="2483141"/>
              <a:ext cx="1246047" cy="3439487"/>
              <a:chOff x="76724" y="1949494"/>
              <a:chExt cx="1246047" cy="3899931"/>
            </a:xfrm>
          </p:grpSpPr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A81018DB-6C45-46FB-8CA0-A3CAF1D68143}"/>
                  </a:ext>
                </a:extLst>
              </p:cNvPr>
              <p:cNvSpPr/>
              <p:nvPr/>
            </p:nvSpPr>
            <p:spPr>
              <a:xfrm>
                <a:off x="79898" y="2396759"/>
                <a:ext cx="1242873" cy="9692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108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Pohlaví</a:t>
                </a:r>
              </a:p>
            </p:txBody>
          </p:sp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88E97934-6F2F-482A-8382-A21A24809C58}"/>
                  </a:ext>
                </a:extLst>
              </p:cNvPr>
              <p:cNvSpPr/>
              <p:nvPr/>
            </p:nvSpPr>
            <p:spPr>
              <a:xfrm>
                <a:off x="76725" y="3409103"/>
                <a:ext cx="1242873" cy="12993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24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Věk</a:t>
                </a:r>
              </a:p>
            </p:txBody>
          </p:sp>
          <p:pic>
            <p:nvPicPr>
              <p:cNvPr id="14" name="Obrázek 13">
                <a:extLst>
                  <a:ext uri="{FF2B5EF4-FFF2-40B4-BE49-F238E27FC236}">
                    <a16:creationId xmlns:a16="http://schemas.microsoft.com/office/drawing/2014/main" id="{198B217E-489E-4160-9674-AC8AB7D663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29" y="4113093"/>
                <a:ext cx="331462" cy="331462"/>
              </a:xfrm>
              <a:prstGeom prst="rect">
                <a:avLst/>
              </a:prstGeom>
            </p:spPr>
          </p:pic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16106768-4DDB-48F8-8047-381C42166EAC}"/>
                  </a:ext>
                </a:extLst>
              </p:cNvPr>
              <p:cNvSpPr/>
              <p:nvPr/>
            </p:nvSpPr>
            <p:spPr>
              <a:xfrm>
                <a:off x="76724" y="4751575"/>
                <a:ext cx="1242873" cy="10978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0000" rtlCol="0" anchor="ctr"/>
              <a:lstStyle/>
              <a:p>
                <a:pPr algn="ctr"/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Vzdělání</a:t>
                </a:r>
              </a:p>
            </p:txBody>
          </p:sp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6C5EAAC8-9903-4048-A6D1-EFA345A6BEE9}"/>
                  </a:ext>
                </a:extLst>
              </p:cNvPr>
              <p:cNvSpPr/>
              <p:nvPr/>
            </p:nvSpPr>
            <p:spPr>
              <a:xfrm>
                <a:off x="76725" y="1949494"/>
                <a:ext cx="1242873" cy="41489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Celkem</a:t>
                </a:r>
              </a:p>
            </p:txBody>
          </p:sp>
        </p:grpSp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32735A52-0C39-4075-858E-31B8FC238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748" y="3367406"/>
              <a:ext cx="325120" cy="325120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81E62970-868F-42E8-B4D8-6FCF29AD6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883" y="5442050"/>
              <a:ext cx="540000" cy="540000"/>
            </a:xfrm>
            <a:prstGeom prst="rect">
              <a:avLst/>
            </a:prstGeom>
          </p:spPr>
        </p:pic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E2A91ED2-A444-4095-8DC4-E231F37AC4C0}"/>
              </a:ext>
            </a:extLst>
          </p:cNvPr>
          <p:cNvGrpSpPr/>
          <p:nvPr/>
        </p:nvGrpSpPr>
        <p:grpSpPr>
          <a:xfrm>
            <a:off x="876300" y="6334937"/>
            <a:ext cx="2398123" cy="338554"/>
            <a:chOff x="807671" y="6220508"/>
            <a:chExt cx="2398123" cy="338554"/>
          </a:xfrm>
        </p:grpSpPr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3A307670-7DEE-49F8-8DA8-26BD6FE5742C}"/>
                </a:ext>
              </a:extLst>
            </p:cNvPr>
            <p:cNvSpPr txBox="1"/>
            <p:nvPr/>
          </p:nvSpPr>
          <p:spPr>
            <a:xfrm>
              <a:off x="1287190" y="6220508"/>
              <a:ext cx="186803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600" dirty="0"/>
                <a:t>= </a:t>
              </a:r>
              <a:r>
                <a:rPr lang="cs-CZ" sz="1200" dirty="0"/>
                <a:t>signifikantní</a:t>
              </a:r>
              <a:r>
                <a:rPr lang="cs-CZ" sz="1600" dirty="0"/>
                <a:t> </a:t>
              </a:r>
              <a:r>
                <a:rPr lang="cs-CZ" sz="1200" dirty="0"/>
                <a:t>rozdíl</a:t>
              </a:r>
              <a:r>
                <a:rPr lang="cs-CZ" sz="1600" dirty="0"/>
                <a:t> </a:t>
              </a:r>
            </a:p>
          </p:txBody>
        </p:sp>
        <p:sp>
          <p:nvSpPr>
            <p:cNvPr id="36" name="Obdélník: se zakulacenými rohy 35">
              <a:extLst>
                <a:ext uri="{FF2B5EF4-FFF2-40B4-BE49-F238E27FC236}">
                  <a16:creationId xmlns:a16="http://schemas.microsoft.com/office/drawing/2014/main" id="{DB8C1756-211D-495F-AD8C-0B4972605F99}"/>
                </a:ext>
              </a:extLst>
            </p:cNvPr>
            <p:cNvSpPr/>
            <p:nvPr/>
          </p:nvSpPr>
          <p:spPr>
            <a:xfrm>
              <a:off x="807671" y="6254984"/>
              <a:ext cx="2398123" cy="286238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Znak plus 36">
              <a:extLst>
                <a:ext uri="{FF2B5EF4-FFF2-40B4-BE49-F238E27FC236}">
                  <a16:creationId xmlns:a16="http://schemas.microsoft.com/office/drawing/2014/main" id="{25A4A6D0-837C-4315-A5C4-CCED855417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614" y="6302540"/>
              <a:ext cx="180000" cy="180000"/>
            </a:xfrm>
            <a:prstGeom prst="mathPlus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Znak minus 37">
              <a:extLst>
                <a:ext uri="{FF2B5EF4-FFF2-40B4-BE49-F238E27FC236}">
                  <a16:creationId xmlns:a16="http://schemas.microsoft.com/office/drawing/2014/main" id="{D114180F-B1DE-46CA-B74F-376798C315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934" y="6284540"/>
              <a:ext cx="216000" cy="216000"/>
            </a:xfrm>
            <a:prstGeom prst="mathMinus">
              <a:avLst/>
            </a:prstGeom>
            <a:solidFill>
              <a:srgbClr val="C00000"/>
            </a:solidFill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39" name="Znak plus 38">
            <a:extLst>
              <a:ext uri="{FF2B5EF4-FFF2-40B4-BE49-F238E27FC236}">
                <a16:creationId xmlns:a16="http://schemas.microsoft.com/office/drawing/2014/main" id="{220D4E9B-972C-46DA-B573-F0265D28BFBE}"/>
              </a:ext>
            </a:extLst>
          </p:cNvPr>
          <p:cNvSpPr>
            <a:spLocks noChangeAspect="1"/>
          </p:cNvSpPr>
          <p:nvPr/>
        </p:nvSpPr>
        <p:spPr>
          <a:xfrm>
            <a:off x="7788243" y="2463994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0" name="Znak minus 39">
            <a:extLst>
              <a:ext uri="{FF2B5EF4-FFF2-40B4-BE49-F238E27FC236}">
                <a16:creationId xmlns:a16="http://schemas.microsoft.com/office/drawing/2014/main" id="{C8676D00-4C44-4A33-943C-AD4048224989}"/>
              </a:ext>
            </a:extLst>
          </p:cNvPr>
          <p:cNvSpPr>
            <a:spLocks noChangeAspect="1"/>
          </p:cNvSpPr>
          <p:nvPr/>
        </p:nvSpPr>
        <p:spPr>
          <a:xfrm>
            <a:off x="6714977" y="2791608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1" name="Znak minus 40">
            <a:extLst>
              <a:ext uri="{FF2B5EF4-FFF2-40B4-BE49-F238E27FC236}">
                <a16:creationId xmlns:a16="http://schemas.microsoft.com/office/drawing/2014/main" id="{286B8F8B-F380-4C18-A8EF-DEF203F65920}"/>
              </a:ext>
            </a:extLst>
          </p:cNvPr>
          <p:cNvSpPr>
            <a:spLocks noChangeAspect="1"/>
          </p:cNvSpPr>
          <p:nvPr/>
        </p:nvSpPr>
        <p:spPr>
          <a:xfrm>
            <a:off x="6543801" y="3376211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2" name="Znak plus 41">
            <a:extLst>
              <a:ext uri="{FF2B5EF4-FFF2-40B4-BE49-F238E27FC236}">
                <a16:creationId xmlns:a16="http://schemas.microsoft.com/office/drawing/2014/main" id="{5621BF31-D080-4C9D-816D-A3D9FCBC4390}"/>
              </a:ext>
            </a:extLst>
          </p:cNvPr>
          <p:cNvSpPr>
            <a:spLocks noChangeAspect="1"/>
          </p:cNvSpPr>
          <p:nvPr/>
        </p:nvSpPr>
        <p:spPr>
          <a:xfrm>
            <a:off x="7990432" y="4316893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3" name="Znak plus 42">
            <a:extLst>
              <a:ext uri="{FF2B5EF4-FFF2-40B4-BE49-F238E27FC236}">
                <a16:creationId xmlns:a16="http://schemas.microsoft.com/office/drawing/2014/main" id="{54E50BDC-108C-4F8C-9546-1865A7092041}"/>
              </a:ext>
            </a:extLst>
          </p:cNvPr>
          <p:cNvSpPr>
            <a:spLocks noChangeAspect="1"/>
          </p:cNvSpPr>
          <p:nvPr/>
        </p:nvSpPr>
        <p:spPr>
          <a:xfrm>
            <a:off x="8178529" y="5574452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4" name="Znak minus 43">
            <a:extLst>
              <a:ext uri="{FF2B5EF4-FFF2-40B4-BE49-F238E27FC236}">
                <a16:creationId xmlns:a16="http://schemas.microsoft.com/office/drawing/2014/main" id="{412742F7-720C-4D82-939A-CE4F8F6FAC0E}"/>
              </a:ext>
            </a:extLst>
          </p:cNvPr>
          <p:cNvSpPr>
            <a:spLocks noChangeAspect="1"/>
          </p:cNvSpPr>
          <p:nvPr/>
        </p:nvSpPr>
        <p:spPr>
          <a:xfrm>
            <a:off x="6543801" y="4912506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5" name="Znak minus 44">
            <a:extLst>
              <a:ext uri="{FF2B5EF4-FFF2-40B4-BE49-F238E27FC236}">
                <a16:creationId xmlns:a16="http://schemas.microsoft.com/office/drawing/2014/main" id="{2D78D91A-F41B-479E-881C-C4C0A60A3A28}"/>
              </a:ext>
            </a:extLst>
          </p:cNvPr>
          <p:cNvSpPr>
            <a:spLocks noChangeAspect="1"/>
          </p:cNvSpPr>
          <p:nvPr/>
        </p:nvSpPr>
        <p:spPr>
          <a:xfrm>
            <a:off x="6805313" y="5254804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D10C40F7-06EF-44D2-9CB4-007227A40F04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32" name="Obdélník: se zakulacenými rohy 31">
              <a:extLst>
                <a:ext uri="{FF2B5EF4-FFF2-40B4-BE49-F238E27FC236}">
                  <a16:creationId xmlns:a16="http://schemas.microsoft.com/office/drawing/2014/main" id="{02974546-C7AF-4238-BC78-6AB20306CAD0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4BE4FB05-A929-4048-BD25-B525ACC27B29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24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010194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Slyšelo o něm 51 % z nich. Naopak nejméně o MP slyšeli Ekologičtí (37 %).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98938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O MP slyšeli nejvíce Progresivní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44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461632843"/>
              </p:ext>
            </p:extLst>
          </p:nvPr>
        </p:nvGraphicFramePr>
        <p:xfrm>
          <a:off x="690593" y="2231341"/>
          <a:ext cx="10619590" cy="273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Q23. Slyšel/a jste o "Metropolitním plánu" hlavního města Prahy, nebo o něm četl/a, prohlížel/a jej apod.? (2019: 1400)</a:t>
            </a:r>
            <a:endParaRPr lang="en-GB" sz="1200" dirty="0">
              <a:solidFill>
                <a:srgbClr val="595959"/>
              </a:solidFill>
              <a:cs typeface="Arial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A3C7FF0-6C12-40F7-B379-984B6B1422C6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009389CC-C005-45F6-A7FB-680E9CE1D03D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08D88A2-72E0-4801-8DFD-4495704335CD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07C9E84-5AC4-4393-A920-A8DF61CB545F}"/>
              </a:ext>
            </a:extLst>
          </p:cNvPr>
          <p:cNvGrpSpPr/>
          <p:nvPr/>
        </p:nvGrpSpPr>
        <p:grpSpPr>
          <a:xfrm>
            <a:off x="876300" y="6325299"/>
            <a:ext cx="2398123" cy="289937"/>
            <a:chOff x="807671" y="6251285"/>
            <a:chExt cx="2398123" cy="289937"/>
          </a:xfrm>
        </p:grpSpPr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AAB7A94A-A43D-4735-A23A-B188C170AF0F}"/>
                </a:ext>
              </a:extLst>
            </p:cNvPr>
            <p:cNvSpPr txBox="1"/>
            <p:nvPr/>
          </p:nvSpPr>
          <p:spPr>
            <a:xfrm>
              <a:off x="1287190" y="6251285"/>
              <a:ext cx="18680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 signifikantní rozdíl </a:t>
              </a:r>
            </a:p>
          </p:txBody>
        </p:sp>
        <p:sp>
          <p:nvSpPr>
            <p:cNvPr id="15" name="Obdélník: se zakulacenými rohy 14">
              <a:extLst>
                <a:ext uri="{FF2B5EF4-FFF2-40B4-BE49-F238E27FC236}">
                  <a16:creationId xmlns:a16="http://schemas.microsoft.com/office/drawing/2014/main" id="{69ECF6D8-23B0-4819-88D3-98E0DFE0DC20}"/>
                </a:ext>
              </a:extLst>
            </p:cNvPr>
            <p:cNvSpPr/>
            <p:nvPr/>
          </p:nvSpPr>
          <p:spPr>
            <a:xfrm>
              <a:off x="807671" y="6254984"/>
              <a:ext cx="2398123" cy="286238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Znak plus 15">
              <a:extLst>
                <a:ext uri="{FF2B5EF4-FFF2-40B4-BE49-F238E27FC236}">
                  <a16:creationId xmlns:a16="http://schemas.microsoft.com/office/drawing/2014/main" id="{E6121026-8587-4FE0-A270-6D64B7F4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614" y="6302540"/>
              <a:ext cx="180000" cy="180000"/>
            </a:xfrm>
            <a:prstGeom prst="mathPlus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Znak minus 16">
              <a:extLst>
                <a:ext uri="{FF2B5EF4-FFF2-40B4-BE49-F238E27FC236}">
                  <a16:creationId xmlns:a16="http://schemas.microsoft.com/office/drawing/2014/main" id="{DB27011C-3259-41B0-82F1-D2EDDC8C25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934" y="6284540"/>
              <a:ext cx="216000" cy="216000"/>
            </a:xfrm>
            <a:prstGeom prst="mathMinus">
              <a:avLst/>
            </a:prstGeom>
            <a:solidFill>
              <a:srgbClr val="C00000"/>
            </a:solidFill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Znak minus 17">
            <a:extLst>
              <a:ext uri="{FF2B5EF4-FFF2-40B4-BE49-F238E27FC236}">
                <a16:creationId xmlns:a16="http://schemas.microsoft.com/office/drawing/2014/main" id="{7E48B720-CF35-4F88-9BAF-C0195C8EBA0A}"/>
              </a:ext>
            </a:extLst>
          </p:cNvPr>
          <p:cNvSpPr>
            <a:spLocks noChangeAspect="1"/>
          </p:cNvSpPr>
          <p:nvPr/>
        </p:nvSpPr>
        <p:spPr>
          <a:xfrm>
            <a:off x="7259451" y="3671930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Znak plus 18">
            <a:extLst>
              <a:ext uri="{FF2B5EF4-FFF2-40B4-BE49-F238E27FC236}">
                <a16:creationId xmlns:a16="http://schemas.microsoft.com/office/drawing/2014/main" id="{7A219F97-7609-47C4-B0C6-8B29F545B251}"/>
              </a:ext>
            </a:extLst>
          </p:cNvPr>
          <p:cNvSpPr>
            <a:spLocks noChangeAspect="1"/>
          </p:cNvSpPr>
          <p:nvPr/>
        </p:nvSpPr>
        <p:spPr>
          <a:xfrm>
            <a:off x="5493545" y="3689930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Znak plus 19">
            <a:extLst>
              <a:ext uri="{FF2B5EF4-FFF2-40B4-BE49-F238E27FC236}">
                <a16:creationId xmlns:a16="http://schemas.microsoft.com/office/drawing/2014/main" id="{B2C99930-2CF9-4DF0-99D0-3019869E7677}"/>
              </a:ext>
            </a:extLst>
          </p:cNvPr>
          <p:cNvSpPr>
            <a:spLocks noChangeAspect="1"/>
          </p:cNvSpPr>
          <p:nvPr/>
        </p:nvSpPr>
        <p:spPr>
          <a:xfrm>
            <a:off x="7295451" y="2924833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Znak minus 20">
            <a:extLst>
              <a:ext uri="{FF2B5EF4-FFF2-40B4-BE49-F238E27FC236}">
                <a16:creationId xmlns:a16="http://schemas.microsoft.com/office/drawing/2014/main" id="{5ED2DFFA-E4A3-4B81-8BC6-8FBCF32FEC45}"/>
              </a:ext>
            </a:extLst>
          </p:cNvPr>
          <p:cNvSpPr>
            <a:spLocks noChangeAspect="1"/>
          </p:cNvSpPr>
          <p:nvPr/>
        </p:nvSpPr>
        <p:spPr>
          <a:xfrm>
            <a:off x="9038994" y="2888833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Znak plus 21">
            <a:extLst>
              <a:ext uri="{FF2B5EF4-FFF2-40B4-BE49-F238E27FC236}">
                <a16:creationId xmlns:a16="http://schemas.microsoft.com/office/drawing/2014/main" id="{127C34D5-DC4A-460C-8EA9-68D62C2ED9C9}"/>
              </a:ext>
            </a:extLst>
          </p:cNvPr>
          <p:cNvSpPr>
            <a:spLocks noChangeAspect="1"/>
          </p:cNvSpPr>
          <p:nvPr/>
        </p:nvSpPr>
        <p:spPr>
          <a:xfrm>
            <a:off x="9061357" y="3689930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B914FEC3-63CB-4987-A920-B74BD6D3A025}"/>
              </a:ext>
            </a:extLst>
          </p:cNvPr>
          <p:cNvGrpSpPr/>
          <p:nvPr/>
        </p:nvGrpSpPr>
        <p:grpSpPr>
          <a:xfrm>
            <a:off x="10564108" y="642373"/>
            <a:ext cx="1523930" cy="595004"/>
            <a:chOff x="5185278" y="183254"/>
            <a:chExt cx="3061590" cy="1098627"/>
          </a:xfrm>
        </p:grpSpPr>
        <p:sp>
          <p:nvSpPr>
            <p:cNvPr id="24" name="Obdélník: se zakulacenými rohy 23">
              <a:extLst>
                <a:ext uri="{FF2B5EF4-FFF2-40B4-BE49-F238E27FC236}">
                  <a16:creationId xmlns:a16="http://schemas.microsoft.com/office/drawing/2014/main" id="{6115A080-4A13-4F16-B9D1-311891C2125A}"/>
                </a:ext>
              </a:extLst>
            </p:cNvPr>
            <p:cNvSpPr/>
            <p:nvPr/>
          </p:nvSpPr>
          <p:spPr>
            <a:xfrm>
              <a:off x="5185278" y="183254"/>
              <a:ext cx="3061590" cy="109862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362EE1D4-E4CC-460B-9DFB-C92CD30E3344}"/>
                </a:ext>
              </a:extLst>
            </p:cNvPr>
            <p:cNvSpPr txBox="1"/>
            <p:nvPr/>
          </p:nvSpPr>
          <p:spPr>
            <a:xfrm>
              <a:off x="5424461" y="203339"/>
              <a:ext cx="2583223" cy="106885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Segmentace 2019</a:t>
              </a:r>
            </a:p>
          </p:txBody>
        </p:sp>
      </p:grpSp>
      <p:pic>
        <p:nvPicPr>
          <p:cNvPr id="26" name="Obrázek 25">
            <a:extLst>
              <a:ext uri="{FF2B5EF4-FFF2-40B4-BE49-F238E27FC236}">
                <a16:creationId xmlns:a16="http://schemas.microsoft.com/office/drawing/2014/main" id="{987F36EB-8672-4FAA-ACC3-207D67F5F4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580" y="1760882"/>
            <a:ext cx="414505" cy="41193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C3594A5D-6B24-4EB5-A1EC-9D8BC126DC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272" y="1744882"/>
            <a:ext cx="414505" cy="411932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EEC6A8CE-E30F-4431-9153-6C18A9663F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153" y="1742309"/>
            <a:ext cx="414505" cy="414505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10814030-9492-42A0-BD70-A77A82BD6D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082" y="1732480"/>
            <a:ext cx="500095" cy="500095"/>
          </a:xfrm>
          <a:prstGeom prst="rect">
            <a:avLst/>
          </a:prstGeom>
        </p:spPr>
      </p:pic>
      <p:graphicFrame>
        <p:nvGraphicFramePr>
          <p:cNvPr id="30" name="Tabulka 29">
            <a:extLst>
              <a:ext uri="{FF2B5EF4-FFF2-40B4-BE49-F238E27FC236}">
                <a16:creationId xmlns:a16="http://schemas.microsoft.com/office/drawing/2014/main" id="{DEB4251E-6299-498A-BEB9-3749C7322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59172"/>
              </p:ext>
            </p:extLst>
          </p:nvPr>
        </p:nvGraphicFramePr>
        <p:xfrm>
          <a:off x="2335973" y="2221349"/>
          <a:ext cx="8785415" cy="365760"/>
        </p:xfrm>
        <a:graphic>
          <a:graphicData uri="http://schemas.openxmlformats.org/drawingml/2006/table">
            <a:tbl>
              <a:tblPr/>
              <a:tblGrid>
                <a:gridCol w="1757083">
                  <a:extLst>
                    <a:ext uri="{9D8B030D-6E8A-4147-A177-3AD203B41FA5}">
                      <a16:colId xmlns:a16="http://schemas.microsoft.com/office/drawing/2014/main" val="1491959201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1532207342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1024448700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1315635055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27600375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(n=1400)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Konzervativní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(n=540)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Progresivní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(n=375)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Ekologičtí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 (n=410)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Automobiloví </a:t>
                      </a:r>
                      <a:b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(n=75)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718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439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96975"/>
            <a:ext cx="12192000" cy="789018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Tento názor zastává letos 65 %, v roce 2018 to bylo 59 %. Obdobný počet jako loni správně uvedl, že MP řeší, kde se smí stavět a kde nesmí (42 %). Zvýšil se počet těch, kteří nesprávně uvedli,  že MP určuje, kde bude např. dětské hřiště (nyní 17 %, loni 13 %).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4542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I letos si Pražané mylně myslí, že MP je strategický plán rozvoje Prahy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559062"/>
            <a:ext cx="9199517" cy="2991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Q25+Q34. </a:t>
            </a:r>
            <a:r>
              <a:rPr lang="pl-PL" sz="1200" dirty="0">
                <a:solidFill>
                  <a:srgbClr val="595959"/>
                </a:solidFill>
                <a:cs typeface="Arial" charset="0"/>
              </a:rPr>
              <a:t>Označte prosím výrok či výroky, které jsou podle vás správné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(2019: n=1400,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1406, 2016: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1054) </a:t>
            </a:r>
            <a:endParaRPr lang="en-GB" sz="1200" i="1" dirty="0">
              <a:solidFill>
                <a:srgbClr val="595959"/>
              </a:solidFill>
              <a:cs typeface="Arial" charset="0"/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546CC549-D776-4BF0-A812-12BB5CB7B8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724911"/>
              </p:ext>
            </p:extLst>
          </p:nvPr>
        </p:nvGraphicFramePr>
        <p:xfrm>
          <a:off x="984615" y="2034417"/>
          <a:ext cx="9910354" cy="435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5F325DE0-8387-4F28-8525-6BA239176B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8092" y="3658476"/>
            <a:ext cx="327725" cy="346636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9438B66A-4613-45CD-89EA-8DAF7825A624}"/>
              </a:ext>
            </a:extLst>
          </p:cNvPr>
          <p:cNvSpPr txBox="1"/>
          <p:nvPr/>
        </p:nvSpPr>
        <p:spPr>
          <a:xfrm>
            <a:off x="10075817" y="3658476"/>
            <a:ext cx="173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= pravdivý výrok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9AD2CE5-FBD1-4798-813E-AB44EB7F18BE}"/>
              </a:ext>
            </a:extLst>
          </p:cNvPr>
          <p:cNvSpPr txBox="1"/>
          <p:nvPr/>
        </p:nvSpPr>
        <p:spPr>
          <a:xfrm>
            <a:off x="10042033" y="4027814"/>
            <a:ext cx="201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= nepravdivý výrok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99D366E0-A5EE-46ED-9C76-76CCD965AA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5498" y="4085175"/>
            <a:ext cx="340992" cy="34663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5B4AD856-3F43-4D51-AC97-1D144A469A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761" y="2980545"/>
            <a:ext cx="327725" cy="34663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2AB7A829-4FE3-4817-AD1A-F3E1DB608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96" y="3867426"/>
            <a:ext cx="327725" cy="34663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F2951A3D-4825-4876-A416-D8BAA77139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96" y="3383081"/>
            <a:ext cx="327725" cy="34663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5F69F6E3-7DA2-4BEB-84E6-068149E36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293" y="2539403"/>
            <a:ext cx="340992" cy="346636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C88FA710-3B1A-4AC2-8081-FF3A50651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962" y="4862099"/>
            <a:ext cx="340992" cy="346636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AD4208E0-591B-41ED-95DD-5FBD24E087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408" y="5310803"/>
            <a:ext cx="340992" cy="346636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F196B9CD-D08B-4B58-94DD-98ABD0E6F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760" y="5774547"/>
            <a:ext cx="362001" cy="342948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242CE2BC-0454-4C04-A82F-191C62ED2A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96" y="4377754"/>
            <a:ext cx="327725" cy="346636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70015CB5-4EA9-4EDE-ABE6-386CA81CE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848" y="4478435"/>
            <a:ext cx="362001" cy="342948"/>
          </a:xfrm>
          <a:prstGeom prst="rect">
            <a:avLst/>
          </a:prstGeom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6999CF74-B327-41F8-8253-7B715ABF03E8}"/>
              </a:ext>
            </a:extLst>
          </p:cNvPr>
          <p:cNvSpPr txBox="1"/>
          <p:nvPr/>
        </p:nvSpPr>
        <p:spPr>
          <a:xfrm>
            <a:off x="10075817" y="4454507"/>
            <a:ext cx="201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= neutrální výrok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75B21F21-74F6-42BB-9DAB-ECD90B941602}"/>
              </a:ext>
            </a:extLst>
          </p:cNvPr>
          <p:cNvGrpSpPr/>
          <p:nvPr/>
        </p:nvGrpSpPr>
        <p:grpSpPr>
          <a:xfrm>
            <a:off x="876300" y="6234603"/>
            <a:ext cx="3522979" cy="347761"/>
            <a:chOff x="788942" y="6153077"/>
            <a:chExt cx="4251949" cy="339653"/>
          </a:xfrm>
        </p:grpSpPr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E0046A36-E751-401A-8D4F-BD1BE4A34A4F}"/>
                </a:ext>
              </a:extLst>
            </p:cNvPr>
            <p:cNvGrpSpPr/>
            <p:nvPr/>
          </p:nvGrpSpPr>
          <p:grpSpPr>
            <a:xfrm>
              <a:off x="897257" y="6215731"/>
              <a:ext cx="4077937" cy="276999"/>
              <a:chOff x="841196" y="6215731"/>
              <a:chExt cx="4077937" cy="276999"/>
            </a:xfrm>
          </p:grpSpPr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7FDD5031-6F6E-4362-A96E-19C262E93EEC}"/>
                  </a:ext>
                </a:extLst>
              </p:cNvPr>
              <p:cNvSpPr txBox="1"/>
              <p:nvPr/>
            </p:nvSpPr>
            <p:spPr>
              <a:xfrm>
                <a:off x="1064515" y="6215731"/>
                <a:ext cx="385461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/>
                  <a:t>= signifikantní </a:t>
                </a:r>
                <a:r>
                  <a:rPr lang="cs-CZ" sz="1200" dirty="0">
                    <a:solidFill>
                      <a:schemeClr val="accent1">
                        <a:lumMod val="50000"/>
                      </a:schemeClr>
                    </a:solidFill>
                  </a:rPr>
                  <a:t>růst</a:t>
                </a:r>
                <a:r>
                  <a:rPr lang="en-US" sz="1200" dirty="0"/>
                  <a:t> / </a:t>
                </a:r>
                <a:r>
                  <a:rPr lang="cs-CZ" sz="1200" dirty="0">
                    <a:solidFill>
                      <a:schemeClr val="accent5">
                        <a:lumMod val="50000"/>
                      </a:schemeClr>
                    </a:solidFill>
                  </a:rPr>
                  <a:t>pokles</a:t>
                </a:r>
                <a:r>
                  <a:rPr lang="en-US" sz="1200" dirty="0"/>
                  <a:t> </a:t>
                </a:r>
                <a:r>
                  <a:rPr lang="cs-CZ" sz="1200" dirty="0"/>
                  <a:t>oproti roku 2018</a:t>
                </a:r>
              </a:p>
            </p:txBody>
          </p:sp>
          <p:sp>
            <p:nvSpPr>
              <p:cNvPr id="45" name="Šipka dolů 15">
                <a:extLst>
                  <a:ext uri="{FF2B5EF4-FFF2-40B4-BE49-F238E27FC236}">
                    <a16:creationId xmlns:a16="http://schemas.microsoft.com/office/drawing/2014/main" id="{3F790996-5D2C-4EA1-9775-3770FEDA29C1}"/>
                  </a:ext>
                </a:extLst>
              </p:cNvPr>
              <p:cNvSpPr/>
              <p:nvPr/>
            </p:nvSpPr>
            <p:spPr>
              <a:xfrm rot="10800000">
                <a:off x="841196" y="6246268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46" name="Šipka dolů 15">
                <a:extLst>
                  <a:ext uri="{FF2B5EF4-FFF2-40B4-BE49-F238E27FC236}">
                    <a16:creationId xmlns:a16="http://schemas.microsoft.com/office/drawing/2014/main" id="{3A36C3F0-0324-41D2-81AE-489561E59CBF}"/>
                  </a:ext>
                </a:extLst>
              </p:cNvPr>
              <p:cNvSpPr/>
              <p:nvPr/>
            </p:nvSpPr>
            <p:spPr>
              <a:xfrm>
                <a:off x="998220" y="6252065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43" name="Obdélník: se zakulacenými rohy 42">
              <a:extLst>
                <a:ext uri="{FF2B5EF4-FFF2-40B4-BE49-F238E27FC236}">
                  <a16:creationId xmlns:a16="http://schemas.microsoft.com/office/drawing/2014/main" id="{0784AE2E-D131-4307-A12C-8FAC9A6B1355}"/>
                </a:ext>
              </a:extLst>
            </p:cNvPr>
            <p:cNvSpPr/>
            <p:nvPr/>
          </p:nvSpPr>
          <p:spPr>
            <a:xfrm>
              <a:off x="788942" y="6153077"/>
              <a:ext cx="4251949" cy="338554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77B020C8-05A8-4971-BEE6-8F5A52CB2800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36" name="Obdélník: se zakulacenými rohy 35">
              <a:extLst>
                <a:ext uri="{FF2B5EF4-FFF2-40B4-BE49-F238E27FC236}">
                  <a16:creationId xmlns:a16="http://schemas.microsoft.com/office/drawing/2014/main" id="{11CE234A-070B-404F-B9E1-DE283CA8554C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0D5F189A-33F8-4EDC-A592-EC9F93A3DAE1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sp>
        <p:nvSpPr>
          <p:cNvPr id="39" name="Šipka dolů 15">
            <a:extLst>
              <a:ext uri="{FF2B5EF4-FFF2-40B4-BE49-F238E27FC236}">
                <a16:creationId xmlns:a16="http://schemas.microsoft.com/office/drawing/2014/main" id="{D7801630-55BB-46EC-898F-A966266EED81}"/>
              </a:ext>
            </a:extLst>
          </p:cNvPr>
          <p:cNvSpPr/>
          <p:nvPr/>
        </p:nvSpPr>
        <p:spPr>
          <a:xfrm rot="10800000">
            <a:off x="7017222" y="5305897"/>
            <a:ext cx="82979" cy="17788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0" name="Šipka dolů 15">
            <a:extLst>
              <a:ext uri="{FF2B5EF4-FFF2-40B4-BE49-F238E27FC236}">
                <a16:creationId xmlns:a16="http://schemas.microsoft.com/office/drawing/2014/main" id="{C4A30FC9-F4D8-45B7-A61A-8680A49E37A7}"/>
              </a:ext>
            </a:extLst>
          </p:cNvPr>
          <p:cNvSpPr/>
          <p:nvPr/>
        </p:nvSpPr>
        <p:spPr>
          <a:xfrm rot="10800000">
            <a:off x="10914935" y="2510911"/>
            <a:ext cx="82979" cy="17788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1681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897525"/>
            <a:ext cx="12192000" cy="818948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O MP se na internetu dozvěděla více než polovina Pražanů. Třetina se o MP dozvěděla z novin nebo z TV. Počty zůstávají stejné, jako při minulém měření.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98938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Internet zůstává hlavním informačním kanálem o MP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493117"/>
            <a:ext cx="9199517" cy="36512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Q29. </a:t>
            </a:r>
            <a:r>
              <a:rPr lang="pl-PL" sz="1200" dirty="0">
                <a:solidFill>
                  <a:srgbClr val="595959"/>
                </a:solidFill>
                <a:cs typeface="Arial" charset="0"/>
              </a:rPr>
              <a:t>Kde jste o Metropolitním plánu Prahy slyšel/a, četl/a, prohlížel/a jej?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(2019: n=608,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651, 2016: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324) </a:t>
            </a:r>
            <a:r>
              <a:rPr lang="pl-PL" sz="1200" i="1" dirty="0">
                <a:solidFill>
                  <a:srgbClr val="595959"/>
                </a:solidFill>
                <a:cs typeface="Arial" charset="0"/>
              </a:rPr>
              <a:t>více možných odpovědí,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pouze ti, co o Metropolitním plánu Prahu již slyšeli</a:t>
            </a:r>
            <a:endParaRPr lang="en-GB" sz="1200" i="1" dirty="0">
              <a:solidFill>
                <a:srgbClr val="595959"/>
              </a:solidFill>
              <a:cs typeface="Arial" charset="0"/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546CC549-D776-4BF0-A812-12BB5CB7B8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782791"/>
              </p:ext>
            </p:extLst>
          </p:nvPr>
        </p:nvGraphicFramePr>
        <p:xfrm>
          <a:off x="876300" y="1760874"/>
          <a:ext cx="9910354" cy="435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DBBB39A2-8049-4378-959D-D67A9789D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346" y="2287586"/>
            <a:ext cx="325148" cy="3251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62D3C7A-77E0-4275-AD41-996F286CF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346" y="2807318"/>
            <a:ext cx="325148" cy="3251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F44A32B-1C48-4E99-B59E-A196662DC85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alphaModFix amt="8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868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346" y="3354481"/>
            <a:ext cx="325148" cy="3251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23EEBB8-815A-4C6D-A090-1E5EAA55E3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337" y="3893177"/>
            <a:ext cx="325148" cy="3251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0C8B1C7-EA6B-46D4-9BE9-35874BCD8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386" y="4967657"/>
            <a:ext cx="325148" cy="32514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8C19F03-1C90-41FC-926F-73B43C2B42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198" y="4449105"/>
            <a:ext cx="325148" cy="325148"/>
          </a:xfrm>
          <a:prstGeom prst="rect">
            <a:avLst/>
          </a:prstGeom>
        </p:spPr>
      </p:pic>
      <p:sp>
        <p:nvSpPr>
          <p:cNvPr id="21" name="Obdélníkový popisek 20">
            <a:extLst>
              <a:ext uri="{FF2B5EF4-FFF2-40B4-BE49-F238E27FC236}">
                <a16:creationId xmlns:a16="http://schemas.microsoft.com/office/drawing/2014/main" id="{5288588B-E2E8-4A23-BA0F-6DEFBAD4CC1B}"/>
              </a:ext>
            </a:extLst>
          </p:cNvPr>
          <p:cNvSpPr/>
          <p:nvPr/>
        </p:nvSpPr>
        <p:spPr>
          <a:xfrm>
            <a:off x="6907329" y="4274186"/>
            <a:ext cx="3437942" cy="521425"/>
          </a:xfrm>
          <a:prstGeom prst="wedgeRoundRectCallout">
            <a:avLst>
              <a:gd name="adj1" fmla="val -66650"/>
              <a:gd name="adj2" fmla="val -15104"/>
              <a:gd name="adj3" fmla="val 16667"/>
            </a:avLst>
          </a:prstGeom>
          <a:noFill/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chemeClr val="tx1"/>
                </a:solidFill>
              </a:rPr>
              <a:t>- v informačním kontejneru: 2019: 5%, 2018: 5%, 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- v CAMP: 2019: 5%, 2018: 4%.</a:t>
            </a:r>
            <a:endParaRPr lang="cs-CZ" sz="1200" dirty="0">
              <a:solidFill>
                <a:schemeClr val="tx1"/>
              </a:solidFill>
            </a:endParaRPr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EB940284-5E75-4235-BD39-BAC67FF9DC12}"/>
              </a:ext>
            </a:extLst>
          </p:cNvPr>
          <p:cNvGrpSpPr/>
          <p:nvPr/>
        </p:nvGrpSpPr>
        <p:grpSpPr>
          <a:xfrm>
            <a:off x="876301" y="6116995"/>
            <a:ext cx="4186251" cy="350477"/>
            <a:chOff x="788943" y="6141154"/>
            <a:chExt cx="4186251" cy="350477"/>
          </a:xfrm>
        </p:grpSpPr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CC513527-B1BB-4051-B091-7185A214CFF3}"/>
                </a:ext>
              </a:extLst>
            </p:cNvPr>
            <p:cNvGrpSpPr/>
            <p:nvPr/>
          </p:nvGrpSpPr>
          <p:grpSpPr>
            <a:xfrm>
              <a:off x="897257" y="6195089"/>
              <a:ext cx="4077937" cy="276999"/>
              <a:chOff x="841196" y="6195089"/>
              <a:chExt cx="4077937" cy="276999"/>
            </a:xfrm>
          </p:grpSpPr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FF5726DD-B4EA-4004-BEA7-241B9F88593A}"/>
                  </a:ext>
                </a:extLst>
              </p:cNvPr>
              <p:cNvSpPr txBox="1"/>
              <p:nvPr/>
            </p:nvSpPr>
            <p:spPr>
              <a:xfrm>
                <a:off x="1064515" y="6195089"/>
                <a:ext cx="385461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/>
                  <a:t>= signifikantní </a:t>
                </a:r>
                <a:r>
                  <a:rPr lang="cs-CZ" sz="1200" dirty="0">
                    <a:solidFill>
                      <a:schemeClr val="accent1">
                        <a:lumMod val="50000"/>
                      </a:schemeClr>
                    </a:solidFill>
                  </a:rPr>
                  <a:t>růst</a:t>
                </a:r>
                <a:r>
                  <a:rPr lang="en-US" sz="1200" dirty="0"/>
                  <a:t> / </a:t>
                </a:r>
                <a:r>
                  <a:rPr lang="cs-CZ" sz="1200" dirty="0">
                    <a:solidFill>
                      <a:schemeClr val="accent5">
                        <a:lumMod val="50000"/>
                      </a:schemeClr>
                    </a:solidFill>
                  </a:rPr>
                  <a:t>pokles</a:t>
                </a:r>
                <a:r>
                  <a:rPr lang="en-US" sz="1200" dirty="0"/>
                  <a:t> </a:t>
                </a:r>
                <a:r>
                  <a:rPr lang="cs-CZ" sz="1200" dirty="0"/>
                  <a:t>oproti roku 2018</a:t>
                </a:r>
              </a:p>
            </p:txBody>
          </p:sp>
          <p:sp>
            <p:nvSpPr>
              <p:cNvPr id="36" name="Šipka dolů 15">
                <a:extLst>
                  <a:ext uri="{FF2B5EF4-FFF2-40B4-BE49-F238E27FC236}">
                    <a16:creationId xmlns:a16="http://schemas.microsoft.com/office/drawing/2014/main" id="{A89ABF7A-130B-4922-A15D-2EF1128A1397}"/>
                  </a:ext>
                </a:extLst>
              </p:cNvPr>
              <p:cNvSpPr/>
              <p:nvPr/>
            </p:nvSpPr>
            <p:spPr>
              <a:xfrm rot="10800000">
                <a:off x="841196" y="6246268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7" name="Šipka dolů 15">
                <a:extLst>
                  <a:ext uri="{FF2B5EF4-FFF2-40B4-BE49-F238E27FC236}">
                    <a16:creationId xmlns:a16="http://schemas.microsoft.com/office/drawing/2014/main" id="{BA6BB1AC-B96D-4E5E-B2D4-840E27E64A1B}"/>
                  </a:ext>
                </a:extLst>
              </p:cNvPr>
              <p:cNvSpPr/>
              <p:nvPr/>
            </p:nvSpPr>
            <p:spPr>
              <a:xfrm>
                <a:off x="998220" y="6252065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34" name="Obdélník: se zakulacenými rohy 33">
              <a:extLst>
                <a:ext uri="{FF2B5EF4-FFF2-40B4-BE49-F238E27FC236}">
                  <a16:creationId xmlns:a16="http://schemas.microsoft.com/office/drawing/2014/main" id="{F8A9B2BB-1406-46E8-BF9F-652AFC4C6F06}"/>
                </a:ext>
              </a:extLst>
            </p:cNvPr>
            <p:cNvSpPr/>
            <p:nvPr/>
          </p:nvSpPr>
          <p:spPr>
            <a:xfrm>
              <a:off x="788943" y="6141154"/>
              <a:ext cx="3268980" cy="350477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AA53C061-6AB6-4AD8-8688-AB98D6015B49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29" name="Obdélník: se zakulacenými rohy 28">
              <a:extLst>
                <a:ext uri="{FF2B5EF4-FFF2-40B4-BE49-F238E27FC236}">
                  <a16:creationId xmlns:a16="http://schemas.microsoft.com/office/drawing/2014/main" id="{693263E9-7E71-45DC-9A34-5B6DCD6359E8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6338B4C7-5937-4DFB-ADE7-D610DE329808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5078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EECB2BB-21CF-452D-84F4-A4C1F92FF6A9}"/>
              </a:ext>
            </a:extLst>
          </p:cNvPr>
          <p:cNvGraphicFramePr>
            <a:graphicFrameLocks noGrp="1"/>
          </p:cNvGraphicFramePr>
          <p:nvPr/>
        </p:nvGraphicFramePr>
        <p:xfrm>
          <a:off x="1663337" y="2704112"/>
          <a:ext cx="9083040" cy="3301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1520">
                  <a:extLst>
                    <a:ext uri="{9D8B030D-6E8A-4147-A177-3AD203B41FA5}">
                      <a16:colId xmlns:a16="http://schemas.microsoft.com/office/drawing/2014/main" val="2555071508"/>
                    </a:ext>
                  </a:extLst>
                </a:gridCol>
                <a:gridCol w="4541520">
                  <a:extLst>
                    <a:ext uri="{9D8B030D-6E8A-4147-A177-3AD203B41FA5}">
                      <a16:colId xmlns:a16="http://schemas.microsoft.com/office/drawing/2014/main" val="2322133086"/>
                    </a:ext>
                  </a:extLst>
                </a:gridCol>
              </a:tblGrid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Je mi to jedno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u="none" strike="noStrike" dirty="0">
                          <a:effectLst/>
                        </a:rPr>
                        <a:t>Velmi mne to zajímá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23086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Hodnotím negativně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u="none" strike="noStrike" dirty="0">
                          <a:effectLst/>
                        </a:rPr>
                        <a:t>Hodnotím pozitivně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77069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Štve mě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effectLst/>
                        </a:rPr>
                        <a:t>Jsem z něj nadšený/á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710510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Jsem proti němu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u="none" strike="noStrike" dirty="0">
                          <a:effectLst/>
                        </a:rPr>
                        <a:t>Podporuji jej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367695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Nic o něm nevím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</a:rPr>
                        <a:t>Vím toho o něm hodně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08004"/>
                  </a:ext>
                </a:extLst>
              </a:tr>
            </a:tbl>
          </a:graphicData>
        </a:graphic>
      </p:graphicFrame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Pražané se o MP více zajímají, hodnotí ho pozitivněji, jsou z něj častěji nadšení a také ho častěji podporují. Nicméně stále toho o něm mnoho nevědí.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67911" y="6559062"/>
            <a:ext cx="9199517" cy="29893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Q35.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Přiřaďte, prosím, body z nabízené škály podle toho, jaký máte Vy k Metropolitnímu plánu postoj. (2019: n=1400, 2018: n=1406)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F975A07-3ECC-41E8-8A42-2263C552A597}"/>
              </a:ext>
            </a:extLst>
          </p:cNvPr>
          <p:cNvGraphicFramePr>
            <a:graphicFrameLocks noGrp="1"/>
          </p:cNvGraphicFramePr>
          <p:nvPr/>
        </p:nvGraphicFramePr>
        <p:xfrm>
          <a:off x="1410790" y="6209361"/>
          <a:ext cx="8464736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9248">
                  <a:extLst>
                    <a:ext uri="{9D8B030D-6E8A-4147-A177-3AD203B41FA5}">
                      <a16:colId xmlns:a16="http://schemas.microsoft.com/office/drawing/2014/main" val="2242942201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2711970060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3696572670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3997231940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380070921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1777807263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2204174146"/>
                    </a:ext>
                  </a:extLst>
                </a:gridCol>
              </a:tblGrid>
              <a:tr h="181746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-3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-2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-1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658179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918612DB-C4CE-4019-9EAC-71F4C4AD8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175665"/>
              </p:ext>
            </p:extLst>
          </p:nvPr>
        </p:nvGraphicFramePr>
        <p:xfrm>
          <a:off x="4545106" y="2294965"/>
          <a:ext cx="2931459" cy="250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6560">
                  <a:extLst>
                    <a:ext uri="{9D8B030D-6E8A-4147-A177-3AD203B41FA5}">
                      <a16:colId xmlns:a16="http://schemas.microsoft.com/office/drawing/2014/main" val="17351722"/>
                    </a:ext>
                  </a:extLst>
                </a:gridCol>
                <a:gridCol w="1554899">
                  <a:extLst>
                    <a:ext uri="{9D8B030D-6E8A-4147-A177-3AD203B41FA5}">
                      <a16:colId xmlns:a16="http://schemas.microsoft.com/office/drawing/2014/main" val="891819654"/>
                    </a:ext>
                  </a:extLst>
                </a:gridCol>
              </a:tblGrid>
              <a:tr h="25053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(n=1400)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            (n=1406)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64409"/>
                  </a:ext>
                </a:extLst>
              </a:tr>
            </a:tbl>
          </a:graphicData>
        </a:graphic>
      </p:graphicFrame>
      <p:sp>
        <p:nvSpPr>
          <p:cNvPr id="14" name="Nadpis 6">
            <a:extLst>
              <a:ext uri="{FF2B5EF4-FFF2-40B4-BE49-F238E27FC236}">
                <a16:creationId xmlns:a16="http://schemas.microsoft.com/office/drawing/2014/main" id="{117555D2-1D0E-451C-AD5A-6BCDAE30D1F2}"/>
              </a:ext>
            </a:extLst>
          </p:cNvPr>
          <p:cNvSpPr txBox="1">
            <a:spLocks/>
          </p:cNvSpPr>
          <p:nvPr/>
        </p:nvSpPr>
        <p:spPr>
          <a:xfrm>
            <a:off x="0" y="378000"/>
            <a:ext cx="12192000" cy="615461"/>
          </a:xfrm>
          <a:prstGeom prst="rect">
            <a:avLst/>
          </a:prstGeom>
          <a:noFill/>
        </p:spPr>
        <p:txBody>
          <a:bodyPr wrap="square" lIns="900000" tIns="0" rIns="0" bIns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FE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/>
              <a:t>Vztah k MP se mírně vylepšil</a:t>
            </a:r>
          </a:p>
        </p:txBody>
      </p:sp>
      <p:cxnSp>
        <p:nvCxnSpPr>
          <p:cNvPr id="12" name="Přímá spojovací čára 14">
            <a:extLst>
              <a:ext uri="{FF2B5EF4-FFF2-40B4-BE49-F238E27FC236}">
                <a16:creationId xmlns:a16="http://schemas.microsoft.com/office/drawing/2014/main" id="{A75E8CDA-86E2-4292-979A-9E408A85AEC6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 bwMode="auto">
          <a:xfrm>
            <a:off x="6204857" y="2704112"/>
            <a:ext cx="0" cy="33018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7C139A0C-FB2D-4381-A749-622F5A8A7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347912"/>
              </p:ext>
            </p:extLst>
          </p:nvPr>
        </p:nvGraphicFramePr>
        <p:xfrm>
          <a:off x="409855" y="1699942"/>
          <a:ext cx="11391900" cy="4655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D69266D-B336-4030-9FC6-ABFA3D47160B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21" name="Obdélník: se zakulacenými rohy 20">
              <a:extLst>
                <a:ext uri="{FF2B5EF4-FFF2-40B4-BE49-F238E27FC236}">
                  <a16:creationId xmlns:a16="http://schemas.microsoft.com/office/drawing/2014/main" id="{319E5FDF-A800-45E6-9891-DFB702B39117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6FBAA04E-5BEF-4BA2-84DE-B1AE391B28F3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8073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EECB2BB-21CF-452D-84F4-A4C1F92FF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2434"/>
              </p:ext>
            </p:extLst>
          </p:nvPr>
        </p:nvGraphicFramePr>
        <p:xfrm>
          <a:off x="1663337" y="2704112"/>
          <a:ext cx="9083040" cy="3301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1520">
                  <a:extLst>
                    <a:ext uri="{9D8B030D-6E8A-4147-A177-3AD203B41FA5}">
                      <a16:colId xmlns:a16="http://schemas.microsoft.com/office/drawing/2014/main" val="2555071508"/>
                    </a:ext>
                  </a:extLst>
                </a:gridCol>
                <a:gridCol w="4541520">
                  <a:extLst>
                    <a:ext uri="{9D8B030D-6E8A-4147-A177-3AD203B41FA5}">
                      <a16:colId xmlns:a16="http://schemas.microsoft.com/office/drawing/2014/main" val="2322133086"/>
                    </a:ext>
                  </a:extLst>
                </a:gridCol>
              </a:tblGrid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Je mi to jedno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u="none" strike="noStrike" dirty="0">
                          <a:effectLst/>
                        </a:rPr>
                        <a:t>Velmi mne to zajímá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23086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Hodnotím negativně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u="none" strike="noStrike" dirty="0">
                          <a:effectLst/>
                        </a:rPr>
                        <a:t>Hodnotím pozitivně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77069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Štve mě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effectLst/>
                        </a:rPr>
                        <a:t>Jsem z něj nadšený/á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710510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Jsem proti němu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u="none" strike="noStrike" dirty="0">
                          <a:effectLst/>
                        </a:rPr>
                        <a:t>Podporuji jej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367695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Nic o něm nevím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</a:rPr>
                        <a:t>Vím toho o něm hodně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08004"/>
                  </a:ext>
                </a:extLst>
              </a:tr>
            </a:tbl>
          </a:graphicData>
        </a:graphic>
      </p:graphicFrame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Hodnotí ho častěji pozitivně, častěji jsou z něj nadšeny a také ho častěji podporují. Ovšem muži i ženy toho o MP shodně příliš nevědí.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67911" y="6559062"/>
            <a:ext cx="9199517" cy="29893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Q35.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Přiřaďte, prosím, body z nabízené škály podle toho, jaký máte Vy k Metropolitnímu plánu postoj. (n=1400)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F975A07-3ECC-41E8-8A42-2263C552A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355097"/>
              </p:ext>
            </p:extLst>
          </p:nvPr>
        </p:nvGraphicFramePr>
        <p:xfrm>
          <a:off x="1410790" y="6209361"/>
          <a:ext cx="8464736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9248">
                  <a:extLst>
                    <a:ext uri="{9D8B030D-6E8A-4147-A177-3AD203B41FA5}">
                      <a16:colId xmlns:a16="http://schemas.microsoft.com/office/drawing/2014/main" val="2242942201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2711970060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3696572670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3997231940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380070921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1777807263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2204174146"/>
                    </a:ext>
                  </a:extLst>
                </a:gridCol>
              </a:tblGrid>
              <a:tr h="181746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-3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-2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-1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658179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918612DB-C4CE-4019-9EAC-71F4C4AD8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93240"/>
              </p:ext>
            </p:extLst>
          </p:nvPr>
        </p:nvGraphicFramePr>
        <p:xfrm>
          <a:off x="2882536" y="2326466"/>
          <a:ext cx="7489371" cy="220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1018">
                  <a:extLst>
                    <a:ext uri="{9D8B030D-6E8A-4147-A177-3AD203B41FA5}">
                      <a16:colId xmlns:a16="http://schemas.microsoft.com/office/drawing/2014/main" val="17351722"/>
                    </a:ext>
                  </a:extLst>
                </a:gridCol>
                <a:gridCol w="2429692">
                  <a:extLst>
                    <a:ext uri="{9D8B030D-6E8A-4147-A177-3AD203B41FA5}">
                      <a16:colId xmlns:a16="http://schemas.microsoft.com/office/drawing/2014/main" val="891819654"/>
                    </a:ext>
                  </a:extLst>
                </a:gridCol>
                <a:gridCol w="2908661">
                  <a:extLst>
                    <a:ext uri="{9D8B030D-6E8A-4147-A177-3AD203B41FA5}">
                      <a16:colId xmlns:a16="http://schemas.microsoft.com/office/drawing/2014/main" val="3121073901"/>
                    </a:ext>
                  </a:extLst>
                </a:gridCol>
              </a:tblGrid>
              <a:tr h="2208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(n=1400)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            (n=682)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                (n=718)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64409"/>
                  </a:ext>
                </a:extLst>
              </a:tr>
            </a:tbl>
          </a:graphicData>
        </a:graphic>
      </p:graphicFrame>
      <p:sp>
        <p:nvSpPr>
          <p:cNvPr id="14" name="Nadpis 6">
            <a:extLst>
              <a:ext uri="{FF2B5EF4-FFF2-40B4-BE49-F238E27FC236}">
                <a16:creationId xmlns:a16="http://schemas.microsoft.com/office/drawing/2014/main" id="{117555D2-1D0E-451C-AD5A-6BCDAE30D1F2}"/>
              </a:ext>
            </a:extLst>
          </p:cNvPr>
          <p:cNvSpPr txBox="1">
            <a:spLocks/>
          </p:cNvSpPr>
          <p:nvPr/>
        </p:nvSpPr>
        <p:spPr>
          <a:xfrm>
            <a:off x="0" y="378000"/>
            <a:ext cx="12192000" cy="615461"/>
          </a:xfrm>
          <a:prstGeom prst="rect">
            <a:avLst/>
          </a:prstGeom>
          <a:noFill/>
        </p:spPr>
        <p:txBody>
          <a:bodyPr wrap="square" lIns="900000" tIns="0" rIns="0" bIns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FE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/>
              <a:t>Ženy k MP deklarují kladnější postoj než muži</a:t>
            </a:r>
          </a:p>
        </p:txBody>
      </p:sp>
      <p:cxnSp>
        <p:nvCxnSpPr>
          <p:cNvPr id="12" name="Přímá spojovací čára 14">
            <a:extLst>
              <a:ext uri="{FF2B5EF4-FFF2-40B4-BE49-F238E27FC236}">
                <a16:creationId xmlns:a16="http://schemas.microsoft.com/office/drawing/2014/main" id="{A75E8CDA-86E2-4292-979A-9E408A85AEC6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 bwMode="auto">
          <a:xfrm>
            <a:off x="6204857" y="2704112"/>
            <a:ext cx="0" cy="33018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72EC0A6D-E08F-43A6-96D3-D0975773D4B4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id="{705024D2-2249-403C-BAB3-1711CDF4DCF2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D01A3E08-5B61-4FA1-B880-7CB2A0DB5056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7C139A0C-FB2D-4381-A749-622F5A8A7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928398"/>
              </p:ext>
            </p:extLst>
          </p:nvPr>
        </p:nvGraphicFramePr>
        <p:xfrm>
          <a:off x="409855" y="1699942"/>
          <a:ext cx="11391900" cy="4655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7855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EECB2BB-21CF-452D-84F4-A4C1F92FF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082660"/>
              </p:ext>
            </p:extLst>
          </p:nvPr>
        </p:nvGraphicFramePr>
        <p:xfrm>
          <a:off x="1663337" y="2704112"/>
          <a:ext cx="9083040" cy="3301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1520">
                  <a:extLst>
                    <a:ext uri="{9D8B030D-6E8A-4147-A177-3AD203B41FA5}">
                      <a16:colId xmlns:a16="http://schemas.microsoft.com/office/drawing/2014/main" val="2555071508"/>
                    </a:ext>
                  </a:extLst>
                </a:gridCol>
                <a:gridCol w="4541520">
                  <a:extLst>
                    <a:ext uri="{9D8B030D-6E8A-4147-A177-3AD203B41FA5}">
                      <a16:colId xmlns:a16="http://schemas.microsoft.com/office/drawing/2014/main" val="2322133086"/>
                    </a:ext>
                  </a:extLst>
                </a:gridCol>
              </a:tblGrid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Je mi to jedno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u="none" strike="noStrike" dirty="0">
                          <a:effectLst/>
                        </a:rPr>
                        <a:t>Velmi mne to zajímá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23086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Hodnotím negativně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u="none" strike="noStrike" dirty="0">
                          <a:effectLst/>
                        </a:rPr>
                        <a:t>Hodnotím pozitivně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77069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Štve mě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effectLst/>
                        </a:rPr>
                        <a:t>Jsem z něj nadšený/á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710510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Jsem proti němu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u="none" strike="noStrike" dirty="0">
                          <a:effectLst/>
                        </a:rPr>
                        <a:t>Podporuji jej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367695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Nic o něm nevím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</a:rPr>
                        <a:t>Vím toho o něm hodně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08004"/>
                  </a:ext>
                </a:extLst>
              </a:tr>
            </a:tbl>
          </a:graphicData>
        </a:graphic>
      </p:graphicFrame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892200"/>
            <a:ext cx="12344400" cy="825566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A to navzdory tomu, že o MP nejčastěji moc neví. Také MP nejčastěji podporuje a je z něj nejvíce nadšená. Starší věková kategorie 30-44 let kopíruje průměrné hodnocení. Lidé starší 60 let MP zajímá nejvíce, nejvíce ho znají, ale jsou nejkritičtější – MP je nejvíce štve.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67911" y="6559062"/>
            <a:ext cx="9199517" cy="29893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Q35.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Přiřaďte, prosím, body z nabízené škály podle toho, jaký máte Vy k Metropolitnímu plánu postoj. (n=1400)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F975A07-3ECC-41E8-8A42-2263C552A597}"/>
              </a:ext>
            </a:extLst>
          </p:cNvPr>
          <p:cNvGraphicFramePr>
            <a:graphicFrameLocks noGrp="1"/>
          </p:cNvGraphicFramePr>
          <p:nvPr/>
        </p:nvGraphicFramePr>
        <p:xfrm>
          <a:off x="1410790" y="6209361"/>
          <a:ext cx="8464736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9248">
                  <a:extLst>
                    <a:ext uri="{9D8B030D-6E8A-4147-A177-3AD203B41FA5}">
                      <a16:colId xmlns:a16="http://schemas.microsoft.com/office/drawing/2014/main" val="2242942201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2711970060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3696572670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3997231940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380070921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1777807263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2204174146"/>
                    </a:ext>
                  </a:extLst>
                </a:gridCol>
              </a:tblGrid>
              <a:tr h="181746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-3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-2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-1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658179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918612DB-C4CE-4019-9EAC-71F4C4AD8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323681"/>
              </p:ext>
            </p:extLst>
          </p:nvPr>
        </p:nvGraphicFramePr>
        <p:xfrm>
          <a:off x="2116184" y="2244729"/>
          <a:ext cx="8464729" cy="219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481">
                  <a:extLst>
                    <a:ext uri="{9D8B030D-6E8A-4147-A177-3AD203B41FA5}">
                      <a16:colId xmlns:a16="http://schemas.microsoft.com/office/drawing/2014/main" val="17351722"/>
                    </a:ext>
                  </a:extLst>
                </a:gridCol>
                <a:gridCol w="1642605">
                  <a:extLst>
                    <a:ext uri="{9D8B030D-6E8A-4147-A177-3AD203B41FA5}">
                      <a16:colId xmlns:a16="http://schemas.microsoft.com/office/drawing/2014/main" val="891819654"/>
                    </a:ext>
                  </a:extLst>
                </a:gridCol>
                <a:gridCol w="1842181">
                  <a:extLst>
                    <a:ext uri="{9D8B030D-6E8A-4147-A177-3AD203B41FA5}">
                      <a16:colId xmlns:a16="http://schemas.microsoft.com/office/drawing/2014/main" val="3121073901"/>
                    </a:ext>
                  </a:extLst>
                </a:gridCol>
                <a:gridCol w="2288755">
                  <a:extLst>
                    <a:ext uri="{9D8B030D-6E8A-4147-A177-3AD203B41FA5}">
                      <a16:colId xmlns:a16="http://schemas.microsoft.com/office/drawing/2014/main" val="3869874979"/>
                    </a:ext>
                  </a:extLst>
                </a:gridCol>
                <a:gridCol w="1532707">
                  <a:extLst>
                    <a:ext uri="{9D8B030D-6E8A-4147-A177-3AD203B41FA5}">
                      <a16:colId xmlns:a16="http://schemas.microsoft.com/office/drawing/2014/main" val="3645618571"/>
                    </a:ext>
                  </a:extLst>
                </a:gridCol>
              </a:tblGrid>
              <a:tr h="2193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(n=1400)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            (n=247)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                (n=455)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(n=318)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(n=380)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64409"/>
                  </a:ext>
                </a:extLst>
              </a:tr>
            </a:tbl>
          </a:graphicData>
        </a:graphic>
      </p:graphicFrame>
      <p:sp>
        <p:nvSpPr>
          <p:cNvPr id="14" name="Nadpis 6">
            <a:extLst>
              <a:ext uri="{FF2B5EF4-FFF2-40B4-BE49-F238E27FC236}">
                <a16:creationId xmlns:a16="http://schemas.microsoft.com/office/drawing/2014/main" id="{117555D2-1D0E-451C-AD5A-6BCDAE30D1F2}"/>
              </a:ext>
            </a:extLst>
          </p:cNvPr>
          <p:cNvSpPr txBox="1">
            <a:spLocks/>
          </p:cNvSpPr>
          <p:nvPr/>
        </p:nvSpPr>
        <p:spPr>
          <a:xfrm>
            <a:off x="0" y="301800"/>
            <a:ext cx="12192000" cy="615461"/>
          </a:xfrm>
          <a:prstGeom prst="rect">
            <a:avLst/>
          </a:prstGeom>
          <a:noFill/>
        </p:spPr>
        <p:txBody>
          <a:bodyPr wrap="square" lIns="900000" tIns="0" rIns="0" bIns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FE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/>
              <a:t>Nejmladší generace MP hodnotí nejčastěji pozitivně</a:t>
            </a:r>
          </a:p>
        </p:txBody>
      </p:sp>
      <p:cxnSp>
        <p:nvCxnSpPr>
          <p:cNvPr id="12" name="Přímá spojovací čára 14">
            <a:extLst>
              <a:ext uri="{FF2B5EF4-FFF2-40B4-BE49-F238E27FC236}">
                <a16:creationId xmlns:a16="http://schemas.microsoft.com/office/drawing/2014/main" id="{A75E8CDA-86E2-4292-979A-9E408A85AEC6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 bwMode="auto">
          <a:xfrm>
            <a:off x="6204857" y="2704112"/>
            <a:ext cx="0" cy="33018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D0686E97-5F40-470A-909F-F052F9446758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id="{F5CDA445-C83F-4B77-86C7-1C024588569F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98870A42-194C-4036-91C5-F121225FAA05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7C139A0C-FB2D-4381-A749-622F5A8A7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698296"/>
              </p:ext>
            </p:extLst>
          </p:nvPr>
        </p:nvGraphicFramePr>
        <p:xfrm>
          <a:off x="409855" y="1699942"/>
          <a:ext cx="11391900" cy="4655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376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815340" y="368610"/>
            <a:ext cx="10561320" cy="763504"/>
          </a:xfrm>
        </p:spPr>
        <p:txBody>
          <a:bodyPr/>
          <a:lstStyle/>
          <a:p>
            <a:r>
              <a:rPr lang="cs-CZ" dirty="0"/>
              <a:t>Hlavní zjištění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C08DDA9-633D-4297-8054-08B95EB111C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1516990"/>
              </p:ext>
            </p:extLst>
          </p:nvPr>
        </p:nvGraphicFramePr>
        <p:xfrm>
          <a:off x="850832" y="1384419"/>
          <a:ext cx="10525828" cy="4694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57067133-925B-46D7-957E-E2ACA2FEE37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613" y="1951077"/>
            <a:ext cx="716964" cy="304441"/>
          </a:xfrm>
          <a:prstGeom prst="rect">
            <a:avLst/>
          </a:prstGeom>
        </p:spPr>
      </p:pic>
      <p:pic>
        <p:nvPicPr>
          <p:cNvPr id="1028" name="Picture 4" descr="SouvisejÃ­cÃ­ obrÃ¡zek">
            <a:extLst>
              <a:ext uri="{FF2B5EF4-FFF2-40B4-BE49-F238E27FC236}">
                <a16:creationId xmlns:a16="http://schemas.microsoft.com/office/drawing/2014/main" id="{D51794FF-60B6-4960-9D7B-CE99396C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9439" y="4051454"/>
            <a:ext cx="598510" cy="55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Ã½sledek obrÃ¡zku pro camp ipr logo">
            <a:extLst>
              <a:ext uri="{FF2B5EF4-FFF2-40B4-BE49-F238E27FC236}">
                <a16:creationId xmlns:a16="http://schemas.microsoft.com/office/drawing/2014/main" id="{D8877D9B-B68B-4C3D-BD85-41413F40A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932" y="3050179"/>
            <a:ext cx="727980" cy="2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praha logo">
            <a:extLst>
              <a:ext uri="{FF2B5EF4-FFF2-40B4-BE49-F238E27FC236}">
                <a16:creationId xmlns:a16="http://schemas.microsoft.com/office/drawing/2014/main" id="{02A8D1B3-A5C1-44B8-B92E-4022DF104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855" y="5273559"/>
            <a:ext cx="488153" cy="4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003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EECB2BB-21CF-452D-84F4-A4C1F92FF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937865"/>
              </p:ext>
            </p:extLst>
          </p:nvPr>
        </p:nvGraphicFramePr>
        <p:xfrm>
          <a:off x="1663337" y="2704112"/>
          <a:ext cx="9083040" cy="3301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1520">
                  <a:extLst>
                    <a:ext uri="{9D8B030D-6E8A-4147-A177-3AD203B41FA5}">
                      <a16:colId xmlns:a16="http://schemas.microsoft.com/office/drawing/2014/main" val="2555071508"/>
                    </a:ext>
                  </a:extLst>
                </a:gridCol>
                <a:gridCol w="4541520">
                  <a:extLst>
                    <a:ext uri="{9D8B030D-6E8A-4147-A177-3AD203B41FA5}">
                      <a16:colId xmlns:a16="http://schemas.microsoft.com/office/drawing/2014/main" val="2322133086"/>
                    </a:ext>
                  </a:extLst>
                </a:gridCol>
              </a:tblGrid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Je mi to jedno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u="none" strike="noStrike" dirty="0">
                          <a:effectLst/>
                        </a:rPr>
                        <a:t>Velmi mne to zajímá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23086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Hodnotím negativně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u="none" strike="noStrike" dirty="0">
                          <a:effectLst/>
                        </a:rPr>
                        <a:t>Hodnotím pozitivně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77069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Štve mě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effectLst/>
                        </a:rPr>
                        <a:t>Jsem z něj nadšený/á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710510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Jsem proti němu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u="none" strike="noStrike" dirty="0">
                          <a:effectLst/>
                        </a:rPr>
                        <a:t>Podporuji jej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367695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Nic o něm nevím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</a:rPr>
                        <a:t>Vím toho o něm hodně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08004"/>
                  </a:ext>
                </a:extLst>
              </a:tr>
            </a:tbl>
          </a:graphicData>
        </a:graphic>
      </p:graphicFrame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764606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Ty s nejvyšším vzděláním naopak zajímá nejvíce. Hodnotí ho nejméně často jako pozitivní, nejčastěji je štve (rozdíl oproti ostatním není velký). Podpora MP a to, kolik toho o MP ví, se napříč vzdělanostními kategoriemi neliší.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67911" y="6559062"/>
            <a:ext cx="9199517" cy="29893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Q35.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Přiřaďte, prosím, body z nabízené škály podle toho, jaký máte Vy k Metropolitnímu plánu postoj. (n=1400)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F975A07-3ECC-41E8-8A42-2263C552A597}"/>
              </a:ext>
            </a:extLst>
          </p:cNvPr>
          <p:cNvGraphicFramePr>
            <a:graphicFrameLocks noGrp="1"/>
          </p:cNvGraphicFramePr>
          <p:nvPr/>
        </p:nvGraphicFramePr>
        <p:xfrm>
          <a:off x="1410790" y="6209361"/>
          <a:ext cx="8464736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9248">
                  <a:extLst>
                    <a:ext uri="{9D8B030D-6E8A-4147-A177-3AD203B41FA5}">
                      <a16:colId xmlns:a16="http://schemas.microsoft.com/office/drawing/2014/main" val="2242942201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2711970060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3696572670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3997231940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380070921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1777807263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2204174146"/>
                    </a:ext>
                  </a:extLst>
                </a:gridCol>
              </a:tblGrid>
              <a:tr h="181746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-3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-2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-1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658179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918612DB-C4CE-4019-9EAC-71F4C4AD8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794654"/>
              </p:ext>
            </p:extLst>
          </p:nvPr>
        </p:nvGraphicFramePr>
        <p:xfrm>
          <a:off x="2038348" y="2170067"/>
          <a:ext cx="9083040" cy="306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8444">
                  <a:extLst>
                    <a:ext uri="{9D8B030D-6E8A-4147-A177-3AD203B41FA5}">
                      <a16:colId xmlns:a16="http://schemas.microsoft.com/office/drawing/2014/main" val="17351722"/>
                    </a:ext>
                  </a:extLst>
                </a:gridCol>
                <a:gridCol w="2849184">
                  <a:extLst>
                    <a:ext uri="{9D8B030D-6E8A-4147-A177-3AD203B41FA5}">
                      <a16:colId xmlns:a16="http://schemas.microsoft.com/office/drawing/2014/main" val="891819654"/>
                    </a:ext>
                  </a:extLst>
                </a:gridCol>
                <a:gridCol w="1567991">
                  <a:extLst>
                    <a:ext uri="{9D8B030D-6E8A-4147-A177-3AD203B41FA5}">
                      <a16:colId xmlns:a16="http://schemas.microsoft.com/office/drawing/2014/main" val="3121073901"/>
                    </a:ext>
                  </a:extLst>
                </a:gridCol>
                <a:gridCol w="3197421">
                  <a:extLst>
                    <a:ext uri="{9D8B030D-6E8A-4147-A177-3AD203B41FA5}">
                      <a16:colId xmlns:a16="http://schemas.microsoft.com/office/drawing/2014/main" val="3869874979"/>
                    </a:ext>
                  </a:extLst>
                </a:gridCol>
              </a:tblGrid>
              <a:tr h="3066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(n=1400)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            (n=300)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                (n=579)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(n=521)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64409"/>
                  </a:ext>
                </a:extLst>
              </a:tr>
            </a:tbl>
          </a:graphicData>
        </a:graphic>
      </p:graphicFrame>
      <p:sp>
        <p:nvSpPr>
          <p:cNvPr id="14" name="Nadpis 6">
            <a:extLst>
              <a:ext uri="{FF2B5EF4-FFF2-40B4-BE49-F238E27FC236}">
                <a16:creationId xmlns:a16="http://schemas.microsoft.com/office/drawing/2014/main" id="{117555D2-1D0E-451C-AD5A-6BCDAE30D1F2}"/>
              </a:ext>
            </a:extLst>
          </p:cNvPr>
          <p:cNvSpPr txBox="1">
            <a:spLocks/>
          </p:cNvSpPr>
          <p:nvPr/>
        </p:nvSpPr>
        <p:spPr>
          <a:xfrm>
            <a:off x="0" y="378000"/>
            <a:ext cx="11992244" cy="615461"/>
          </a:xfrm>
          <a:prstGeom prst="rect">
            <a:avLst/>
          </a:prstGeom>
          <a:noFill/>
        </p:spPr>
        <p:txBody>
          <a:bodyPr wrap="square" lIns="900000" tIns="0" rIns="0" bIns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FE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/>
              <a:t>Pražané s nejnižším vzděláním jsou k MP lhostejní</a:t>
            </a:r>
          </a:p>
        </p:txBody>
      </p:sp>
      <p:cxnSp>
        <p:nvCxnSpPr>
          <p:cNvPr id="12" name="Přímá spojovací čára 14">
            <a:extLst>
              <a:ext uri="{FF2B5EF4-FFF2-40B4-BE49-F238E27FC236}">
                <a16:creationId xmlns:a16="http://schemas.microsoft.com/office/drawing/2014/main" id="{A75E8CDA-86E2-4292-979A-9E408A85AEC6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 bwMode="auto">
          <a:xfrm>
            <a:off x="6204857" y="2704112"/>
            <a:ext cx="0" cy="33018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E03FB21D-3B4A-4F55-B865-383B9D6BFBDC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id="{AD5B104E-D779-48FC-9DD7-F2F07995FA17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48814DE1-328E-4D0C-BE06-2AF687B28835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7C139A0C-FB2D-4381-A749-622F5A8A7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3903494"/>
              </p:ext>
            </p:extLst>
          </p:nvPr>
        </p:nvGraphicFramePr>
        <p:xfrm>
          <a:off x="400050" y="1665079"/>
          <a:ext cx="11391900" cy="4655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2561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EECB2BB-21CF-452D-84F4-A4C1F92FF6A9}"/>
              </a:ext>
            </a:extLst>
          </p:cNvPr>
          <p:cNvGraphicFramePr>
            <a:graphicFrameLocks noGrp="1"/>
          </p:cNvGraphicFramePr>
          <p:nvPr/>
        </p:nvGraphicFramePr>
        <p:xfrm>
          <a:off x="1663337" y="2704112"/>
          <a:ext cx="9083040" cy="3301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1520">
                  <a:extLst>
                    <a:ext uri="{9D8B030D-6E8A-4147-A177-3AD203B41FA5}">
                      <a16:colId xmlns:a16="http://schemas.microsoft.com/office/drawing/2014/main" val="2555071508"/>
                    </a:ext>
                  </a:extLst>
                </a:gridCol>
                <a:gridCol w="4541520">
                  <a:extLst>
                    <a:ext uri="{9D8B030D-6E8A-4147-A177-3AD203B41FA5}">
                      <a16:colId xmlns:a16="http://schemas.microsoft.com/office/drawing/2014/main" val="2322133086"/>
                    </a:ext>
                  </a:extLst>
                </a:gridCol>
              </a:tblGrid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Je mi to jedno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u="none" strike="noStrike" dirty="0">
                          <a:effectLst/>
                        </a:rPr>
                        <a:t>Velmi mne to zajímá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23086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Hodnotím negativně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u="none" strike="noStrike" dirty="0">
                          <a:effectLst/>
                        </a:rPr>
                        <a:t>Hodnotím pozitivně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77069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Štve mě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>
                          <a:effectLst/>
                        </a:rPr>
                        <a:t>Jsem z něj nadšený/á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710510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Jsem proti němu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u="none" strike="noStrike" dirty="0">
                          <a:effectLst/>
                        </a:rPr>
                        <a:t>Podporuji jej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367695"/>
                  </a:ext>
                </a:extLst>
              </a:tr>
              <a:tr h="6603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Nic o něm nevím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</a:rPr>
                        <a:t>Vím toho o něm hodně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08004"/>
                  </a:ext>
                </a:extLst>
              </a:tr>
            </a:tbl>
          </a:graphicData>
        </a:graphic>
      </p:graphicFrame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764606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..nejvíce je štve, jsou k němu nejvíce lhostejní, nepodporují jej a zároveň toho nejméně o MP vědí. Konzervativní nejvíce kopírují průměrného Pražana. Progresivní hodnotí MP mírně negativněji než průměr, Ekologičtí naopak mírně pozitivněji.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67911" y="6559062"/>
            <a:ext cx="9199517" cy="29893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Q35.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Přiřaďte, prosím, body z nabízené škály podle toho, jaký máte Vy k Metropolitnímu plánu postoj. (n=1400)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F975A07-3ECC-41E8-8A42-2263C552A597}"/>
              </a:ext>
            </a:extLst>
          </p:cNvPr>
          <p:cNvGraphicFramePr>
            <a:graphicFrameLocks noGrp="1"/>
          </p:cNvGraphicFramePr>
          <p:nvPr/>
        </p:nvGraphicFramePr>
        <p:xfrm>
          <a:off x="1410790" y="6209361"/>
          <a:ext cx="8464736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9248">
                  <a:extLst>
                    <a:ext uri="{9D8B030D-6E8A-4147-A177-3AD203B41FA5}">
                      <a16:colId xmlns:a16="http://schemas.microsoft.com/office/drawing/2014/main" val="2242942201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2711970060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3696572670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3997231940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380070921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1777807263"/>
                    </a:ext>
                  </a:extLst>
                </a:gridCol>
                <a:gridCol w="1209248">
                  <a:extLst>
                    <a:ext uri="{9D8B030D-6E8A-4147-A177-3AD203B41FA5}">
                      <a16:colId xmlns:a16="http://schemas.microsoft.com/office/drawing/2014/main" val="2204174146"/>
                    </a:ext>
                  </a:extLst>
                </a:gridCol>
              </a:tblGrid>
              <a:tr h="181746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-3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-2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-1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658179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918612DB-C4CE-4019-9EAC-71F4C4AD8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182062"/>
              </p:ext>
            </p:extLst>
          </p:nvPr>
        </p:nvGraphicFramePr>
        <p:xfrm>
          <a:off x="2047492" y="2258828"/>
          <a:ext cx="8513828" cy="26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7758">
                  <a:extLst>
                    <a:ext uri="{9D8B030D-6E8A-4147-A177-3AD203B41FA5}">
                      <a16:colId xmlns:a16="http://schemas.microsoft.com/office/drawing/2014/main" val="17351722"/>
                    </a:ext>
                  </a:extLst>
                </a:gridCol>
                <a:gridCol w="2032937">
                  <a:extLst>
                    <a:ext uri="{9D8B030D-6E8A-4147-A177-3AD203B41FA5}">
                      <a16:colId xmlns:a16="http://schemas.microsoft.com/office/drawing/2014/main" val="2045146576"/>
                    </a:ext>
                  </a:extLst>
                </a:gridCol>
                <a:gridCol w="2032937">
                  <a:extLst>
                    <a:ext uri="{9D8B030D-6E8A-4147-A177-3AD203B41FA5}">
                      <a16:colId xmlns:a16="http://schemas.microsoft.com/office/drawing/2014/main" val="891819654"/>
                    </a:ext>
                  </a:extLst>
                </a:gridCol>
                <a:gridCol w="1118786">
                  <a:extLst>
                    <a:ext uri="{9D8B030D-6E8A-4147-A177-3AD203B41FA5}">
                      <a16:colId xmlns:a16="http://schemas.microsoft.com/office/drawing/2014/main" val="3121073901"/>
                    </a:ext>
                  </a:extLst>
                </a:gridCol>
                <a:gridCol w="2281410">
                  <a:extLst>
                    <a:ext uri="{9D8B030D-6E8A-4147-A177-3AD203B41FA5}">
                      <a16:colId xmlns:a16="http://schemas.microsoft.com/office/drawing/2014/main" val="3869874979"/>
                    </a:ext>
                  </a:extLst>
                </a:gridCol>
              </a:tblGrid>
              <a:tr h="2608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(n=1400)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(n=540)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            (n=375)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                (n=410)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(n=75)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64409"/>
                  </a:ext>
                </a:extLst>
              </a:tr>
            </a:tbl>
          </a:graphicData>
        </a:graphic>
      </p:graphicFrame>
      <p:sp>
        <p:nvSpPr>
          <p:cNvPr id="14" name="Nadpis 6">
            <a:extLst>
              <a:ext uri="{FF2B5EF4-FFF2-40B4-BE49-F238E27FC236}">
                <a16:creationId xmlns:a16="http://schemas.microsoft.com/office/drawing/2014/main" id="{117555D2-1D0E-451C-AD5A-6BCDAE30D1F2}"/>
              </a:ext>
            </a:extLst>
          </p:cNvPr>
          <p:cNvSpPr txBox="1">
            <a:spLocks/>
          </p:cNvSpPr>
          <p:nvPr/>
        </p:nvSpPr>
        <p:spPr>
          <a:xfrm>
            <a:off x="0" y="378000"/>
            <a:ext cx="11992244" cy="615461"/>
          </a:xfrm>
          <a:prstGeom prst="rect">
            <a:avLst/>
          </a:prstGeom>
          <a:noFill/>
        </p:spPr>
        <p:txBody>
          <a:bodyPr wrap="square" lIns="900000" tIns="0" rIns="0" bIns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FE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/>
              <a:t>Automobiloví hodnotí MP nejvíce negativně..</a:t>
            </a:r>
          </a:p>
        </p:txBody>
      </p:sp>
      <p:cxnSp>
        <p:nvCxnSpPr>
          <p:cNvPr id="12" name="Přímá spojovací čára 14">
            <a:extLst>
              <a:ext uri="{FF2B5EF4-FFF2-40B4-BE49-F238E27FC236}">
                <a16:creationId xmlns:a16="http://schemas.microsoft.com/office/drawing/2014/main" id="{A75E8CDA-86E2-4292-979A-9E408A85AEC6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 bwMode="auto">
          <a:xfrm>
            <a:off x="6204857" y="2704112"/>
            <a:ext cx="0" cy="33018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E03FB21D-3B4A-4F55-B865-383B9D6BFBDC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id="{AD5B104E-D779-48FC-9DD7-F2F07995FA17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48814DE1-328E-4D0C-BE06-2AF687B28835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7C139A0C-FB2D-4381-A749-622F5A8A7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820749"/>
              </p:ext>
            </p:extLst>
          </p:nvPr>
        </p:nvGraphicFramePr>
        <p:xfrm>
          <a:off x="400050" y="1665079"/>
          <a:ext cx="11391900" cy="4655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601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378000"/>
            <a:ext cx="9866811" cy="609737"/>
          </a:xfrm>
          <a:noFill/>
        </p:spPr>
        <p:txBody>
          <a:bodyPr wrap="square" lIns="900000" tIns="0" rIns="0" bIns="0" anchor="t">
            <a:noAutofit/>
          </a:bodyPr>
          <a:lstStyle/>
          <a:p>
            <a:r>
              <a:rPr lang="cs-CZ" sz="3000" dirty="0"/>
              <a:t>Informovanost o MP zůstává na obdobné úrovni</a:t>
            </a:r>
            <a:endParaRPr lang="en-GB" sz="3000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259908973"/>
              </p:ext>
            </p:extLst>
          </p:nvPr>
        </p:nvGraphicFramePr>
        <p:xfrm>
          <a:off x="982058" y="2734409"/>
          <a:ext cx="9845160" cy="206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délník 9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Informovanost o MP (2019: n=1400,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1406, 2016: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1054) </a:t>
            </a:r>
            <a:endParaRPr lang="en-GB" sz="1200" i="1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11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0506635" cy="822558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Počet výborně informovaných se o 2 p. b. snížil oproti roku 2018, počet špatně informovaných o 3 p. b. zvýšil. Mezi vysokoškolsky vzdělanými je 17 % výborně informovaných.</a:t>
            </a:r>
          </a:p>
        </p:txBody>
      </p:sp>
      <p:sp>
        <p:nvSpPr>
          <p:cNvPr id="15" name="Šipka dolů 15">
            <a:extLst>
              <a:ext uri="{FF2B5EF4-FFF2-40B4-BE49-F238E27FC236}">
                <a16:creationId xmlns:a16="http://schemas.microsoft.com/office/drawing/2014/main" id="{959829F7-0557-4621-9B68-075C0FE3E03B}"/>
              </a:ext>
            </a:extLst>
          </p:cNvPr>
          <p:cNvSpPr/>
          <p:nvPr/>
        </p:nvSpPr>
        <p:spPr>
          <a:xfrm rot="10800000">
            <a:off x="2989355" y="3768637"/>
            <a:ext cx="100149" cy="173735"/>
          </a:xfrm>
          <a:prstGeom prst="downArrow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Šipka dolů 15">
            <a:extLst>
              <a:ext uri="{FF2B5EF4-FFF2-40B4-BE49-F238E27FC236}">
                <a16:creationId xmlns:a16="http://schemas.microsoft.com/office/drawing/2014/main" id="{7CC1E0FC-61BB-4E7E-B743-11BD785BAA72}"/>
              </a:ext>
            </a:extLst>
          </p:cNvPr>
          <p:cNvSpPr/>
          <p:nvPr/>
        </p:nvSpPr>
        <p:spPr>
          <a:xfrm rot="10800000">
            <a:off x="4505824" y="3768638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Šipka dolů 15">
            <a:extLst>
              <a:ext uri="{FF2B5EF4-FFF2-40B4-BE49-F238E27FC236}">
                <a16:creationId xmlns:a16="http://schemas.microsoft.com/office/drawing/2014/main" id="{21C96FD4-8A0F-45E3-9E7D-34F050006D9A}"/>
              </a:ext>
            </a:extLst>
          </p:cNvPr>
          <p:cNvSpPr/>
          <p:nvPr/>
        </p:nvSpPr>
        <p:spPr>
          <a:xfrm>
            <a:off x="8290304" y="3786055"/>
            <a:ext cx="100149" cy="17373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ový popisek 20">
            <a:extLst>
              <a:ext uri="{FF2B5EF4-FFF2-40B4-BE49-F238E27FC236}">
                <a16:creationId xmlns:a16="http://schemas.microsoft.com/office/drawing/2014/main" id="{E3F24C16-BE9F-40D2-BB29-77CF97543BA3}"/>
              </a:ext>
            </a:extLst>
          </p:cNvPr>
          <p:cNvSpPr/>
          <p:nvPr/>
        </p:nvSpPr>
        <p:spPr>
          <a:xfrm>
            <a:off x="2392240" y="2369242"/>
            <a:ext cx="1050207" cy="316331"/>
          </a:xfrm>
          <a:prstGeom prst="wedgeRoundRectCallout">
            <a:avLst>
              <a:gd name="adj1" fmla="val -25268"/>
              <a:gd name="adj2" fmla="val 7849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solidFill>
                  <a:schemeClr val="tx1"/>
                </a:solidFill>
              </a:rPr>
              <a:t>VŠ</a:t>
            </a:r>
            <a:r>
              <a:rPr lang="pl-PL" sz="1400" dirty="0">
                <a:solidFill>
                  <a:schemeClr val="tx1"/>
                </a:solidFill>
              </a:rPr>
              <a:t>: 17%</a:t>
            </a:r>
            <a:endParaRPr lang="cs-CZ" sz="1400" dirty="0">
              <a:solidFill>
                <a:schemeClr val="tx1"/>
              </a:solidFill>
            </a:endParaRP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6BDF324-C12B-4F21-AB08-EBD3D4EB2A47}"/>
              </a:ext>
            </a:extLst>
          </p:cNvPr>
          <p:cNvGrpSpPr/>
          <p:nvPr/>
        </p:nvGrpSpPr>
        <p:grpSpPr>
          <a:xfrm>
            <a:off x="876301" y="6275175"/>
            <a:ext cx="4186251" cy="306067"/>
            <a:chOff x="788943" y="6185563"/>
            <a:chExt cx="4186251" cy="306067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269CB82-AA2B-445F-BA30-B292D24E7D4D}"/>
                </a:ext>
              </a:extLst>
            </p:cNvPr>
            <p:cNvGrpSpPr/>
            <p:nvPr/>
          </p:nvGrpSpPr>
          <p:grpSpPr>
            <a:xfrm>
              <a:off x="897257" y="6185564"/>
              <a:ext cx="4077937" cy="276999"/>
              <a:chOff x="841196" y="6185564"/>
              <a:chExt cx="4077937" cy="276999"/>
            </a:xfrm>
          </p:grpSpPr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A9B0678C-EE87-43B4-93FF-F3936AEA022C}"/>
                  </a:ext>
                </a:extLst>
              </p:cNvPr>
              <p:cNvSpPr txBox="1"/>
              <p:nvPr/>
            </p:nvSpPr>
            <p:spPr>
              <a:xfrm>
                <a:off x="1064515" y="6185564"/>
                <a:ext cx="3854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/>
                  <a:t>= signifikantní </a:t>
                </a:r>
                <a:r>
                  <a:rPr lang="cs-CZ" sz="1200" dirty="0">
                    <a:solidFill>
                      <a:schemeClr val="accent1">
                        <a:lumMod val="50000"/>
                      </a:schemeClr>
                    </a:solidFill>
                  </a:rPr>
                  <a:t>růst</a:t>
                </a:r>
                <a:r>
                  <a:rPr lang="en-US" sz="1200" dirty="0"/>
                  <a:t> / </a:t>
                </a:r>
                <a:r>
                  <a:rPr lang="cs-CZ" sz="1200" dirty="0">
                    <a:solidFill>
                      <a:schemeClr val="accent5">
                        <a:lumMod val="50000"/>
                      </a:schemeClr>
                    </a:solidFill>
                  </a:rPr>
                  <a:t>pokles</a:t>
                </a:r>
                <a:r>
                  <a:rPr lang="en-US" sz="1200" dirty="0"/>
                  <a:t> </a:t>
                </a:r>
                <a:r>
                  <a:rPr lang="cs-CZ" sz="1200" dirty="0"/>
                  <a:t>oproti minulé vlně</a:t>
                </a:r>
              </a:p>
            </p:txBody>
          </p:sp>
          <p:sp>
            <p:nvSpPr>
              <p:cNvPr id="23" name="Šipka dolů 15">
                <a:extLst>
                  <a:ext uri="{FF2B5EF4-FFF2-40B4-BE49-F238E27FC236}">
                    <a16:creationId xmlns:a16="http://schemas.microsoft.com/office/drawing/2014/main" id="{6708EA54-CEDA-49AB-B3F1-53839E7BFAF2}"/>
                  </a:ext>
                </a:extLst>
              </p:cNvPr>
              <p:cNvSpPr/>
              <p:nvPr/>
            </p:nvSpPr>
            <p:spPr>
              <a:xfrm rot="10800000">
                <a:off x="841196" y="6246268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4" name="Šipka dolů 15">
                <a:extLst>
                  <a:ext uri="{FF2B5EF4-FFF2-40B4-BE49-F238E27FC236}">
                    <a16:creationId xmlns:a16="http://schemas.microsoft.com/office/drawing/2014/main" id="{971CE5F5-0F64-4319-B37A-255DF62B3EFA}"/>
                  </a:ext>
                </a:extLst>
              </p:cNvPr>
              <p:cNvSpPr/>
              <p:nvPr/>
            </p:nvSpPr>
            <p:spPr>
              <a:xfrm>
                <a:off x="998220" y="6252065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21" name="Obdélník: se zakulacenými rohy 20">
              <a:extLst>
                <a:ext uri="{FF2B5EF4-FFF2-40B4-BE49-F238E27FC236}">
                  <a16:creationId xmlns:a16="http://schemas.microsoft.com/office/drawing/2014/main" id="{8F67E118-0472-483A-AD13-49939BE11D25}"/>
                </a:ext>
              </a:extLst>
            </p:cNvPr>
            <p:cNvSpPr/>
            <p:nvPr/>
          </p:nvSpPr>
          <p:spPr>
            <a:xfrm>
              <a:off x="788943" y="6185563"/>
              <a:ext cx="3309620" cy="306067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3225719-D384-4D7A-874F-7012607C69B6}"/>
              </a:ext>
            </a:extLst>
          </p:cNvPr>
          <p:cNvSpPr txBox="1"/>
          <p:nvPr/>
        </p:nvSpPr>
        <p:spPr>
          <a:xfrm>
            <a:off x="876300" y="4969334"/>
            <a:ext cx="5903150" cy="1033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1200" b="1" dirty="0"/>
              <a:t>Metodologická poznámka: </a:t>
            </a:r>
            <a:r>
              <a:rPr lang="cs-CZ" sz="1200" dirty="0"/>
              <a:t>Segmentace vzorku podle postoje respondentů informovanosti o MP byla převzata z minulého měření. Byla stanovena arbitrárně. Respondenti jsou rozřazeni podle znalosti plánu a počtu chyb v posouzení pravdivosti výroků z otázek „Q25. Označte prosím výrok či výroky, které jsou podle vás správné“ a „Q34. Označte prosím výrok či výroky, které jsou podle vás správné. Územní plán a v případě Prahy Metropolitní plán...“.</a:t>
            </a: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031DE74E-4E51-496E-9EDA-C2A49CFDC40F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27" name="Obdélník: se zakulacenými rohy 26">
              <a:extLst>
                <a:ext uri="{FF2B5EF4-FFF2-40B4-BE49-F238E27FC236}">
                  <a16:creationId xmlns:a16="http://schemas.microsoft.com/office/drawing/2014/main" id="{93B01B01-4FBA-4C46-867F-5A5BDE8C1D31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C706AE00-7697-43B8-B079-0D91E7CF8450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585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3E6F8-369B-4E73-BD11-5A2F9026B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Život v Praze</a:t>
            </a:r>
          </a:p>
        </p:txBody>
      </p:sp>
    </p:spTree>
    <p:extLst>
      <p:ext uri="{BB962C8B-B14F-4D97-AF65-F5344CB8AC3E}">
        <p14:creationId xmlns:p14="http://schemas.microsoft.com/office/powerpoint/2010/main" val="29515696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EE3787CA-E02A-4A37-B805-A92B6C677EED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765" y="1446278"/>
            <a:ext cx="10145693" cy="3965445"/>
          </a:xfrm>
          <a:prstGeom prst="rect">
            <a:avLst/>
          </a:prstGeo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A042757-CA16-447E-A4C5-CB56973DF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765" y="1446278"/>
            <a:ext cx="10145694" cy="3965443"/>
          </a:xfrm>
          <a:solidFill>
            <a:schemeClr val="bg1">
              <a:alpha val="83000"/>
            </a:schemeClr>
          </a:solidFill>
          <a:ln w="28575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endParaRPr lang="cs-CZ" sz="500" dirty="0"/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cs-CZ" sz="1800" b="1" dirty="0"/>
              <a:t>Pražané by si přáli, aby Praha měla více zeleně </a:t>
            </a:r>
            <a:r>
              <a:rPr lang="cs-CZ" sz="1800" dirty="0"/>
              <a:t>(36 %), </a:t>
            </a:r>
            <a:r>
              <a:rPr lang="cs-CZ" sz="1800" b="1" dirty="0"/>
              <a:t>byla čistá </a:t>
            </a:r>
            <a:r>
              <a:rPr lang="cs-CZ" sz="1800" dirty="0"/>
              <a:t>(27 %) </a:t>
            </a:r>
            <a:r>
              <a:rPr lang="cs-CZ" sz="1800" b="1" dirty="0"/>
              <a:t>a bezpečná </a:t>
            </a:r>
            <a:r>
              <a:rPr lang="cs-CZ" sz="1800" dirty="0"/>
              <a:t>(22 %). </a:t>
            </a:r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cs-CZ" sz="1800" dirty="0"/>
              <a:t>V současnosti mají na Praze nejvíce rádi její památky, historii a architekturu (36 %), následuje MHD a její kvalita a dostupnost (26 %) a kultura (11 %). </a:t>
            </a:r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cs-CZ" sz="1800" dirty="0"/>
              <a:t>Obyvatelům Prahy vadí automobilová doprava a zácpy (28 %). Turisté (15 %) a doprava a parkování (10 %). Přáli by si, aby se Praha snažila snížit počet automobilů v centru města a zároveň, aby Praha podporovala pěší dopravu. </a:t>
            </a:r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cs-CZ" sz="1800" dirty="0"/>
              <a:t>Pražané si zároveň myslí, že nové budovy by se měly stavět především na „brownfieldech“ (82 %) a že je v práce hodně míst, kde chybí park nebo zeleň (70 %).</a:t>
            </a:r>
          </a:p>
          <a:p>
            <a:pPr marL="285750" indent="-285750">
              <a:spcBef>
                <a:spcPts val="1200"/>
              </a:spcBef>
              <a:buClr>
                <a:schemeClr val="tx1"/>
              </a:buClr>
            </a:pPr>
            <a:r>
              <a:rPr lang="cs-CZ" sz="1800" dirty="0"/>
              <a:t>37 % Pražanů zaregistrovalo uzavírku na Smetanově nábřeží a 16 % se uzavírka dotkla osobně. Většinou šlo o pohled řidiče (58 %) a uživatele MHD (53 %). </a:t>
            </a: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82F31009-4344-4C89-AD2D-6DC7E42A033E}"/>
              </a:ext>
            </a:extLst>
          </p:cNvPr>
          <p:cNvSpPr txBox="1">
            <a:spLocks/>
          </p:cNvSpPr>
          <p:nvPr/>
        </p:nvSpPr>
        <p:spPr>
          <a:xfrm>
            <a:off x="1446898" y="592260"/>
            <a:ext cx="5499735" cy="798774"/>
          </a:xfrm>
          <a:prstGeom prst="rect">
            <a:avLst/>
          </a:prstGeom>
        </p:spPr>
        <p:txBody>
          <a:bodyPr wrap="square" lIns="90000" tIns="46800" rIns="90000" bIns="4680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FE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Klíčová zjištění o životě v Praze</a:t>
            </a:r>
          </a:p>
        </p:txBody>
      </p:sp>
      <p:pic>
        <p:nvPicPr>
          <p:cNvPr id="6" name="Picture 6" descr="VÃ½sledek obrÃ¡zku pro praha logo">
            <a:extLst>
              <a:ext uri="{FF2B5EF4-FFF2-40B4-BE49-F238E27FC236}">
                <a16:creationId xmlns:a16="http://schemas.microsoft.com/office/drawing/2014/main" id="{4C06C377-BB36-4A4F-BB8A-D0FBFE03A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81" y="774309"/>
            <a:ext cx="598510" cy="59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2150C3B9-BE9A-401B-ADED-D0D7E9CA5F68}"/>
              </a:ext>
            </a:extLst>
          </p:cNvPr>
          <p:cNvSpPr/>
          <p:nvPr/>
        </p:nvSpPr>
        <p:spPr>
          <a:xfrm>
            <a:off x="229803" y="582932"/>
            <a:ext cx="1114425" cy="98367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23092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778320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Takovou Prahu by její obyvatelé chtěli mít. Pořadí těchto tří atributů zůstává stejné, jako v minulém měření. Více zeleně si přeje 36 % obyvatel Prahy, loni to bylo 32 %. Nově se objevuje, i když pouze u 6 % obyvatel Prahy, dostupné bydlení.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Zelená, čistá, bezpečná Praha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493119"/>
            <a:ext cx="9199517" cy="36512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Q39.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Jakou Prahu chcete - v jakém městě chcete žít?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(2019: n=1400, 2018: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1406, 2016: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n=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1054) 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otevřená otázka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735F164A-0E2F-480A-BB09-9B8CD995E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910128"/>
              </p:ext>
            </p:extLst>
          </p:nvPr>
        </p:nvGraphicFramePr>
        <p:xfrm>
          <a:off x="876300" y="1746721"/>
          <a:ext cx="10035539" cy="431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bdélníkový popisek 20">
            <a:extLst>
              <a:ext uri="{FF2B5EF4-FFF2-40B4-BE49-F238E27FC236}">
                <a16:creationId xmlns:a16="http://schemas.microsoft.com/office/drawing/2014/main" id="{D106D440-29FC-4F81-BB89-BAF208C5E78B}"/>
              </a:ext>
            </a:extLst>
          </p:cNvPr>
          <p:cNvSpPr/>
          <p:nvPr/>
        </p:nvSpPr>
        <p:spPr>
          <a:xfrm>
            <a:off x="7749118" y="3723317"/>
            <a:ext cx="2486525" cy="1214691"/>
          </a:xfrm>
          <a:prstGeom prst="wedgeRoundRectCallout">
            <a:avLst>
              <a:gd name="adj1" fmla="val -66327"/>
              <a:gd name="adj2" fmla="val -26461"/>
              <a:gd name="adj3" fmla="val 16667"/>
            </a:avLst>
          </a:prstGeom>
          <a:noFill/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dirty="0">
                <a:solidFill>
                  <a:schemeClr val="accent6"/>
                </a:solidFill>
                <a:latin typeface="Calibri"/>
              </a:rPr>
              <a:t>5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Pražanů nedokáže říct, jakou Prahu by chtěli (2019).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D497E55-4C73-41CB-8A68-49A085C5CC72}"/>
              </a:ext>
            </a:extLst>
          </p:cNvPr>
          <p:cNvSpPr txBox="1"/>
          <p:nvPr/>
        </p:nvSpPr>
        <p:spPr>
          <a:xfrm>
            <a:off x="4285101" y="6215577"/>
            <a:ext cx="3217936" cy="306467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Zobrazeny jen odpovědi s četností více než 5%.</a:t>
            </a:r>
          </a:p>
        </p:txBody>
      </p:sp>
      <p:sp>
        <p:nvSpPr>
          <p:cNvPr id="20" name="Šipka dolů 15">
            <a:extLst>
              <a:ext uri="{FF2B5EF4-FFF2-40B4-BE49-F238E27FC236}">
                <a16:creationId xmlns:a16="http://schemas.microsoft.com/office/drawing/2014/main" id="{8D0716EE-FFD0-435B-A4AB-44DADA427B53}"/>
              </a:ext>
            </a:extLst>
          </p:cNvPr>
          <p:cNvSpPr>
            <a:spLocks noChangeAspect="1"/>
          </p:cNvSpPr>
          <p:nvPr/>
        </p:nvSpPr>
        <p:spPr>
          <a:xfrm rot="10800000">
            <a:off x="6858842" y="1798816"/>
            <a:ext cx="62256" cy="10800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Šipka dolů 15">
            <a:extLst>
              <a:ext uri="{FF2B5EF4-FFF2-40B4-BE49-F238E27FC236}">
                <a16:creationId xmlns:a16="http://schemas.microsoft.com/office/drawing/2014/main" id="{B5DB304D-F94B-4939-B910-819A95D60E2C}"/>
              </a:ext>
            </a:extLst>
          </p:cNvPr>
          <p:cNvSpPr>
            <a:spLocks noChangeAspect="1"/>
          </p:cNvSpPr>
          <p:nvPr/>
        </p:nvSpPr>
        <p:spPr>
          <a:xfrm>
            <a:off x="5894069" y="2568035"/>
            <a:ext cx="62256" cy="108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Šipka dolů 15">
            <a:extLst>
              <a:ext uri="{FF2B5EF4-FFF2-40B4-BE49-F238E27FC236}">
                <a16:creationId xmlns:a16="http://schemas.microsoft.com/office/drawing/2014/main" id="{1D34A459-6052-42A5-B358-204200A3CBE5}"/>
              </a:ext>
            </a:extLst>
          </p:cNvPr>
          <p:cNvSpPr>
            <a:spLocks noChangeAspect="1"/>
          </p:cNvSpPr>
          <p:nvPr/>
        </p:nvSpPr>
        <p:spPr>
          <a:xfrm>
            <a:off x="5660900" y="2935517"/>
            <a:ext cx="62256" cy="108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Šipka dolů 15">
            <a:extLst>
              <a:ext uri="{FF2B5EF4-FFF2-40B4-BE49-F238E27FC236}">
                <a16:creationId xmlns:a16="http://schemas.microsoft.com/office/drawing/2014/main" id="{A48F4CE3-956B-4C0E-8D39-B3FA24CFD7EC}"/>
              </a:ext>
            </a:extLst>
          </p:cNvPr>
          <p:cNvSpPr>
            <a:spLocks noChangeAspect="1"/>
          </p:cNvSpPr>
          <p:nvPr/>
        </p:nvSpPr>
        <p:spPr>
          <a:xfrm>
            <a:off x="4829150" y="4101779"/>
            <a:ext cx="62256" cy="108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Šipka dolů 15">
            <a:extLst>
              <a:ext uri="{FF2B5EF4-FFF2-40B4-BE49-F238E27FC236}">
                <a16:creationId xmlns:a16="http://schemas.microsoft.com/office/drawing/2014/main" id="{97519F99-F340-4ADE-BF87-E3003E5B1412}"/>
              </a:ext>
            </a:extLst>
          </p:cNvPr>
          <p:cNvSpPr>
            <a:spLocks noChangeAspect="1"/>
          </p:cNvSpPr>
          <p:nvPr/>
        </p:nvSpPr>
        <p:spPr>
          <a:xfrm rot="10800000">
            <a:off x="4829150" y="5235890"/>
            <a:ext cx="62256" cy="10800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35AFFD00-23BD-485F-84A3-E938710E977E}"/>
              </a:ext>
            </a:extLst>
          </p:cNvPr>
          <p:cNvGrpSpPr/>
          <p:nvPr/>
        </p:nvGrpSpPr>
        <p:grpSpPr>
          <a:xfrm>
            <a:off x="876301" y="6220508"/>
            <a:ext cx="4186251" cy="306467"/>
            <a:chOff x="788943" y="6153077"/>
            <a:chExt cx="4186251" cy="338554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4C912C08-16C4-4DA7-842D-488874DAD298}"/>
                </a:ext>
              </a:extLst>
            </p:cNvPr>
            <p:cNvGrpSpPr/>
            <p:nvPr/>
          </p:nvGrpSpPr>
          <p:grpSpPr>
            <a:xfrm>
              <a:off x="897257" y="6185564"/>
              <a:ext cx="4077937" cy="306001"/>
              <a:chOff x="841196" y="6185564"/>
              <a:chExt cx="4077937" cy="306001"/>
            </a:xfrm>
          </p:grpSpPr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26F74DA4-262A-4285-9651-6A54EEE41D10}"/>
                  </a:ext>
                </a:extLst>
              </p:cNvPr>
              <p:cNvSpPr txBox="1"/>
              <p:nvPr/>
            </p:nvSpPr>
            <p:spPr>
              <a:xfrm>
                <a:off x="1064515" y="6185564"/>
                <a:ext cx="3854618" cy="306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/>
                  <a:t>= signifikantní </a:t>
                </a:r>
                <a:r>
                  <a:rPr lang="cs-CZ" sz="1200" dirty="0">
                    <a:solidFill>
                      <a:schemeClr val="accent1">
                        <a:lumMod val="50000"/>
                      </a:schemeClr>
                    </a:solidFill>
                  </a:rPr>
                  <a:t>růst</a:t>
                </a:r>
                <a:r>
                  <a:rPr lang="en-US" sz="1200" dirty="0"/>
                  <a:t> / </a:t>
                </a:r>
                <a:r>
                  <a:rPr lang="cs-CZ" sz="1200" dirty="0">
                    <a:solidFill>
                      <a:schemeClr val="accent5">
                        <a:lumMod val="50000"/>
                      </a:schemeClr>
                    </a:solidFill>
                  </a:rPr>
                  <a:t>pokles</a:t>
                </a:r>
                <a:r>
                  <a:rPr lang="en-US" sz="1200" dirty="0"/>
                  <a:t> </a:t>
                </a:r>
                <a:r>
                  <a:rPr lang="cs-CZ" sz="1200" dirty="0"/>
                  <a:t>oproti roku 2018</a:t>
                </a:r>
              </a:p>
            </p:txBody>
          </p:sp>
          <p:sp>
            <p:nvSpPr>
              <p:cNvPr id="32" name="Šipka dolů 15">
                <a:extLst>
                  <a:ext uri="{FF2B5EF4-FFF2-40B4-BE49-F238E27FC236}">
                    <a16:creationId xmlns:a16="http://schemas.microsoft.com/office/drawing/2014/main" id="{55BCE998-8E83-4168-A642-F67137577DAE}"/>
                  </a:ext>
                </a:extLst>
              </p:cNvPr>
              <p:cNvSpPr/>
              <p:nvPr/>
            </p:nvSpPr>
            <p:spPr>
              <a:xfrm rot="10800000">
                <a:off x="841196" y="6246268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3" name="Šipka dolů 15">
                <a:extLst>
                  <a:ext uri="{FF2B5EF4-FFF2-40B4-BE49-F238E27FC236}">
                    <a16:creationId xmlns:a16="http://schemas.microsoft.com/office/drawing/2014/main" id="{14EC66F3-6EF4-4A2A-BA35-680E2AC3775A}"/>
                  </a:ext>
                </a:extLst>
              </p:cNvPr>
              <p:cNvSpPr/>
              <p:nvPr/>
            </p:nvSpPr>
            <p:spPr>
              <a:xfrm>
                <a:off x="998220" y="6252065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24" name="Obdélník: se zakulacenými rohy 23">
              <a:extLst>
                <a:ext uri="{FF2B5EF4-FFF2-40B4-BE49-F238E27FC236}">
                  <a16:creationId xmlns:a16="http://schemas.microsoft.com/office/drawing/2014/main" id="{8A4DC769-7397-4966-BA59-D9C42901DA44}"/>
                </a:ext>
              </a:extLst>
            </p:cNvPr>
            <p:cNvSpPr/>
            <p:nvPr/>
          </p:nvSpPr>
          <p:spPr>
            <a:xfrm>
              <a:off x="788943" y="6153077"/>
              <a:ext cx="3329940" cy="338554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DAD7D7A9-1A2A-45AA-85C2-2CD4DB8EC8CB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35" name="Obdélník: se zakulacenými rohy 34">
              <a:extLst>
                <a:ext uri="{FF2B5EF4-FFF2-40B4-BE49-F238E27FC236}">
                  <a16:creationId xmlns:a16="http://schemas.microsoft.com/office/drawing/2014/main" id="{E86FB320-86D0-4416-8C0A-CF6BE45A5EEC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01C85F91-125E-40F4-98A8-6EA0115BDE03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2075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778320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Dále si váží kvalitní a dostupné MHD. Četnost nad 10 % získaly také atributy kultura, zeleň a parky a občanská vybavenost. 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Pražané mají na svém městě nejraději její památky a architekturu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551775"/>
            <a:ext cx="9199517" cy="30646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Q64.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Co na Praze z pohledu jejího obyvatele máte rád/a? Čeho si na ní vážíte?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(2019: n=1400) 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otevřená otázka</a:t>
            </a:r>
            <a:endParaRPr kumimoji="0" lang="cs-CZ" sz="1200" b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735F164A-0E2F-480A-BB09-9B8CD995E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417794"/>
              </p:ext>
            </p:extLst>
          </p:nvPr>
        </p:nvGraphicFramePr>
        <p:xfrm>
          <a:off x="672354" y="1746720"/>
          <a:ext cx="6338046" cy="415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9D497E55-4C73-41CB-8A68-49A085C5CC72}"/>
              </a:ext>
            </a:extLst>
          </p:cNvPr>
          <p:cNvSpPr txBox="1"/>
          <p:nvPr/>
        </p:nvSpPr>
        <p:spPr>
          <a:xfrm>
            <a:off x="813547" y="6186652"/>
            <a:ext cx="3217936" cy="306467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Zobrazeny jen odpovědi s četností více než 2%.</a:t>
            </a: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7124CB0D-CC0B-4127-9F17-BD1EB66C2D44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29" name="Obdélník: se zakulacenými rohy 28">
              <a:extLst>
                <a:ext uri="{FF2B5EF4-FFF2-40B4-BE49-F238E27FC236}">
                  <a16:creationId xmlns:a16="http://schemas.microsoft.com/office/drawing/2014/main" id="{102A51D4-5CA0-48C2-9852-7820BBD98B4B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5F0DA828-B839-4862-A016-3431A0E0A65E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AE183F03-B6FA-4CDB-983A-E3670AD1F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710" y="2032229"/>
            <a:ext cx="4345107" cy="38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517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778320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Mírně se liší v oblíbenosti kultury.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Památky mají na Praze nejraději všechny segmenty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551775"/>
            <a:ext cx="9199517" cy="30646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Q64.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Co na Praze z pohledu jejího obyvatele máte rád/a? Čeho si na ní vážíte?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(2019: n=1400) 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otevřená otázka</a:t>
            </a:r>
            <a:endParaRPr kumimoji="0" lang="cs-CZ" sz="1200" b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735F164A-0E2F-480A-BB09-9B8CD995E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57218"/>
              </p:ext>
            </p:extLst>
          </p:nvPr>
        </p:nvGraphicFramePr>
        <p:xfrm>
          <a:off x="445337" y="1699484"/>
          <a:ext cx="5650663" cy="216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9D497E55-4C73-41CB-8A68-49A085C5CC72}"/>
              </a:ext>
            </a:extLst>
          </p:cNvPr>
          <p:cNvSpPr txBox="1"/>
          <p:nvPr/>
        </p:nvSpPr>
        <p:spPr>
          <a:xfrm>
            <a:off x="876299" y="6296775"/>
            <a:ext cx="3217936" cy="306467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Zobrazeny jen odpovědi s četností více než 5%.</a:t>
            </a: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7124CB0D-CC0B-4127-9F17-BD1EB66C2D44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29" name="Obdélník: se zakulacenými rohy 28">
              <a:extLst>
                <a:ext uri="{FF2B5EF4-FFF2-40B4-BE49-F238E27FC236}">
                  <a16:creationId xmlns:a16="http://schemas.microsoft.com/office/drawing/2014/main" id="{102A51D4-5CA0-48C2-9852-7820BBD98B4B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5F0DA828-B839-4862-A016-3431A0E0A65E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866EE014-974B-48EE-A63A-4C424D5C3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508224"/>
              </p:ext>
            </p:extLst>
          </p:nvPr>
        </p:nvGraphicFramePr>
        <p:xfrm>
          <a:off x="6598731" y="1614241"/>
          <a:ext cx="5650663" cy="216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21C81A49-9344-4C55-8A58-7750CFC17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542302"/>
              </p:ext>
            </p:extLst>
          </p:nvPr>
        </p:nvGraphicFramePr>
        <p:xfrm>
          <a:off x="445337" y="4103694"/>
          <a:ext cx="5650663" cy="216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C229593C-6C0B-450E-BEB2-3C13F471E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138569"/>
              </p:ext>
            </p:extLst>
          </p:nvPr>
        </p:nvGraphicFramePr>
        <p:xfrm>
          <a:off x="6674148" y="4166902"/>
          <a:ext cx="5650663" cy="216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Obrázek 15">
            <a:extLst>
              <a:ext uri="{FF2B5EF4-FFF2-40B4-BE49-F238E27FC236}">
                <a16:creationId xmlns:a16="http://schemas.microsoft.com/office/drawing/2014/main" id="{4CD227D2-BA5F-48D2-ABED-53ED54A51A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015" y="1449642"/>
            <a:ext cx="414505" cy="41193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A1947A3-57FD-4820-B650-186AC716B7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605" y="1396932"/>
            <a:ext cx="414505" cy="41193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FF1BF2F-EE83-4A74-8D3C-489FBD6A76C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259" y="3911476"/>
            <a:ext cx="414505" cy="41450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98D623A-9780-411E-866F-E86C57819CE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181" y="3932643"/>
            <a:ext cx="500095" cy="50009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8C4027E-15B8-42E5-A3EA-AD7C21019ECD}"/>
              </a:ext>
            </a:extLst>
          </p:cNvPr>
          <p:cNvSpPr/>
          <p:nvPr/>
        </p:nvSpPr>
        <p:spPr>
          <a:xfrm>
            <a:off x="2307500" y="1471540"/>
            <a:ext cx="1926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cs-CZ" sz="1200" b="1" dirty="0">
                <a:solidFill>
                  <a:schemeClr val="accent3"/>
                </a:solidFill>
                <a:latin typeface="Calibri" panose="020F0502020204030204" pitchFamily="34" charset="0"/>
              </a:rPr>
              <a:t>Konzervativní</a:t>
            </a:r>
          </a:p>
          <a:p>
            <a:pPr algn="ctr" fontAlgn="ctr"/>
            <a:r>
              <a:rPr lang="cs-CZ" sz="1200" b="1" dirty="0">
                <a:solidFill>
                  <a:schemeClr val="accent3"/>
                </a:solidFill>
                <a:latin typeface="Calibri" panose="020F0502020204030204" pitchFamily="34" charset="0"/>
              </a:rPr>
              <a:t>(n=540)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A188807-D0EC-4770-B822-AA87F7BB05FE}"/>
              </a:ext>
            </a:extLst>
          </p:cNvPr>
          <p:cNvSpPr/>
          <p:nvPr/>
        </p:nvSpPr>
        <p:spPr>
          <a:xfrm>
            <a:off x="8460895" y="1324742"/>
            <a:ext cx="1747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cs-CZ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Progresivní</a:t>
            </a:r>
          </a:p>
          <a:p>
            <a:pPr algn="ctr" fontAlgn="ctr"/>
            <a:r>
              <a:rPr lang="cs-CZ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(n=375)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FB41744-8089-45A1-8BC0-4F4AF262332A}"/>
              </a:ext>
            </a:extLst>
          </p:cNvPr>
          <p:cNvSpPr/>
          <p:nvPr/>
        </p:nvSpPr>
        <p:spPr>
          <a:xfrm>
            <a:off x="2307500" y="3911274"/>
            <a:ext cx="1450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cs-CZ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Ekologičtí</a:t>
            </a:r>
          </a:p>
          <a:p>
            <a:pPr algn="ctr" fontAlgn="ctr"/>
            <a:r>
              <a:rPr lang="cs-CZ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 (n=410)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BF23525-8670-465A-A514-1664618ABDC7}"/>
              </a:ext>
            </a:extLst>
          </p:cNvPr>
          <p:cNvSpPr/>
          <p:nvPr/>
        </p:nvSpPr>
        <p:spPr>
          <a:xfrm>
            <a:off x="8508291" y="3924377"/>
            <a:ext cx="1597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cs-CZ" sz="1200" b="1" dirty="0">
                <a:solidFill>
                  <a:schemeClr val="accent5"/>
                </a:solidFill>
                <a:latin typeface="Calibri" panose="020F0502020204030204" pitchFamily="34" charset="0"/>
              </a:rPr>
              <a:t>Automobiloví </a:t>
            </a:r>
            <a:br>
              <a:rPr lang="cs-CZ" sz="1200" b="1" dirty="0">
                <a:solidFill>
                  <a:schemeClr val="accent5"/>
                </a:solidFill>
                <a:latin typeface="Calibri" panose="020F0502020204030204" pitchFamily="34" charset="0"/>
              </a:rPr>
            </a:br>
            <a:r>
              <a:rPr lang="cs-CZ" sz="1200" b="1" dirty="0">
                <a:solidFill>
                  <a:schemeClr val="accent5"/>
                </a:solidFill>
                <a:latin typeface="Calibri" panose="020F0502020204030204" pitchFamily="34" charset="0"/>
              </a:rPr>
              <a:t>(n=75)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4DCFE29-F609-4559-8F3D-A0C9785117A4}"/>
              </a:ext>
            </a:extLst>
          </p:cNvPr>
          <p:cNvCxnSpPr/>
          <p:nvPr/>
        </p:nvCxnSpPr>
        <p:spPr>
          <a:xfrm>
            <a:off x="6066527" y="1333886"/>
            <a:ext cx="58946" cy="5299819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EFAD1D9A-03E3-4848-A844-9CBA22A4BB57}"/>
              </a:ext>
            </a:extLst>
          </p:cNvPr>
          <p:cNvCxnSpPr>
            <a:cxnSpLocks/>
          </p:cNvCxnSpPr>
          <p:nvPr/>
        </p:nvCxnSpPr>
        <p:spPr>
          <a:xfrm flipH="1">
            <a:off x="146304" y="3843814"/>
            <a:ext cx="11649457" cy="49374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8614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778320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A to 28 % obyvatel Prahy. 15 % Pražanů obtěžují turisté. Desetině nevyhovuje doprava a obtížné parkování.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Nejvíce vadí automobilová doprava a zácpy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551775"/>
            <a:ext cx="9199517" cy="30646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Q65. </a:t>
            </a:r>
            <a:r>
              <a:rPr lang="pl-PL" sz="1200" dirty="0">
                <a:solidFill>
                  <a:srgbClr val="595959"/>
                </a:solidFill>
                <a:cs typeface="Arial" charset="0"/>
              </a:rPr>
              <a:t>Co vás na Praze naopak ruší, obtěžuje nebo rozčiluje?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(2019: n=1400)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otevřená otázka</a:t>
            </a:r>
            <a:endParaRPr kumimoji="0" lang="cs-CZ" sz="1200" b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D497E55-4C73-41CB-8A68-49A085C5CC72}"/>
              </a:ext>
            </a:extLst>
          </p:cNvPr>
          <p:cNvSpPr txBox="1"/>
          <p:nvPr/>
        </p:nvSpPr>
        <p:spPr>
          <a:xfrm>
            <a:off x="813547" y="6186652"/>
            <a:ext cx="3217936" cy="306467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Zobrazeny jen odpovědi s četností více než 2%.</a:t>
            </a: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7124CB0D-CC0B-4127-9F17-BD1EB66C2D44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29" name="Obdélník: se zakulacenými rohy 28">
              <a:extLst>
                <a:ext uri="{FF2B5EF4-FFF2-40B4-BE49-F238E27FC236}">
                  <a16:creationId xmlns:a16="http://schemas.microsoft.com/office/drawing/2014/main" id="{102A51D4-5CA0-48C2-9852-7820BBD98B4B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5F0DA828-B839-4862-A016-3431A0E0A65E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aphicFrame>
        <p:nvGraphicFramePr>
          <p:cNvPr id="37" name="Graf 36">
            <a:extLst>
              <a:ext uri="{FF2B5EF4-FFF2-40B4-BE49-F238E27FC236}">
                <a16:creationId xmlns:a16="http://schemas.microsoft.com/office/drawing/2014/main" id="{76E47CB2-FAA4-4D4F-8C7A-47CB1E407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200887"/>
              </p:ext>
            </p:extLst>
          </p:nvPr>
        </p:nvGraphicFramePr>
        <p:xfrm>
          <a:off x="433892" y="1658111"/>
          <a:ext cx="6338046" cy="415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B61DBCB1-7B48-4AAC-8D41-3917C9A50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44" y="1958117"/>
            <a:ext cx="5115968" cy="39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608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05073"/>
            <a:ext cx="12192000" cy="778320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Ti vidí jako největší problém parkování. Automobilová doprava obtěžuje nejvíce Ekologické, na Praze se jim také nelíbí málo zeleně (více než ostatním segmentům). 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-29473" y="288602"/>
            <a:ext cx="12192000" cy="523220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2800" dirty="0"/>
              <a:t>Automobilová doprava a turisté vadí nejvíce všem segmentům mimo Automobilistů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551775"/>
            <a:ext cx="9199517" cy="30646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Q65. </a:t>
            </a:r>
            <a:r>
              <a:rPr lang="pl-PL" sz="1200" dirty="0">
                <a:solidFill>
                  <a:srgbClr val="595959"/>
                </a:solidFill>
                <a:cs typeface="Arial" charset="0"/>
              </a:rPr>
              <a:t>Co vás na Praze naopak ruší, obtěžuje nebo rozčiluje?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(2019: n=1400)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otevřená otázka</a:t>
            </a:r>
            <a:endParaRPr lang="cs-CZ" sz="1200" dirty="0">
              <a:solidFill>
                <a:srgbClr val="595959"/>
              </a:solidFill>
              <a:cs typeface="Arial" charset="0"/>
            </a:endParaRP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735F164A-0E2F-480A-BB09-9B8CD995E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763463"/>
              </p:ext>
            </p:extLst>
          </p:nvPr>
        </p:nvGraphicFramePr>
        <p:xfrm>
          <a:off x="445337" y="1699484"/>
          <a:ext cx="5650663" cy="216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9D497E55-4C73-41CB-8A68-49A085C5CC72}"/>
              </a:ext>
            </a:extLst>
          </p:cNvPr>
          <p:cNvSpPr txBox="1"/>
          <p:nvPr/>
        </p:nvSpPr>
        <p:spPr>
          <a:xfrm>
            <a:off x="876299" y="6296775"/>
            <a:ext cx="3217936" cy="306467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Zobrazeny jen odpovědi s četností více než 5%.</a:t>
            </a: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7124CB0D-CC0B-4127-9F17-BD1EB66C2D44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29" name="Obdélník: se zakulacenými rohy 28">
              <a:extLst>
                <a:ext uri="{FF2B5EF4-FFF2-40B4-BE49-F238E27FC236}">
                  <a16:creationId xmlns:a16="http://schemas.microsoft.com/office/drawing/2014/main" id="{102A51D4-5CA0-48C2-9852-7820BBD98B4B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5F0DA828-B839-4862-A016-3431A0E0A65E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866EE014-974B-48EE-A63A-4C424D5C3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784021"/>
              </p:ext>
            </p:extLst>
          </p:nvPr>
        </p:nvGraphicFramePr>
        <p:xfrm>
          <a:off x="6598731" y="1614241"/>
          <a:ext cx="5650663" cy="216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21C81A49-9344-4C55-8A58-7750CFC17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000188"/>
              </p:ext>
            </p:extLst>
          </p:nvPr>
        </p:nvGraphicFramePr>
        <p:xfrm>
          <a:off x="237745" y="4103694"/>
          <a:ext cx="5858256" cy="216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C229593C-6C0B-450E-BEB2-3C13F471E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597286"/>
              </p:ext>
            </p:extLst>
          </p:nvPr>
        </p:nvGraphicFramePr>
        <p:xfrm>
          <a:off x="6674148" y="4166902"/>
          <a:ext cx="5650663" cy="216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Obrázek 15">
            <a:extLst>
              <a:ext uri="{FF2B5EF4-FFF2-40B4-BE49-F238E27FC236}">
                <a16:creationId xmlns:a16="http://schemas.microsoft.com/office/drawing/2014/main" id="{4CD227D2-BA5F-48D2-ABED-53ED54A51A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015" y="1449642"/>
            <a:ext cx="414505" cy="41193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A1947A3-57FD-4820-B650-186AC716B7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605" y="1396932"/>
            <a:ext cx="414505" cy="41193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FF1BF2F-EE83-4A74-8D3C-489FBD6A76C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259" y="3911476"/>
            <a:ext cx="414505" cy="41450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98D623A-9780-411E-866F-E86C57819CE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181" y="3932643"/>
            <a:ext cx="500095" cy="50009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8C4027E-15B8-42E5-A3EA-AD7C21019ECD}"/>
              </a:ext>
            </a:extLst>
          </p:cNvPr>
          <p:cNvSpPr/>
          <p:nvPr/>
        </p:nvSpPr>
        <p:spPr>
          <a:xfrm>
            <a:off x="2307500" y="1471540"/>
            <a:ext cx="1926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cs-CZ" sz="1200" b="1" dirty="0">
                <a:solidFill>
                  <a:schemeClr val="accent3"/>
                </a:solidFill>
                <a:latin typeface="Calibri" panose="020F0502020204030204" pitchFamily="34" charset="0"/>
              </a:rPr>
              <a:t>Konzervativní</a:t>
            </a:r>
          </a:p>
          <a:p>
            <a:pPr algn="ctr" fontAlgn="ctr"/>
            <a:r>
              <a:rPr lang="cs-CZ" sz="1200" b="1" dirty="0">
                <a:solidFill>
                  <a:schemeClr val="accent3"/>
                </a:solidFill>
                <a:latin typeface="Calibri" panose="020F0502020204030204" pitchFamily="34" charset="0"/>
              </a:rPr>
              <a:t>(n=540)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A188807-D0EC-4770-B822-AA87F7BB05FE}"/>
              </a:ext>
            </a:extLst>
          </p:cNvPr>
          <p:cNvSpPr/>
          <p:nvPr/>
        </p:nvSpPr>
        <p:spPr>
          <a:xfrm>
            <a:off x="8460895" y="1324742"/>
            <a:ext cx="1747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cs-CZ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Progresivní</a:t>
            </a:r>
          </a:p>
          <a:p>
            <a:pPr algn="ctr" fontAlgn="ctr"/>
            <a:r>
              <a:rPr lang="cs-CZ" sz="1400" b="1" dirty="0">
                <a:solidFill>
                  <a:schemeClr val="accent6"/>
                </a:solidFill>
                <a:latin typeface="Calibri" panose="020F0502020204030204" pitchFamily="34" charset="0"/>
              </a:rPr>
              <a:t>(n=375)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FB41744-8089-45A1-8BC0-4F4AF262332A}"/>
              </a:ext>
            </a:extLst>
          </p:cNvPr>
          <p:cNvSpPr/>
          <p:nvPr/>
        </p:nvSpPr>
        <p:spPr>
          <a:xfrm>
            <a:off x="2307500" y="3911274"/>
            <a:ext cx="1450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cs-CZ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Ekologičtí</a:t>
            </a:r>
          </a:p>
          <a:p>
            <a:pPr algn="ctr" fontAlgn="ctr"/>
            <a:r>
              <a:rPr lang="cs-CZ" sz="1200" b="1" dirty="0">
                <a:solidFill>
                  <a:schemeClr val="accent1"/>
                </a:solidFill>
                <a:latin typeface="Calibri" panose="020F0502020204030204" pitchFamily="34" charset="0"/>
              </a:rPr>
              <a:t> (n=410)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BF23525-8670-465A-A514-1664618ABDC7}"/>
              </a:ext>
            </a:extLst>
          </p:cNvPr>
          <p:cNvSpPr/>
          <p:nvPr/>
        </p:nvSpPr>
        <p:spPr>
          <a:xfrm>
            <a:off x="8508291" y="3924377"/>
            <a:ext cx="1597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cs-CZ" sz="1200" b="1" dirty="0">
                <a:solidFill>
                  <a:schemeClr val="accent5"/>
                </a:solidFill>
                <a:latin typeface="Calibri" panose="020F0502020204030204" pitchFamily="34" charset="0"/>
              </a:rPr>
              <a:t>Automobiloví </a:t>
            </a:r>
            <a:br>
              <a:rPr lang="cs-CZ" sz="1200" b="1" dirty="0">
                <a:solidFill>
                  <a:schemeClr val="accent5"/>
                </a:solidFill>
                <a:latin typeface="Calibri" panose="020F0502020204030204" pitchFamily="34" charset="0"/>
              </a:rPr>
            </a:br>
            <a:r>
              <a:rPr lang="cs-CZ" sz="1200" b="1" dirty="0">
                <a:solidFill>
                  <a:schemeClr val="accent5"/>
                </a:solidFill>
                <a:latin typeface="Calibri" panose="020F0502020204030204" pitchFamily="34" charset="0"/>
              </a:rPr>
              <a:t>(n=75)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4DCFE29-F609-4559-8F3D-A0C9785117A4}"/>
              </a:ext>
            </a:extLst>
          </p:cNvPr>
          <p:cNvCxnSpPr>
            <a:cxnSpLocks/>
          </p:cNvCxnSpPr>
          <p:nvPr/>
        </p:nvCxnSpPr>
        <p:spPr>
          <a:xfrm>
            <a:off x="6066527" y="1333886"/>
            <a:ext cx="91415" cy="5217889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EFAD1D9A-03E3-4848-A844-9CBA22A4BB57}"/>
              </a:ext>
            </a:extLst>
          </p:cNvPr>
          <p:cNvCxnSpPr>
            <a:cxnSpLocks/>
          </p:cNvCxnSpPr>
          <p:nvPr/>
        </p:nvCxnSpPr>
        <p:spPr>
          <a:xfrm flipH="1">
            <a:off x="146304" y="3843814"/>
            <a:ext cx="11649457" cy="49374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35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dirty="0"/>
              <a:t>Segmentace</a:t>
            </a:r>
          </a:p>
        </p:txBody>
      </p:sp>
    </p:spTree>
    <p:extLst>
      <p:ext uri="{BB962C8B-B14F-4D97-AF65-F5344CB8AC3E}">
        <p14:creationId xmlns:p14="http://schemas.microsoft.com/office/powerpoint/2010/main" val="10204880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50566"/>
          </a:xfrm>
          <a:noFill/>
        </p:spPr>
        <p:txBody>
          <a:bodyPr wrap="square" lIns="900000" tIns="0" rIns="0" bIns="0" anchor="ctr">
            <a:noAutofit/>
          </a:bodyPr>
          <a:lstStyle/>
          <a:p>
            <a:r>
              <a:rPr lang="cs-CZ" sz="3000" dirty="0"/>
              <a:t>Stále převládá názor, že Praha má snížit počet automobilů</a:t>
            </a:r>
            <a:endParaRPr lang="en-GB" sz="3000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3734399880"/>
              </p:ext>
            </p:extLst>
          </p:nvPr>
        </p:nvGraphicFramePr>
        <p:xfrm>
          <a:off x="348343" y="1665078"/>
          <a:ext cx="10885956" cy="464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délník 9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Q40-Q42. Do jaké míry souhlasíte či nesouhlasíte s následujícími výroky? (2019: n=1400,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1406, 2016: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1054) </a:t>
            </a:r>
            <a:endParaRPr lang="en-GB" sz="1200" i="1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11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Tento názor zastává 73 % Pražanů. Dvě třetiny si myslí, že Praha má podporovat především pěší dopravu. Pro podporu automobilové dopravy je 15 % obyvatel Prahy.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496DC71F-05EB-4637-9240-6B4C4D80A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084790"/>
              </p:ext>
            </p:extLst>
          </p:nvPr>
        </p:nvGraphicFramePr>
        <p:xfrm>
          <a:off x="876300" y="2081327"/>
          <a:ext cx="3700810" cy="4155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0810">
                  <a:extLst>
                    <a:ext uri="{9D8B030D-6E8A-4147-A177-3AD203B41FA5}">
                      <a16:colId xmlns:a16="http://schemas.microsoft.com/office/drawing/2014/main" val="4205942718"/>
                    </a:ext>
                  </a:extLst>
                </a:gridCol>
              </a:tblGrid>
              <a:tr h="593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se má snažit snížit počet automobilů v centru města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87297"/>
                  </a:ext>
                </a:extLst>
              </a:tr>
              <a:tr h="593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má především podporovat pěší dopravu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166385"/>
                  </a:ext>
                </a:extLst>
              </a:tr>
              <a:tr h="593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má stejnou měrou podporovat všechny druhy individuální dopravy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611994"/>
                  </a:ext>
                </a:extLst>
              </a:tr>
              <a:tr h="593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je příjemné město pro pěší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61304"/>
                  </a:ext>
                </a:extLst>
              </a:tr>
              <a:tr h="593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má především podporovat cyklistickou dopravu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489965"/>
                  </a:ext>
                </a:extLst>
              </a:tr>
              <a:tr h="593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se má snažit zklidnit Severojižní magistrálu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60291"/>
                  </a:ext>
                </a:extLst>
              </a:tr>
              <a:tr h="5936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má především podporovat automobilovou dopravu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98700"/>
                  </a:ext>
                </a:extLst>
              </a:tr>
            </a:tbl>
          </a:graphicData>
        </a:graphic>
      </p:graphicFrame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E649956-EFF1-4CDB-BE63-D13C200E475B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4D8C4D96-61B2-4F70-A4AB-EE47CF2B6463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CFD4EE0B-0C22-4E4D-B84B-3CAC0EF22964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4174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B9BA896-E879-464D-8067-79C1D9363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66339"/>
              </p:ext>
            </p:extLst>
          </p:nvPr>
        </p:nvGraphicFramePr>
        <p:xfrm>
          <a:off x="332786" y="1876172"/>
          <a:ext cx="9674141" cy="4179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4141">
                  <a:extLst>
                    <a:ext uri="{9D8B030D-6E8A-4147-A177-3AD203B41FA5}">
                      <a16:colId xmlns:a16="http://schemas.microsoft.com/office/drawing/2014/main" val="1384470690"/>
                    </a:ext>
                  </a:extLst>
                </a:gridCol>
              </a:tblGrid>
              <a:tr h="5971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se má snažit snížit počet automobilů</a:t>
                      </a:r>
                    </a:p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 centru města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08074"/>
                  </a:ext>
                </a:extLst>
              </a:tr>
              <a:tr h="5971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má především podporovat pěší dopravu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852288"/>
                  </a:ext>
                </a:extLst>
              </a:tr>
              <a:tr h="5971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má stejnou měrou podporovat všechny</a:t>
                      </a:r>
                    </a:p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druhy individuální dopravy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56286"/>
                  </a:ext>
                </a:extLst>
              </a:tr>
              <a:tr h="5971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je příjemné město pro pěší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8901"/>
                  </a:ext>
                </a:extLst>
              </a:tr>
              <a:tr h="5971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má především podporovat </a:t>
                      </a:r>
                    </a:p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cyklistickou dopravu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040274"/>
                  </a:ext>
                </a:extLst>
              </a:tr>
              <a:tr h="5971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se má snažit zklidnit Severojižní magistrálu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464752"/>
                  </a:ext>
                </a:extLst>
              </a:tr>
              <a:tr h="59712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má především podporovat 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automobilovou dopravu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19315"/>
                  </a:ext>
                </a:extLst>
              </a:tr>
            </a:tbl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52A266CE-CBCD-4F9C-BC33-09CF23F8E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012406"/>
              </p:ext>
            </p:extLst>
          </p:nvPr>
        </p:nvGraphicFramePr>
        <p:xfrm>
          <a:off x="2679510" y="1502846"/>
          <a:ext cx="8473676" cy="4983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2400" dirty="0"/>
              <a:t>Více Pražanů si myslí, že má Praha podporovat snížení počtu automobilů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7D90213-0493-4BD8-863B-2FBD719AB89A}"/>
              </a:ext>
            </a:extLst>
          </p:cNvPr>
          <p:cNvSpPr/>
          <p:nvPr/>
        </p:nvSpPr>
        <p:spPr>
          <a:xfrm>
            <a:off x="10173386" y="1289658"/>
            <a:ext cx="237066" cy="499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1FD2E5A-A8F4-4106-967A-361905B80C65}"/>
              </a:ext>
            </a:extLst>
          </p:cNvPr>
          <p:cNvSpPr/>
          <p:nvPr/>
        </p:nvSpPr>
        <p:spPr>
          <a:xfrm rot="16200000">
            <a:off x="5412814" y="2328871"/>
            <a:ext cx="435308" cy="841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Šipka dolů 15">
            <a:extLst>
              <a:ext uri="{FF2B5EF4-FFF2-40B4-BE49-F238E27FC236}">
                <a16:creationId xmlns:a16="http://schemas.microsoft.com/office/drawing/2014/main" id="{6AE778BC-3E80-4800-A998-E083B60836AC}"/>
              </a:ext>
            </a:extLst>
          </p:cNvPr>
          <p:cNvSpPr/>
          <p:nvPr/>
        </p:nvSpPr>
        <p:spPr>
          <a:xfrm>
            <a:off x="10545849" y="3316732"/>
            <a:ext cx="100149" cy="17373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Šipka dolů 15">
            <a:extLst>
              <a:ext uri="{FF2B5EF4-FFF2-40B4-BE49-F238E27FC236}">
                <a16:creationId xmlns:a16="http://schemas.microsoft.com/office/drawing/2014/main" id="{DFD69574-9959-4D1D-AD3C-D34BF3207390}"/>
              </a:ext>
            </a:extLst>
          </p:cNvPr>
          <p:cNvSpPr/>
          <p:nvPr/>
        </p:nvSpPr>
        <p:spPr>
          <a:xfrm>
            <a:off x="10560639" y="4546431"/>
            <a:ext cx="100149" cy="17373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Šipka dolů 15">
            <a:extLst>
              <a:ext uri="{FF2B5EF4-FFF2-40B4-BE49-F238E27FC236}">
                <a16:creationId xmlns:a16="http://schemas.microsoft.com/office/drawing/2014/main" id="{D40060E2-8A1C-4D7D-B4DF-FA74E31FE397}"/>
              </a:ext>
            </a:extLst>
          </p:cNvPr>
          <p:cNvSpPr/>
          <p:nvPr/>
        </p:nvSpPr>
        <p:spPr>
          <a:xfrm>
            <a:off x="10547224" y="5790336"/>
            <a:ext cx="100149" cy="17373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ABDE264-152A-4C9A-AAC3-BC12EC70AC96}"/>
              </a:ext>
            </a:extLst>
          </p:cNvPr>
          <p:cNvSpPr/>
          <p:nvPr/>
        </p:nvSpPr>
        <p:spPr>
          <a:xfrm rot="16200000">
            <a:off x="6145873" y="-2480967"/>
            <a:ext cx="107646" cy="8184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-2" y="968400"/>
            <a:ext cx="10999695" cy="654885"/>
          </a:xfrm>
          <a:solidFill>
            <a:schemeClr val="bg1"/>
          </a:solidFill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Naopak méně Pražanů zastává názor, že má Praha podporovat všechny druhy individuální dopravy stejnou měrou. Ostatní aspekty mají míru souhlasu obdobnou jako minulý rok.</a:t>
            </a:r>
          </a:p>
        </p:txBody>
      </p:sp>
      <p:graphicFrame>
        <p:nvGraphicFramePr>
          <p:cNvPr id="24" name="Tabulka 23">
            <a:extLst>
              <a:ext uri="{FF2B5EF4-FFF2-40B4-BE49-F238E27FC236}">
                <a16:creationId xmlns:a16="http://schemas.microsoft.com/office/drawing/2014/main" id="{2EE8C646-D23F-4D66-B612-23106ABC9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141925"/>
              </p:ext>
            </p:extLst>
          </p:nvPr>
        </p:nvGraphicFramePr>
        <p:xfrm>
          <a:off x="10043037" y="1280146"/>
          <a:ext cx="741936" cy="4775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1936">
                  <a:extLst>
                    <a:ext uri="{9D8B030D-6E8A-4147-A177-3AD203B41FA5}">
                      <a16:colId xmlns:a16="http://schemas.microsoft.com/office/drawing/2014/main" val="65973084"/>
                    </a:ext>
                  </a:extLst>
                </a:gridCol>
              </a:tblGrid>
              <a:tr h="59698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Rozdíl % 2019-2018: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503963"/>
                  </a:ext>
                </a:extLst>
              </a:tr>
              <a:tr h="596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97305"/>
                  </a:ext>
                </a:extLst>
              </a:tr>
              <a:tr h="596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02919"/>
                  </a:ext>
                </a:extLst>
              </a:tr>
              <a:tr h="596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1944"/>
                  </a:ext>
                </a:extLst>
              </a:tr>
              <a:tr h="596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595297"/>
                  </a:ext>
                </a:extLst>
              </a:tr>
              <a:tr h="596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79005"/>
                  </a:ext>
                </a:extLst>
              </a:tr>
              <a:tr h="596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147122"/>
                  </a:ext>
                </a:extLst>
              </a:tr>
              <a:tr h="596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19958"/>
                  </a:ext>
                </a:extLst>
              </a:tr>
            </a:tbl>
          </a:graphicData>
        </a:graphic>
      </p:graphicFrame>
      <p:sp>
        <p:nvSpPr>
          <p:cNvPr id="29" name="Obdélník 28">
            <a:extLst>
              <a:ext uri="{FF2B5EF4-FFF2-40B4-BE49-F238E27FC236}">
                <a16:creationId xmlns:a16="http://schemas.microsoft.com/office/drawing/2014/main" id="{FB6C173D-CDA5-4C88-ADD6-DE94ECC2E995}"/>
              </a:ext>
            </a:extLst>
          </p:cNvPr>
          <p:cNvSpPr/>
          <p:nvPr/>
        </p:nvSpPr>
        <p:spPr>
          <a:xfrm rot="16200000">
            <a:off x="6445882" y="2807974"/>
            <a:ext cx="276999" cy="7415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ACAB3FB-C79C-479A-A980-EF66B419666F}"/>
              </a:ext>
            </a:extLst>
          </p:cNvPr>
          <p:cNvSpPr/>
          <p:nvPr/>
        </p:nvSpPr>
        <p:spPr>
          <a:xfrm>
            <a:off x="10006927" y="1280146"/>
            <a:ext cx="68890" cy="216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C8C7A913-23E9-4462-AB5E-2DFF43C473CE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42" name="Obdélník: se zakulacenými rohy 41">
              <a:extLst>
                <a:ext uri="{FF2B5EF4-FFF2-40B4-BE49-F238E27FC236}">
                  <a16:creationId xmlns:a16="http://schemas.microsoft.com/office/drawing/2014/main" id="{BF2557E2-4976-4FF1-A794-745240F8D988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76A3558B-4397-41ED-A39C-57A8407EE47E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9DDB76C9-97BE-4C26-B46A-DB91500F8B86}"/>
              </a:ext>
            </a:extLst>
          </p:cNvPr>
          <p:cNvGrpSpPr/>
          <p:nvPr/>
        </p:nvGrpSpPr>
        <p:grpSpPr>
          <a:xfrm>
            <a:off x="10832693" y="1499108"/>
            <a:ext cx="1286386" cy="1023191"/>
            <a:chOff x="10903195" y="3006592"/>
            <a:chExt cx="1225362" cy="939152"/>
          </a:xfrm>
          <a:noFill/>
        </p:grpSpPr>
        <p:sp>
          <p:nvSpPr>
            <p:cNvPr id="45" name="Obdélník: se zakulacenými rohy 44">
              <a:extLst>
                <a:ext uri="{FF2B5EF4-FFF2-40B4-BE49-F238E27FC236}">
                  <a16:creationId xmlns:a16="http://schemas.microsoft.com/office/drawing/2014/main" id="{E9041146-7445-4DB9-964B-82E2EE23BCB1}"/>
                </a:ext>
              </a:extLst>
            </p:cNvPr>
            <p:cNvSpPr/>
            <p:nvPr/>
          </p:nvSpPr>
          <p:spPr>
            <a:xfrm>
              <a:off x="10903195" y="3013500"/>
              <a:ext cx="1225362" cy="932244"/>
            </a:xfrm>
            <a:prstGeom prst="roundRect">
              <a:avLst/>
            </a:prstGeom>
            <a:grpFill/>
            <a:ln>
              <a:solidFill>
                <a:srgbClr val="196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DE813B8A-0864-410A-915C-824E7E0B909D}"/>
                </a:ext>
              </a:extLst>
            </p:cNvPr>
            <p:cNvSpPr txBox="1"/>
            <p:nvPr/>
          </p:nvSpPr>
          <p:spPr>
            <a:xfrm>
              <a:off x="10957679" y="3006592"/>
              <a:ext cx="1116394" cy="932244"/>
            </a:xfrm>
            <a:prstGeom prst="rect">
              <a:avLst/>
            </a:prstGeom>
            <a:grpFill/>
            <a:ln w="15875" cap="rnd">
              <a:noFill/>
              <a:bevel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Zobrazeny odpovědi tzv. TOP2BOX = „</a:t>
              </a: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určitě ano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 + „</a:t>
              </a: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spíše ano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</a:t>
              </a:r>
            </a:p>
          </p:txBody>
        </p:sp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1DBFDD3B-89DA-4B14-BD68-A546454408A4}"/>
              </a:ext>
            </a:extLst>
          </p:cNvPr>
          <p:cNvGrpSpPr/>
          <p:nvPr/>
        </p:nvGrpSpPr>
        <p:grpSpPr>
          <a:xfrm>
            <a:off x="3323330" y="6161696"/>
            <a:ext cx="4217209" cy="347044"/>
            <a:chOff x="1440095" y="6165171"/>
            <a:chExt cx="4217209" cy="347044"/>
          </a:xfrm>
        </p:grpSpPr>
        <p:grpSp>
          <p:nvGrpSpPr>
            <p:cNvPr id="50" name="Skupina 49">
              <a:extLst>
                <a:ext uri="{FF2B5EF4-FFF2-40B4-BE49-F238E27FC236}">
                  <a16:creationId xmlns:a16="http://schemas.microsoft.com/office/drawing/2014/main" id="{9869A4E5-B9DF-4BAD-98D7-5AFEE15B5696}"/>
                </a:ext>
              </a:extLst>
            </p:cNvPr>
            <p:cNvGrpSpPr/>
            <p:nvPr/>
          </p:nvGrpSpPr>
          <p:grpSpPr>
            <a:xfrm>
              <a:off x="1548410" y="6165171"/>
              <a:ext cx="4108894" cy="338554"/>
              <a:chOff x="1492349" y="6165171"/>
              <a:chExt cx="4108894" cy="338554"/>
            </a:xfrm>
          </p:grpSpPr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A4DF5BD1-B11F-4BFB-BBC0-5F0EB351425D}"/>
                  </a:ext>
                </a:extLst>
              </p:cNvPr>
              <p:cNvSpPr txBox="1"/>
              <p:nvPr/>
            </p:nvSpPr>
            <p:spPr>
              <a:xfrm>
                <a:off x="1746625" y="6165171"/>
                <a:ext cx="38546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signifikantní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A08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růst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/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4C3C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pokles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oproti roku 2018</a:t>
                </a:r>
              </a:p>
            </p:txBody>
          </p:sp>
          <p:sp>
            <p:nvSpPr>
              <p:cNvPr id="53" name="Šipka dolů 15">
                <a:extLst>
                  <a:ext uri="{FF2B5EF4-FFF2-40B4-BE49-F238E27FC236}">
                    <a16:creationId xmlns:a16="http://schemas.microsoft.com/office/drawing/2014/main" id="{34DA340C-C1B3-4F56-A0E6-873D9D3284F5}"/>
                  </a:ext>
                </a:extLst>
              </p:cNvPr>
              <p:cNvSpPr/>
              <p:nvPr/>
            </p:nvSpPr>
            <p:spPr>
              <a:xfrm rot="10800000">
                <a:off x="1492349" y="6238277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Šipka dolů 15">
                <a:extLst>
                  <a:ext uri="{FF2B5EF4-FFF2-40B4-BE49-F238E27FC236}">
                    <a16:creationId xmlns:a16="http://schemas.microsoft.com/office/drawing/2014/main" id="{C757913A-EC9C-47EE-BAD1-1099A4EE44FB}"/>
                  </a:ext>
                </a:extLst>
              </p:cNvPr>
              <p:cNvSpPr/>
              <p:nvPr/>
            </p:nvSpPr>
            <p:spPr>
              <a:xfrm>
                <a:off x="1649373" y="6244074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1" name="Obdélník: se zakulacenými rohy 50">
              <a:extLst>
                <a:ext uri="{FF2B5EF4-FFF2-40B4-BE49-F238E27FC236}">
                  <a16:creationId xmlns:a16="http://schemas.microsoft.com/office/drawing/2014/main" id="{DE64EAD5-D29C-4933-9F4F-BB777E842539}"/>
                </a:ext>
              </a:extLst>
            </p:cNvPr>
            <p:cNvSpPr/>
            <p:nvPr/>
          </p:nvSpPr>
          <p:spPr>
            <a:xfrm>
              <a:off x="1440095" y="6173661"/>
              <a:ext cx="3343439" cy="338554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6E2B8292-E295-40E5-BEEF-6B71E9F859C7}"/>
              </a:ext>
            </a:extLst>
          </p:cNvPr>
          <p:cNvSpPr txBox="1"/>
          <p:nvPr/>
        </p:nvSpPr>
        <p:spPr>
          <a:xfrm>
            <a:off x="1807503" y="6140792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D6C40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7F1D9614-847A-413E-B461-8618205A373D}"/>
              </a:ext>
            </a:extLst>
          </p:cNvPr>
          <p:cNvSpPr/>
          <p:nvPr/>
        </p:nvSpPr>
        <p:spPr>
          <a:xfrm>
            <a:off x="759559" y="6256509"/>
            <a:ext cx="170867" cy="157740"/>
          </a:xfrm>
          <a:prstGeom prst="ellipse">
            <a:avLst/>
          </a:prstGeom>
          <a:solidFill>
            <a:srgbClr val="1964AA"/>
          </a:solidFill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F3198094-8646-495E-9993-105B620F7278}"/>
              </a:ext>
            </a:extLst>
          </p:cNvPr>
          <p:cNvSpPr txBox="1"/>
          <p:nvPr/>
        </p:nvSpPr>
        <p:spPr>
          <a:xfrm>
            <a:off x="918363" y="6135968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>
                <a:solidFill>
                  <a:srgbClr val="009FE3"/>
                </a:solidFill>
                <a:latin typeface="Calibri"/>
              </a:rPr>
              <a:t>2019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D6C40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ál 57">
            <a:extLst>
              <a:ext uri="{FF2B5EF4-FFF2-40B4-BE49-F238E27FC236}">
                <a16:creationId xmlns:a16="http://schemas.microsoft.com/office/drawing/2014/main" id="{08D1B3B3-D2E9-4A78-9F7C-9057BAFEDE19}"/>
              </a:ext>
            </a:extLst>
          </p:cNvPr>
          <p:cNvSpPr/>
          <p:nvPr/>
        </p:nvSpPr>
        <p:spPr>
          <a:xfrm>
            <a:off x="1590253" y="6256213"/>
            <a:ext cx="170867" cy="1577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CEE506B9-6F22-4BF4-BFCF-8239D002E116}"/>
              </a:ext>
            </a:extLst>
          </p:cNvPr>
          <p:cNvSpPr txBox="1"/>
          <p:nvPr/>
        </p:nvSpPr>
        <p:spPr>
          <a:xfrm>
            <a:off x="2566174" y="6151701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</a:t>
            </a: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47738B08-BD48-4072-B466-E0D02FCDEECB}"/>
              </a:ext>
            </a:extLst>
          </p:cNvPr>
          <p:cNvSpPr/>
          <p:nvPr/>
        </p:nvSpPr>
        <p:spPr>
          <a:xfrm>
            <a:off x="2420947" y="6248013"/>
            <a:ext cx="170867" cy="1577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5F74E92-E1AB-41D3-9FA8-03BF4750131A}"/>
              </a:ext>
            </a:extLst>
          </p:cNvPr>
          <p:cNvSpPr/>
          <p:nvPr/>
        </p:nvSpPr>
        <p:spPr>
          <a:xfrm>
            <a:off x="740229" y="6504850"/>
            <a:ext cx="9199517" cy="36047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Q40-Q42.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Do jaké míry souhlasíte či nesouhlasíte s následujícími výroky? (2019: n=1400,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1406, 2016: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1054)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T2B = Odpovědi „Určitě ano + Spíše ano“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272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282750"/>
            <a:ext cx="12192000" cy="650566"/>
          </a:xfrm>
          <a:noFill/>
        </p:spPr>
        <p:txBody>
          <a:bodyPr wrap="square" lIns="900000" tIns="0" rIns="0" bIns="0" anchor="ctr">
            <a:noAutofit/>
          </a:bodyPr>
          <a:lstStyle/>
          <a:p>
            <a:r>
              <a:rPr lang="cs-CZ" sz="3000" dirty="0"/>
              <a:t>Novým budovám na brownfieldech...</a:t>
            </a:r>
            <a:endParaRPr lang="en-GB" sz="3000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668486110"/>
              </p:ext>
            </p:extLst>
          </p:nvPr>
        </p:nvGraphicFramePr>
        <p:xfrm>
          <a:off x="2285388" y="1504667"/>
          <a:ext cx="3744000" cy="488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délník 9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Q40-Q42. Do jaké míry souhlasíte či nesouhlasíte s následujícími výroky? (2019: n=1400,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1406, 2016: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1054) </a:t>
            </a:r>
            <a:endParaRPr lang="en-GB" sz="1200" i="1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11" name="Zástupný symbol pro obsah 7"/>
          <p:cNvSpPr>
            <a:spLocks noGrp="1"/>
          </p:cNvSpPr>
          <p:nvPr>
            <p:ph idx="1"/>
          </p:nvPr>
        </p:nvSpPr>
        <p:spPr>
          <a:xfrm>
            <a:off x="0" y="854100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...je stále nakloněno nejvíce Pražanů (81 %). 70 % si myslí, že je v Praze hodně míst, kde chybí park nebo zeleň, že má Praha dostatek parků si myslí 35 % Pražanů.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AF995505-E22F-4203-9BD6-2D58F133D80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81050292"/>
              </p:ext>
            </p:extLst>
          </p:nvPr>
        </p:nvGraphicFramePr>
        <p:xfrm>
          <a:off x="60828" y="1703603"/>
          <a:ext cx="2224560" cy="4686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4560">
                  <a:extLst>
                    <a:ext uri="{9D8B030D-6E8A-4147-A177-3AD203B41FA5}">
                      <a16:colId xmlns:a16="http://schemas.microsoft.com/office/drawing/2014/main" val="4205942718"/>
                    </a:ext>
                  </a:extLst>
                </a:gridCol>
              </a:tblGrid>
              <a:tr h="7121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Nové budovy se mají stavět především na „brownfieldech“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3957"/>
                  </a:ext>
                </a:extLst>
              </a:tr>
              <a:tr h="7536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Praze je hodně míst, kde mi chybí park nebo zeleň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67812"/>
                  </a:ext>
                </a:extLst>
              </a:tr>
              <a:tr h="8390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Vadí mi rozrůstání zástavby do polí a luk na okraji Prahy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397331"/>
                  </a:ext>
                </a:extLst>
              </a:tr>
              <a:tr h="7868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Myslím, že do metropole jako Praha patří i výškové budovy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327111"/>
                  </a:ext>
                </a:extLst>
              </a:tr>
              <a:tr h="7906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sídlištích by se mělo zamezit vzniku jakékoli nové zástavby kromě budov veřejné vybavenosti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44845"/>
                  </a:ext>
                </a:extLst>
              </a:tr>
              <a:tr h="8038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Výškové budovy mají stát jen na Pankráci či na místech, kde nebudou příliš vidět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426983"/>
                  </a:ext>
                </a:extLst>
              </a:tr>
            </a:tbl>
          </a:graphicData>
        </a:graphic>
      </p:graphicFrame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27DE73BB-5F08-4F4A-A9AF-2DC908188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05046"/>
              </p:ext>
            </p:extLst>
          </p:nvPr>
        </p:nvGraphicFramePr>
        <p:xfrm>
          <a:off x="6200503" y="1703602"/>
          <a:ext cx="2077680" cy="4686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7680">
                  <a:extLst>
                    <a:ext uri="{9D8B030D-6E8A-4147-A177-3AD203B41FA5}">
                      <a16:colId xmlns:a16="http://schemas.microsoft.com/office/drawing/2014/main" val="4205942718"/>
                    </a:ext>
                  </a:extLst>
                </a:gridCol>
              </a:tblGrid>
              <a:tr h="8570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Pokud je nezastavěný pozemek mezi dvěma domy, tedy proluka, má se raději nechat prázdný a nestavět na něm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166385"/>
                  </a:ext>
                </a:extLst>
              </a:tr>
              <a:tr h="7658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sídlištích by se mělo zamezit vzniku jakékoli nové zástavby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611994"/>
                  </a:ext>
                </a:extLst>
              </a:tr>
              <a:tr h="7658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Některým sídlištím by prospělo, kdyby se doplnila o nové stavby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61304"/>
                  </a:ext>
                </a:extLst>
              </a:tr>
              <a:tr h="7658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Výškové budovy by už neměly být v Praze povolovány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489965"/>
                  </a:ext>
                </a:extLst>
              </a:tr>
              <a:tr h="7658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Nové budovy se mají stavět raději v širším centru Prahy než na okraji města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60291"/>
                  </a:ext>
                </a:extLst>
              </a:tr>
              <a:tr h="7658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má dostatek parků a zelených ploch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98700"/>
                  </a:ext>
                </a:extLst>
              </a:tr>
            </a:tbl>
          </a:graphicData>
        </a:graphic>
      </p:graphicFrame>
      <p:grpSp>
        <p:nvGrpSpPr>
          <p:cNvPr id="14" name="Skupina 13">
            <a:extLst>
              <a:ext uri="{FF2B5EF4-FFF2-40B4-BE49-F238E27FC236}">
                <a16:creationId xmlns:a16="http://schemas.microsoft.com/office/drawing/2014/main" id="{6C418AC0-CE9B-4741-9FF3-15C8D3089ACA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BF2E64AB-D929-46E6-9166-DF3FEAB90D69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4B810718-D2DF-4C7B-8411-91D2EA025C38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graphicFrame>
        <p:nvGraphicFramePr>
          <p:cNvPr id="18" name="Graf 17">
            <a:extLst>
              <a:ext uri="{FF2B5EF4-FFF2-40B4-BE49-F238E27FC236}">
                <a16:creationId xmlns:a16="http://schemas.microsoft.com/office/drawing/2014/main" id="{37DAAEDC-291E-4A12-B3C5-60365710EE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474629"/>
              </p:ext>
            </p:extLst>
          </p:nvPr>
        </p:nvGraphicFramePr>
        <p:xfrm>
          <a:off x="8278183" y="1371618"/>
          <a:ext cx="3744000" cy="5018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96867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B9BA896-E879-464D-8067-79C1D9363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41340"/>
              </p:ext>
            </p:extLst>
          </p:nvPr>
        </p:nvGraphicFramePr>
        <p:xfrm>
          <a:off x="224365" y="1886099"/>
          <a:ext cx="9851452" cy="4373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1452">
                  <a:extLst>
                    <a:ext uri="{9D8B030D-6E8A-4147-A177-3AD203B41FA5}">
                      <a16:colId xmlns:a16="http://schemas.microsoft.com/office/drawing/2014/main" val="1384470690"/>
                    </a:ext>
                  </a:extLst>
                </a:gridCol>
              </a:tblGrid>
              <a:tr h="3570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Nové budovy se mají stavět především na „brownfieldech“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08074"/>
                  </a:ext>
                </a:extLst>
              </a:tr>
              <a:tr h="35705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Praze je hodně míst, kde mi chybí park nebo zeleň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852288"/>
                  </a:ext>
                </a:extLst>
              </a:tr>
              <a:tr h="35705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Vadí mi rozrůstání zástavby do polí a luk na okraji Prahy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56286"/>
                  </a:ext>
                </a:extLst>
              </a:tr>
              <a:tr h="3570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sídlištích by se mělo zamezit vzniku jakékoli nové zástavby</a:t>
                      </a:r>
                    </a:p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kromě budov veřejné vybavenosti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8901"/>
                  </a:ext>
                </a:extLst>
              </a:tr>
              <a:tr h="37281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Myslím, že do metropole jako Praha patří i výškové budovy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040274"/>
                  </a:ext>
                </a:extLst>
              </a:tr>
              <a:tr h="37281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Výškové budovy mají stát jen na Pankráci či na místech, kde</a:t>
                      </a:r>
                    </a:p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nebudou příliš vidět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464752"/>
                  </a:ext>
                </a:extLst>
              </a:tr>
              <a:tr h="37281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Pokud je nezastavěný pozemek mezi dvěma domy, tedy proluka, </a:t>
                      </a:r>
                    </a:p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 se raději nechat prázdný a nestavět na něm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19315"/>
                  </a:ext>
                </a:extLst>
              </a:tr>
              <a:tr h="3570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sídlištích by se mělo zamezit vzniku jakékoli nové zástavby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393729"/>
                  </a:ext>
                </a:extLst>
              </a:tr>
              <a:tr h="3570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Výškové budovy by už neměly být v Praze povolovány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750637"/>
                  </a:ext>
                </a:extLst>
              </a:tr>
              <a:tr h="3570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Některým sídlištím by prospělo, kdyby se doplnila o nové stavby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379017"/>
                  </a:ext>
                </a:extLst>
              </a:tr>
              <a:tr h="37281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Nové budovy se mají stavět raději v širším centru Prahy než </a:t>
                      </a:r>
                    </a:p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okraji města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18511"/>
                  </a:ext>
                </a:extLst>
              </a:tr>
              <a:tr h="3570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 má dostatek parků a zelených ploch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083318"/>
                  </a:ext>
                </a:extLst>
              </a:tr>
            </a:tbl>
          </a:graphicData>
        </a:graphic>
      </p:graphicFrame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637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Příznivců zástavby brownfieldů je o 4 p. b. více než loni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7D90213-0493-4BD8-863B-2FBD719AB89A}"/>
              </a:ext>
            </a:extLst>
          </p:cNvPr>
          <p:cNvSpPr/>
          <p:nvPr/>
        </p:nvSpPr>
        <p:spPr>
          <a:xfrm>
            <a:off x="10523223" y="1593540"/>
            <a:ext cx="249280" cy="467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5F74E92-E1AB-41D3-9FA8-03BF4750131A}"/>
              </a:ext>
            </a:extLst>
          </p:cNvPr>
          <p:cNvSpPr/>
          <p:nvPr/>
        </p:nvSpPr>
        <p:spPr>
          <a:xfrm>
            <a:off x="740229" y="6529800"/>
            <a:ext cx="9199517" cy="33552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Q40-Q42. Do jaké míry souhlasíte či nesouhlasíte s následujícími výroky? (2019: n=1400,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1406, 2016: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1054) T2B = Odpovědi „Určitě ano + Spíše ano“</a:t>
            </a:r>
            <a:endParaRPr lang="en-GB" sz="1200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B3C179A2-04F2-4F07-9DD1-769C7B29BAF0}"/>
              </a:ext>
            </a:extLst>
          </p:cNvPr>
          <p:cNvSpPr/>
          <p:nvPr/>
        </p:nvSpPr>
        <p:spPr>
          <a:xfrm rot="16200000">
            <a:off x="6415856" y="2255186"/>
            <a:ext cx="147050" cy="797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52A266CE-CBCD-4F9C-BC33-09CF23F8E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971804"/>
              </p:ext>
            </p:extLst>
          </p:nvPr>
        </p:nvGraphicFramePr>
        <p:xfrm>
          <a:off x="3017288" y="1704345"/>
          <a:ext cx="8226126" cy="4846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Šipka dolů 15">
            <a:extLst>
              <a:ext uri="{FF2B5EF4-FFF2-40B4-BE49-F238E27FC236}">
                <a16:creationId xmlns:a16="http://schemas.microsoft.com/office/drawing/2014/main" id="{1A54BBCD-4316-4074-8DD9-9AE5D4BBD71D}"/>
              </a:ext>
            </a:extLst>
          </p:cNvPr>
          <p:cNvSpPr/>
          <p:nvPr/>
        </p:nvSpPr>
        <p:spPr>
          <a:xfrm rot="10800000">
            <a:off x="10667304" y="5557161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-1" y="873150"/>
            <a:ext cx="12204773" cy="798100"/>
          </a:xfrm>
          <a:solidFill>
            <a:schemeClr val="bg1"/>
          </a:solidFill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Naopak o 7 p. b. méně Pražanů se domnívá, že by sídlištím prospělo doplnění o nové stavby.</a:t>
            </a:r>
          </a:p>
        </p:txBody>
      </p:sp>
      <p:graphicFrame>
        <p:nvGraphicFramePr>
          <p:cNvPr id="26" name="Tabulka 25">
            <a:extLst>
              <a:ext uri="{FF2B5EF4-FFF2-40B4-BE49-F238E27FC236}">
                <a16:creationId xmlns:a16="http://schemas.microsoft.com/office/drawing/2014/main" id="{FDDA8D35-3447-423A-B316-93E887F00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63243"/>
              </p:ext>
            </p:extLst>
          </p:nvPr>
        </p:nvGraphicFramePr>
        <p:xfrm>
          <a:off x="10145290" y="1523745"/>
          <a:ext cx="877662" cy="4738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662">
                  <a:extLst>
                    <a:ext uri="{9D8B030D-6E8A-4147-A177-3AD203B41FA5}">
                      <a16:colId xmlns:a16="http://schemas.microsoft.com/office/drawing/2014/main" val="65973084"/>
                    </a:ext>
                  </a:extLst>
                </a:gridCol>
              </a:tblGrid>
              <a:tr h="364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Rozdíl %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2019-2018: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630724"/>
                  </a:ext>
                </a:extLst>
              </a:tr>
              <a:tr h="364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97305"/>
                  </a:ext>
                </a:extLst>
              </a:tr>
              <a:tr h="364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02919"/>
                  </a:ext>
                </a:extLst>
              </a:tr>
              <a:tr h="364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1944"/>
                  </a:ext>
                </a:extLst>
              </a:tr>
              <a:tr h="364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90681"/>
                  </a:ext>
                </a:extLst>
              </a:tr>
              <a:tr h="364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753040"/>
                  </a:ext>
                </a:extLst>
              </a:tr>
              <a:tr h="364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213916"/>
                  </a:ext>
                </a:extLst>
              </a:tr>
              <a:tr h="364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999977"/>
                  </a:ext>
                </a:extLst>
              </a:tr>
              <a:tr h="364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595297"/>
                  </a:ext>
                </a:extLst>
              </a:tr>
              <a:tr h="364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79005"/>
                  </a:ext>
                </a:extLst>
              </a:tr>
              <a:tr h="364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147122"/>
                  </a:ext>
                </a:extLst>
              </a:tr>
              <a:tr h="364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08537"/>
                  </a:ext>
                </a:extLst>
              </a:tr>
              <a:tr h="364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19958"/>
                  </a:ext>
                </a:extLst>
              </a:tr>
            </a:tbl>
          </a:graphicData>
        </a:graphic>
      </p:graphicFrame>
      <p:grpSp>
        <p:nvGrpSpPr>
          <p:cNvPr id="40" name="Skupina 39">
            <a:extLst>
              <a:ext uri="{FF2B5EF4-FFF2-40B4-BE49-F238E27FC236}">
                <a16:creationId xmlns:a16="http://schemas.microsoft.com/office/drawing/2014/main" id="{CB7CD1DC-6C81-4FA9-85A1-68AF8EB91EDD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41" name="Obdélník: se zakulacenými rohy 40">
              <a:extLst>
                <a:ext uri="{FF2B5EF4-FFF2-40B4-BE49-F238E27FC236}">
                  <a16:creationId xmlns:a16="http://schemas.microsoft.com/office/drawing/2014/main" id="{09EFC34F-B92A-4C00-8402-3692E33200C8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ovéPole 41">
              <a:extLst>
                <a:ext uri="{FF2B5EF4-FFF2-40B4-BE49-F238E27FC236}">
                  <a16:creationId xmlns:a16="http://schemas.microsoft.com/office/drawing/2014/main" id="{06EC9747-DB67-4AB5-81FA-280083EC5BEE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2B8B6B4C-1651-42C0-B796-8C25642D4F11}"/>
              </a:ext>
            </a:extLst>
          </p:cNvPr>
          <p:cNvGrpSpPr/>
          <p:nvPr/>
        </p:nvGrpSpPr>
        <p:grpSpPr>
          <a:xfrm>
            <a:off x="11049245" y="1314444"/>
            <a:ext cx="1069834" cy="1847856"/>
            <a:chOff x="10903195" y="2837094"/>
            <a:chExt cx="1225362" cy="1271240"/>
          </a:xfrm>
          <a:noFill/>
        </p:grpSpPr>
        <p:sp>
          <p:nvSpPr>
            <p:cNvPr id="45" name="Obdélník: se zakulacenými rohy 44">
              <a:extLst>
                <a:ext uri="{FF2B5EF4-FFF2-40B4-BE49-F238E27FC236}">
                  <a16:creationId xmlns:a16="http://schemas.microsoft.com/office/drawing/2014/main" id="{0B5FBA42-35F9-4CA0-8A8A-7FAF8E2C1CAF}"/>
                </a:ext>
              </a:extLst>
            </p:cNvPr>
            <p:cNvSpPr/>
            <p:nvPr/>
          </p:nvSpPr>
          <p:spPr>
            <a:xfrm>
              <a:off x="10903195" y="3013500"/>
              <a:ext cx="1225362" cy="932244"/>
            </a:xfrm>
            <a:prstGeom prst="roundRect">
              <a:avLst/>
            </a:prstGeom>
            <a:grpFill/>
            <a:ln>
              <a:solidFill>
                <a:srgbClr val="196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3E3C9EB6-D4E4-4B49-A25F-F3490E4730F8}"/>
                </a:ext>
              </a:extLst>
            </p:cNvPr>
            <p:cNvSpPr txBox="1"/>
            <p:nvPr/>
          </p:nvSpPr>
          <p:spPr>
            <a:xfrm>
              <a:off x="10957679" y="2837094"/>
              <a:ext cx="1116394" cy="1271240"/>
            </a:xfrm>
            <a:prstGeom prst="rect">
              <a:avLst/>
            </a:prstGeom>
            <a:grpFill/>
            <a:ln w="15875" cap="rnd">
              <a:noFill/>
              <a:bevel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Zobrazeny odpovědi tzv. TOP2BOX = „</a:t>
              </a: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určitě ano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 + „</a:t>
              </a: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spíše ano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</a:t>
              </a:r>
            </a:p>
          </p:txBody>
        </p:sp>
      </p:grpSp>
      <p:sp>
        <p:nvSpPr>
          <p:cNvPr id="36" name="Šipka dolů 15">
            <a:extLst>
              <a:ext uri="{FF2B5EF4-FFF2-40B4-BE49-F238E27FC236}">
                <a16:creationId xmlns:a16="http://schemas.microsoft.com/office/drawing/2014/main" id="{7C98AC1D-A4FE-4AF3-87CE-3127B4201ABA}"/>
              </a:ext>
            </a:extLst>
          </p:cNvPr>
          <p:cNvSpPr/>
          <p:nvPr/>
        </p:nvSpPr>
        <p:spPr>
          <a:xfrm rot="10800000">
            <a:off x="10767453" y="1978504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2" name="Ovál 51">
            <a:extLst>
              <a:ext uri="{FF2B5EF4-FFF2-40B4-BE49-F238E27FC236}">
                <a16:creationId xmlns:a16="http://schemas.microsoft.com/office/drawing/2014/main" id="{F06B9B47-59B8-4091-A777-A375DDB6C1A6}"/>
              </a:ext>
            </a:extLst>
          </p:cNvPr>
          <p:cNvSpPr/>
          <p:nvPr/>
        </p:nvSpPr>
        <p:spPr>
          <a:xfrm>
            <a:off x="745707" y="6290259"/>
            <a:ext cx="170867" cy="157740"/>
          </a:xfrm>
          <a:prstGeom prst="ellipse">
            <a:avLst/>
          </a:prstGeom>
          <a:solidFill>
            <a:srgbClr val="1964AA"/>
          </a:solidFill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ADEC69D1-4508-415E-842B-59C187B4F1B8}"/>
              </a:ext>
            </a:extLst>
          </p:cNvPr>
          <p:cNvSpPr txBox="1"/>
          <p:nvPr/>
        </p:nvSpPr>
        <p:spPr>
          <a:xfrm>
            <a:off x="904511" y="6169718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>
                <a:solidFill>
                  <a:srgbClr val="009FE3"/>
                </a:solidFill>
                <a:latin typeface="Calibri"/>
              </a:rPr>
              <a:t>2019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D6C40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41BA7921-29AB-40FD-938A-275BA1D82B7F}"/>
              </a:ext>
            </a:extLst>
          </p:cNvPr>
          <p:cNvSpPr/>
          <p:nvPr/>
        </p:nvSpPr>
        <p:spPr>
          <a:xfrm>
            <a:off x="1576401" y="6289963"/>
            <a:ext cx="170867" cy="1577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9C69F1A-71DF-4F04-99D9-628C3B77CB4D}"/>
              </a:ext>
            </a:extLst>
          </p:cNvPr>
          <p:cNvSpPr/>
          <p:nvPr/>
        </p:nvSpPr>
        <p:spPr>
          <a:xfrm>
            <a:off x="3989294" y="1696079"/>
            <a:ext cx="6002328" cy="8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94793614-655C-4E95-9F4A-E41D338DDD1C}"/>
              </a:ext>
            </a:extLst>
          </p:cNvPr>
          <p:cNvSpPr/>
          <p:nvPr/>
        </p:nvSpPr>
        <p:spPr>
          <a:xfrm>
            <a:off x="4166980" y="6366076"/>
            <a:ext cx="6002328" cy="8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8" name="Šipka dolů 15">
            <a:extLst>
              <a:ext uri="{FF2B5EF4-FFF2-40B4-BE49-F238E27FC236}">
                <a16:creationId xmlns:a16="http://schemas.microsoft.com/office/drawing/2014/main" id="{B4A171C3-7B74-449F-8ED8-324CFFCFD13A}"/>
              </a:ext>
            </a:extLst>
          </p:cNvPr>
          <p:cNvSpPr/>
          <p:nvPr/>
        </p:nvSpPr>
        <p:spPr>
          <a:xfrm>
            <a:off x="10767453" y="5278178"/>
            <a:ext cx="100149" cy="17373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1FD2E5A-A8F4-4106-967A-361905B80C65}"/>
              </a:ext>
            </a:extLst>
          </p:cNvPr>
          <p:cNvSpPr/>
          <p:nvPr/>
        </p:nvSpPr>
        <p:spPr>
          <a:xfrm rot="16200000">
            <a:off x="5987620" y="2372079"/>
            <a:ext cx="188298" cy="8127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8D9FB3C6-C479-4723-AD19-B3FBB07EA28C}"/>
              </a:ext>
            </a:extLst>
          </p:cNvPr>
          <p:cNvSpPr txBox="1"/>
          <p:nvPr/>
        </p:nvSpPr>
        <p:spPr>
          <a:xfrm>
            <a:off x="2552322" y="6185451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1AB0680E-7B80-481D-8A27-6A3D7F4BAE02}"/>
              </a:ext>
            </a:extLst>
          </p:cNvPr>
          <p:cNvSpPr/>
          <p:nvPr/>
        </p:nvSpPr>
        <p:spPr>
          <a:xfrm>
            <a:off x="2407095" y="6281763"/>
            <a:ext cx="170867" cy="1577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0158E8D4-CB42-44ED-9BFB-F8C66927CB5A}"/>
              </a:ext>
            </a:extLst>
          </p:cNvPr>
          <p:cNvSpPr txBox="1"/>
          <p:nvPr/>
        </p:nvSpPr>
        <p:spPr>
          <a:xfrm>
            <a:off x="1793651" y="6174542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D6C40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E3153CFB-3387-4B6E-8237-EC4D86BE8E69}"/>
              </a:ext>
            </a:extLst>
          </p:cNvPr>
          <p:cNvGrpSpPr/>
          <p:nvPr/>
        </p:nvGrpSpPr>
        <p:grpSpPr>
          <a:xfrm>
            <a:off x="3301395" y="6210535"/>
            <a:ext cx="4217209" cy="347044"/>
            <a:chOff x="1440095" y="6165171"/>
            <a:chExt cx="4217209" cy="347044"/>
          </a:xfrm>
        </p:grpSpPr>
        <p:grpSp>
          <p:nvGrpSpPr>
            <p:cNvPr id="43" name="Skupina 42">
              <a:extLst>
                <a:ext uri="{FF2B5EF4-FFF2-40B4-BE49-F238E27FC236}">
                  <a16:creationId xmlns:a16="http://schemas.microsoft.com/office/drawing/2014/main" id="{40FB7D19-5781-4558-9FDF-1A11EC565CEE}"/>
                </a:ext>
              </a:extLst>
            </p:cNvPr>
            <p:cNvGrpSpPr/>
            <p:nvPr/>
          </p:nvGrpSpPr>
          <p:grpSpPr>
            <a:xfrm>
              <a:off x="1548410" y="6165171"/>
              <a:ext cx="4108894" cy="338554"/>
              <a:chOff x="1492349" y="6165171"/>
              <a:chExt cx="4108894" cy="338554"/>
            </a:xfrm>
          </p:grpSpPr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257F7ACF-5675-4E29-98DC-785AF8B0708D}"/>
                  </a:ext>
                </a:extLst>
              </p:cNvPr>
              <p:cNvSpPr txBox="1"/>
              <p:nvPr/>
            </p:nvSpPr>
            <p:spPr>
              <a:xfrm>
                <a:off x="1746625" y="6165171"/>
                <a:ext cx="38546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signifikantní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A08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růst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/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4C3C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pokles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oproti roku 2018</a:t>
                </a:r>
              </a:p>
            </p:txBody>
          </p:sp>
          <p:sp>
            <p:nvSpPr>
              <p:cNvPr id="49" name="Šipka dolů 15">
                <a:extLst>
                  <a:ext uri="{FF2B5EF4-FFF2-40B4-BE49-F238E27FC236}">
                    <a16:creationId xmlns:a16="http://schemas.microsoft.com/office/drawing/2014/main" id="{3E223AE3-3DFF-4EB8-92ED-00D963ABC1A4}"/>
                  </a:ext>
                </a:extLst>
              </p:cNvPr>
              <p:cNvSpPr/>
              <p:nvPr/>
            </p:nvSpPr>
            <p:spPr>
              <a:xfrm rot="10800000">
                <a:off x="1492349" y="6238277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Šipka dolů 15">
                <a:extLst>
                  <a:ext uri="{FF2B5EF4-FFF2-40B4-BE49-F238E27FC236}">
                    <a16:creationId xmlns:a16="http://schemas.microsoft.com/office/drawing/2014/main" id="{3A59C836-15DB-4C83-A9AD-87DC0FB758B0}"/>
                  </a:ext>
                </a:extLst>
              </p:cNvPr>
              <p:cNvSpPr/>
              <p:nvPr/>
            </p:nvSpPr>
            <p:spPr>
              <a:xfrm>
                <a:off x="1649373" y="6244074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" name="Obdélník: se zakulacenými rohy 46">
              <a:extLst>
                <a:ext uri="{FF2B5EF4-FFF2-40B4-BE49-F238E27FC236}">
                  <a16:creationId xmlns:a16="http://schemas.microsoft.com/office/drawing/2014/main" id="{8C93A748-AD77-41FE-AB1E-F9F812A5F421}"/>
                </a:ext>
              </a:extLst>
            </p:cNvPr>
            <p:cNvSpPr/>
            <p:nvPr/>
          </p:nvSpPr>
          <p:spPr>
            <a:xfrm>
              <a:off x="1440095" y="6173661"/>
              <a:ext cx="3343439" cy="338554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8105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232125"/>
            <a:ext cx="12192000" cy="650566"/>
          </a:xfrm>
          <a:noFill/>
        </p:spPr>
        <p:txBody>
          <a:bodyPr wrap="square" lIns="900000" tIns="0" rIns="0" bIns="0" anchor="ctr">
            <a:noAutofit/>
          </a:bodyPr>
          <a:lstStyle/>
          <a:p>
            <a:r>
              <a:rPr lang="cs-CZ" sz="3000" dirty="0"/>
              <a:t>86 % Pražanů má dobrou občanskou vybavenost</a:t>
            </a:r>
            <a:endParaRPr lang="en-GB" sz="3000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2751003973"/>
              </p:ext>
            </p:extLst>
          </p:nvPr>
        </p:nvGraphicFramePr>
        <p:xfrm>
          <a:off x="2303929" y="2073033"/>
          <a:ext cx="3730133" cy="431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délník 9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Q40-Q42. Do jaké míry souhlasíte či nesouhlasíte s následujícími výroky? (2019: n=1400,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1406, 2016: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1054) </a:t>
            </a:r>
            <a:endParaRPr lang="en-GB" sz="1200" i="1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11" name="Zástupný symbol pro obsah 7"/>
          <p:cNvSpPr>
            <a:spLocks noGrp="1"/>
          </p:cNvSpPr>
          <p:nvPr>
            <p:ph idx="1"/>
          </p:nvPr>
        </p:nvSpPr>
        <p:spPr>
          <a:xfrm>
            <a:off x="0" y="847698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A 85 % má ve svém blízkém okolí kvalitní park. ¾ považuje pražský MHD systém za srovnatelný nejvyspělejšími světovými metropolemi.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496DC71F-05EB-4637-9240-6B4C4D80A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692630"/>
              </p:ext>
            </p:extLst>
          </p:nvPr>
        </p:nvGraphicFramePr>
        <p:xfrm>
          <a:off x="180127" y="2375647"/>
          <a:ext cx="2123802" cy="3872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802">
                  <a:extLst>
                    <a:ext uri="{9D8B030D-6E8A-4147-A177-3AD203B41FA5}">
                      <a16:colId xmlns:a16="http://schemas.microsoft.com/office/drawing/2014/main" val="4205942718"/>
                    </a:ext>
                  </a:extLst>
                </a:gridCol>
              </a:tblGrid>
              <a:tr h="68878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Mám dobře dostupnou občanskou vybavenost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87297"/>
                  </a:ext>
                </a:extLst>
              </a:tr>
              <a:tr h="7498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bezprostředním okolí svého bydliště mám na dosah kvalitní park pro odpočinek </a:t>
                      </a:r>
                      <a:r>
                        <a:rPr lang="cs-CZ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(jen 2019)</a:t>
                      </a:r>
                      <a:endParaRPr lang="cs-CZ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166385"/>
                  </a:ext>
                </a:extLst>
              </a:tr>
              <a:tr h="9955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Systém MHD v Praze považuji za srovnatelný s nejvyspělejšími světovými metropolemi </a:t>
                      </a:r>
                      <a:r>
                        <a:rPr lang="cs-CZ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(jen 2019)</a:t>
                      </a:r>
                      <a:endParaRPr lang="cs-CZ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611994"/>
                  </a:ext>
                </a:extLst>
              </a:tr>
              <a:tr h="7498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Vadilo by mi, kdyby Praha přestala být na seznamu památek UNESCO </a:t>
                      </a:r>
                      <a:r>
                        <a:rPr lang="cs-CZ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(jen 2019+2018)</a:t>
                      </a:r>
                      <a:endParaRPr lang="cs-CZ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61304"/>
                  </a:ext>
                </a:extLst>
              </a:tr>
              <a:tr h="68878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Libeňský most by se měl opravit (ne zbourat) </a:t>
                      </a:r>
                      <a:r>
                        <a:rPr lang="cs-CZ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(jen 2019+2018)</a:t>
                      </a:r>
                      <a:endParaRPr lang="cs-CZ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489965"/>
                  </a:ext>
                </a:extLst>
              </a:tr>
            </a:tbl>
          </a:graphicData>
        </a:graphic>
      </p:graphicFrame>
      <p:grpSp>
        <p:nvGrpSpPr>
          <p:cNvPr id="14" name="Skupina 13">
            <a:extLst>
              <a:ext uri="{FF2B5EF4-FFF2-40B4-BE49-F238E27FC236}">
                <a16:creationId xmlns:a16="http://schemas.microsoft.com/office/drawing/2014/main" id="{B77EFE7C-D8EE-4490-989A-4B8D37C1515E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49D4D290-23DE-464A-B9EE-EC6C44B21210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99292D78-A85F-4F46-831E-360F4A2EACBC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2EF8EC75-699B-4358-8C0B-32AABF84F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892008"/>
              </p:ext>
            </p:extLst>
          </p:nvPr>
        </p:nvGraphicFramePr>
        <p:xfrm>
          <a:off x="6157938" y="2375647"/>
          <a:ext cx="2123802" cy="3796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802">
                  <a:extLst>
                    <a:ext uri="{9D8B030D-6E8A-4147-A177-3AD203B41FA5}">
                      <a16:colId xmlns:a16="http://schemas.microsoft.com/office/drawing/2014/main" val="4205942718"/>
                    </a:ext>
                  </a:extLst>
                </a:gridCol>
              </a:tblGrid>
              <a:tr h="74615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obyvatel Prahy už by se neměl více zvyšovat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87297"/>
                  </a:ext>
                </a:extLst>
              </a:tr>
              <a:tr h="74615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Praze je příliš mnoho turistů – chtěl/a bych, aby jich bylo méně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166385"/>
                  </a:ext>
                </a:extLst>
              </a:tr>
              <a:tr h="8122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Mám pocit, že se život v Praze za poslední 4 roky zlepšil </a:t>
                      </a:r>
                      <a:r>
                        <a:rPr lang="cs-CZ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(jen 2019+2018)</a:t>
                      </a:r>
                      <a:endParaRPr lang="cs-CZ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611994"/>
                  </a:ext>
                </a:extLst>
              </a:tr>
              <a:tr h="74615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Vybudování Metra D by mělo mít přednost před dostavbou silničních okruhů </a:t>
                      </a:r>
                      <a:r>
                        <a:rPr lang="cs-CZ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(jen 2019+2018)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61304"/>
                  </a:ext>
                </a:extLst>
              </a:tr>
              <a:tr h="74615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Bydlení podle mých představ je pro mě v Praze dostupné </a:t>
                      </a:r>
                      <a:r>
                        <a:rPr lang="cs-CZ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(jen 2019+2018)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489965"/>
                  </a:ext>
                </a:extLst>
              </a:tr>
            </a:tbl>
          </a:graphicData>
        </a:graphic>
      </p:graphicFrame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0340B8F4-9BB8-42B1-BDB2-719B5BF99B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229311"/>
              </p:ext>
            </p:extLst>
          </p:nvPr>
        </p:nvGraphicFramePr>
        <p:xfrm>
          <a:off x="8281740" y="2073033"/>
          <a:ext cx="3730133" cy="431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24506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B9BA896-E879-464D-8067-79C1D9363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1975"/>
              </p:ext>
            </p:extLst>
          </p:nvPr>
        </p:nvGraphicFramePr>
        <p:xfrm>
          <a:off x="419936" y="1727103"/>
          <a:ext cx="9500460" cy="4236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00460">
                  <a:extLst>
                    <a:ext uri="{9D8B030D-6E8A-4147-A177-3AD203B41FA5}">
                      <a16:colId xmlns:a16="http://schemas.microsoft.com/office/drawing/2014/main" val="1384470690"/>
                    </a:ext>
                  </a:extLst>
                </a:gridCol>
              </a:tblGrid>
              <a:tr h="4236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Mám dobře dostupnou občanskou vybavenost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776550"/>
                  </a:ext>
                </a:extLst>
              </a:tr>
              <a:tr h="4236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bezprostředním okolí svého bydliště mám na dosah</a:t>
                      </a:r>
                    </a:p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kvalitní park pro odpočinek </a:t>
                      </a:r>
                      <a:r>
                        <a:rPr lang="cs-CZ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(jen 2019)</a:t>
                      </a:r>
                      <a:endParaRPr lang="cs-CZ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684828"/>
                  </a:ext>
                </a:extLst>
              </a:tr>
              <a:tr h="4236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Systém MHD v Praze považuji za srovnatelný</a:t>
                      </a:r>
                    </a:p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 nejvyspělejšími světovými metropolemi </a:t>
                      </a:r>
                      <a:r>
                        <a:rPr lang="cs-CZ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(jen 2019)</a:t>
                      </a:r>
                      <a:endParaRPr lang="cs-CZ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08074"/>
                  </a:ext>
                </a:extLst>
              </a:tr>
              <a:tr h="4236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Vadilo by mi, kdyby Praha přestala být </a:t>
                      </a:r>
                    </a:p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seznamu památek UNESCO </a:t>
                      </a:r>
                      <a:r>
                        <a:rPr lang="cs-CZ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(jen 2019+2018)</a:t>
                      </a:r>
                      <a:endParaRPr lang="cs-CZ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852288"/>
                  </a:ext>
                </a:extLst>
              </a:tr>
              <a:tr h="4236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Libeňský most by se měl opravit (ne zbourat)</a:t>
                      </a:r>
                    </a:p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(jen 2019+2018)</a:t>
                      </a:r>
                      <a:endParaRPr lang="cs-CZ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56286"/>
                  </a:ext>
                </a:extLst>
              </a:tr>
              <a:tr h="4236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obyvatel Prahy už by se neměl více zvyšovat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8901"/>
                  </a:ext>
                </a:extLst>
              </a:tr>
              <a:tr h="4236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Praze je příliš mnoho turistů – chtěl/a bych, aby jich</a:t>
                      </a:r>
                    </a:p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bylo méně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040274"/>
                  </a:ext>
                </a:extLst>
              </a:tr>
              <a:tr h="4236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Mám pocit, že se život v Praze za poslední 4 roky</a:t>
                      </a:r>
                    </a:p>
                    <a:p>
                      <a:pPr algn="l" fontAlgn="ctr"/>
                      <a:r>
                        <a:rPr lang="cs-CZ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zlepšil </a:t>
                      </a:r>
                      <a:r>
                        <a:rPr lang="cs-CZ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(jen 2019+2018)</a:t>
                      </a:r>
                      <a:endParaRPr lang="cs-CZ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464752"/>
                  </a:ext>
                </a:extLst>
              </a:tr>
              <a:tr h="4236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Vybudování Metra D by mělo mít přednost před</a:t>
                      </a:r>
                    </a:p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dostavbou silničních okruhů </a:t>
                      </a:r>
                      <a:r>
                        <a:rPr lang="cs-CZ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(jen 2019+2018)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19315"/>
                  </a:ext>
                </a:extLst>
              </a:tr>
              <a:tr h="4236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Bydlení podle mých představ je pro mě v Praze</a:t>
                      </a:r>
                    </a:p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dostupné </a:t>
                      </a:r>
                      <a:r>
                        <a:rPr lang="cs-CZ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(jen 2019+2018)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393729"/>
                  </a:ext>
                </a:extLst>
              </a:tr>
            </a:tbl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52A266CE-CBCD-4F9C-BC33-09CF23F8E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048828"/>
              </p:ext>
            </p:extLst>
          </p:nvPr>
        </p:nvGraphicFramePr>
        <p:xfrm>
          <a:off x="3099607" y="1437119"/>
          <a:ext cx="8226126" cy="4791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11325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Pražané více vnímají vysoký počet turistů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1FD2E5A-A8F4-4106-967A-361905B80C65}"/>
              </a:ext>
            </a:extLst>
          </p:cNvPr>
          <p:cNvSpPr/>
          <p:nvPr/>
        </p:nvSpPr>
        <p:spPr>
          <a:xfrm rot="16200000">
            <a:off x="5860727" y="2064422"/>
            <a:ext cx="188154" cy="839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5F74E92-E1AB-41D3-9FA8-03BF4750131A}"/>
              </a:ext>
            </a:extLst>
          </p:cNvPr>
          <p:cNvSpPr/>
          <p:nvPr/>
        </p:nvSpPr>
        <p:spPr>
          <a:xfrm>
            <a:off x="745575" y="6562223"/>
            <a:ext cx="9379530" cy="3047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Q40-Q42. Do jaké míry souhlasíte či nesouhlasíte s následujícími výroky? (2019: n=1400,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1406, 2016: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1054) T2B = Odpovědi „Určitě ano + Spíše ano“</a:t>
            </a:r>
            <a:endParaRPr lang="en-GB" sz="1200" dirty="0">
              <a:solidFill>
                <a:srgbClr val="595959"/>
              </a:solidFill>
              <a:cs typeface="Arial" charset="0"/>
            </a:endParaRPr>
          </a:p>
        </p:txBody>
      </p:sp>
      <p:graphicFrame>
        <p:nvGraphicFramePr>
          <p:cNvPr id="25" name="Tabulka 24">
            <a:extLst>
              <a:ext uri="{FF2B5EF4-FFF2-40B4-BE49-F238E27FC236}">
                <a16:creationId xmlns:a16="http://schemas.microsoft.com/office/drawing/2014/main" id="{0A997192-2B1A-46F6-8231-5656F71EA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83345"/>
              </p:ext>
            </p:extLst>
          </p:nvPr>
        </p:nvGraphicFramePr>
        <p:xfrm>
          <a:off x="9951856" y="1225766"/>
          <a:ext cx="856046" cy="4782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046">
                  <a:extLst>
                    <a:ext uri="{9D8B030D-6E8A-4147-A177-3AD203B41FA5}">
                      <a16:colId xmlns:a16="http://schemas.microsoft.com/office/drawing/2014/main" val="65973084"/>
                    </a:ext>
                  </a:extLst>
                </a:gridCol>
              </a:tblGrid>
              <a:tr h="4735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Rozdíl %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2019-2018: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020604"/>
                  </a:ext>
                </a:extLst>
              </a:tr>
              <a:tr h="4612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97305"/>
                  </a:ext>
                </a:extLst>
              </a:tr>
              <a:tr h="439270"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009248"/>
                  </a:ext>
                </a:extLst>
              </a:tr>
              <a:tr h="421776"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96100"/>
                  </a:ext>
                </a:extLst>
              </a:tr>
              <a:tr h="4298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02919"/>
                  </a:ext>
                </a:extLst>
              </a:tr>
              <a:tr h="38111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1944"/>
                  </a:ext>
                </a:extLst>
              </a:tr>
              <a:tr h="4526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595297"/>
                  </a:ext>
                </a:extLst>
              </a:tr>
              <a:tr h="39444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79005"/>
                  </a:ext>
                </a:extLst>
              </a:tr>
              <a:tr h="4392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147122"/>
                  </a:ext>
                </a:extLst>
              </a:tr>
              <a:tr h="3988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2546"/>
                  </a:ext>
                </a:extLst>
              </a:tr>
              <a:tr h="4900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19958"/>
                  </a:ext>
                </a:extLst>
              </a:tr>
            </a:tbl>
          </a:graphicData>
        </a:graphic>
      </p:graphicFrame>
      <p:sp>
        <p:nvSpPr>
          <p:cNvPr id="19" name="Šipka dolů 15">
            <a:extLst>
              <a:ext uri="{FF2B5EF4-FFF2-40B4-BE49-F238E27FC236}">
                <a16:creationId xmlns:a16="http://schemas.microsoft.com/office/drawing/2014/main" id="{AC06AD96-FA73-4020-B1EA-D509AC67A984}"/>
              </a:ext>
            </a:extLst>
          </p:cNvPr>
          <p:cNvSpPr/>
          <p:nvPr/>
        </p:nvSpPr>
        <p:spPr>
          <a:xfrm rot="10800000">
            <a:off x="10514997" y="3558115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Šipka dolů 15">
            <a:extLst>
              <a:ext uri="{FF2B5EF4-FFF2-40B4-BE49-F238E27FC236}">
                <a16:creationId xmlns:a16="http://schemas.microsoft.com/office/drawing/2014/main" id="{2AEB9647-04C0-45EF-A111-434FF8B8314A}"/>
              </a:ext>
            </a:extLst>
          </p:cNvPr>
          <p:cNvSpPr/>
          <p:nvPr/>
        </p:nvSpPr>
        <p:spPr>
          <a:xfrm rot="10800000">
            <a:off x="10514997" y="3960272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95714459-F560-46A4-B0F2-8CE9DFB304C8}"/>
              </a:ext>
            </a:extLst>
          </p:cNvPr>
          <p:cNvSpPr txBox="1"/>
          <p:nvPr/>
        </p:nvSpPr>
        <p:spPr>
          <a:xfrm>
            <a:off x="10885051" y="1705179"/>
            <a:ext cx="1171991" cy="1015665"/>
          </a:xfrm>
          <a:prstGeom prst="rect">
            <a:avLst/>
          </a:prstGeom>
          <a:noFill/>
          <a:ln w="15875" cap="rnd">
            <a:noFill/>
            <a:bevel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Zobrazeny odpovědi tzv. TOP2BOX = „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určitě ano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 + „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spíše ano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</a:p>
        </p:txBody>
      </p:sp>
      <p:sp>
        <p:nvSpPr>
          <p:cNvPr id="43" name="Obdélník: se zakulacenými rohy 42">
            <a:extLst>
              <a:ext uri="{FF2B5EF4-FFF2-40B4-BE49-F238E27FC236}">
                <a16:creationId xmlns:a16="http://schemas.microsoft.com/office/drawing/2014/main" id="{14CD058A-F786-4FCE-9F26-F51F8DE8ECBE}"/>
              </a:ext>
            </a:extLst>
          </p:cNvPr>
          <p:cNvSpPr/>
          <p:nvPr/>
        </p:nvSpPr>
        <p:spPr>
          <a:xfrm>
            <a:off x="10827854" y="1712705"/>
            <a:ext cx="1286386" cy="1015665"/>
          </a:xfrm>
          <a:prstGeom prst="roundRect">
            <a:avLst/>
          </a:prstGeom>
          <a:noFill/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27471BD5-6883-44EF-9308-0AF5EC13CD9B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46" name="Obdélník: se zakulacenými rohy 45">
              <a:extLst>
                <a:ext uri="{FF2B5EF4-FFF2-40B4-BE49-F238E27FC236}">
                  <a16:creationId xmlns:a16="http://schemas.microsoft.com/office/drawing/2014/main" id="{7B871DD5-9800-483B-9547-1B99C39EAECA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BA7A924C-3546-4767-96F4-C28D3CBCDC1F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59BA68AA-416B-47CC-A30C-3F36C4652BCC}"/>
              </a:ext>
            </a:extLst>
          </p:cNvPr>
          <p:cNvSpPr txBox="1"/>
          <p:nvPr/>
        </p:nvSpPr>
        <p:spPr>
          <a:xfrm>
            <a:off x="1708086" y="6189798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D6C40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50" name="Ovál 49">
            <a:extLst>
              <a:ext uri="{FF2B5EF4-FFF2-40B4-BE49-F238E27FC236}">
                <a16:creationId xmlns:a16="http://schemas.microsoft.com/office/drawing/2014/main" id="{1AC6E0EA-FC6A-4987-A898-DDE97F251EFE}"/>
              </a:ext>
            </a:extLst>
          </p:cNvPr>
          <p:cNvSpPr/>
          <p:nvPr/>
        </p:nvSpPr>
        <p:spPr>
          <a:xfrm>
            <a:off x="660142" y="6305515"/>
            <a:ext cx="170867" cy="157740"/>
          </a:xfrm>
          <a:prstGeom prst="ellipse">
            <a:avLst/>
          </a:prstGeom>
          <a:solidFill>
            <a:srgbClr val="1964AA"/>
          </a:solidFill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1C6DD8B0-8A78-48FC-8EC1-293A73193DB3}"/>
              </a:ext>
            </a:extLst>
          </p:cNvPr>
          <p:cNvSpPr txBox="1"/>
          <p:nvPr/>
        </p:nvSpPr>
        <p:spPr>
          <a:xfrm>
            <a:off x="818946" y="6184974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>
                <a:solidFill>
                  <a:srgbClr val="009FE3"/>
                </a:solidFill>
                <a:latin typeface="Calibri"/>
              </a:rPr>
              <a:t>2019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D6C40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ál 51">
            <a:extLst>
              <a:ext uri="{FF2B5EF4-FFF2-40B4-BE49-F238E27FC236}">
                <a16:creationId xmlns:a16="http://schemas.microsoft.com/office/drawing/2014/main" id="{B407302D-D7B6-4734-A287-71A349A667B4}"/>
              </a:ext>
            </a:extLst>
          </p:cNvPr>
          <p:cNvSpPr/>
          <p:nvPr/>
        </p:nvSpPr>
        <p:spPr>
          <a:xfrm>
            <a:off x="1490836" y="6305219"/>
            <a:ext cx="170867" cy="1577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F54FF3B4-FACD-46C2-BFE6-D3A96D066582}"/>
              </a:ext>
            </a:extLst>
          </p:cNvPr>
          <p:cNvSpPr txBox="1"/>
          <p:nvPr/>
        </p:nvSpPr>
        <p:spPr>
          <a:xfrm>
            <a:off x="2466757" y="6200707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</a:t>
            </a:r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31F6F9B3-B7E7-464F-B19F-C18B8830917C}"/>
              </a:ext>
            </a:extLst>
          </p:cNvPr>
          <p:cNvSpPr/>
          <p:nvPr/>
        </p:nvSpPr>
        <p:spPr>
          <a:xfrm>
            <a:off x="2321530" y="6297019"/>
            <a:ext cx="170867" cy="1577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Šipka dolů 15">
            <a:extLst>
              <a:ext uri="{FF2B5EF4-FFF2-40B4-BE49-F238E27FC236}">
                <a16:creationId xmlns:a16="http://schemas.microsoft.com/office/drawing/2014/main" id="{15FF694B-8189-441D-9043-43EB7AD5998B}"/>
              </a:ext>
            </a:extLst>
          </p:cNvPr>
          <p:cNvSpPr/>
          <p:nvPr/>
        </p:nvSpPr>
        <p:spPr>
          <a:xfrm rot="10800000">
            <a:off x="10514996" y="4395659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3E73FD0F-8397-4A25-8967-AFD42E0DA779}"/>
              </a:ext>
            </a:extLst>
          </p:cNvPr>
          <p:cNvSpPr/>
          <p:nvPr/>
        </p:nvSpPr>
        <p:spPr>
          <a:xfrm rot="16200000">
            <a:off x="6533321" y="-1777089"/>
            <a:ext cx="230106" cy="6544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882675"/>
            <a:ext cx="12192000" cy="800310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Nárůst je o 9 p. b. Shodně o 5 p. b. se zvýšily názory, že Libeňský most by se měl opravit (a ne zbourat), a že počet obyvatel Prahy by se už neměl zvyšovat.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4BC811B-3450-4E92-B7CA-DDE9D5DEFC9B}"/>
              </a:ext>
            </a:extLst>
          </p:cNvPr>
          <p:cNvSpPr/>
          <p:nvPr/>
        </p:nvSpPr>
        <p:spPr>
          <a:xfrm>
            <a:off x="3099607" y="6344703"/>
            <a:ext cx="7034993" cy="78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C890C620-828F-4C47-A124-1D1E2A81B245}"/>
              </a:ext>
            </a:extLst>
          </p:cNvPr>
          <p:cNvGrpSpPr/>
          <p:nvPr/>
        </p:nvGrpSpPr>
        <p:grpSpPr>
          <a:xfrm>
            <a:off x="3223913" y="6206677"/>
            <a:ext cx="4223839" cy="351069"/>
            <a:chOff x="1440095" y="6161146"/>
            <a:chExt cx="4223839" cy="351069"/>
          </a:xfrm>
        </p:grpSpPr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8B432E42-EF18-481C-A17F-6DE5114691E7}"/>
                </a:ext>
              </a:extLst>
            </p:cNvPr>
            <p:cNvGrpSpPr/>
            <p:nvPr/>
          </p:nvGrpSpPr>
          <p:grpSpPr>
            <a:xfrm>
              <a:off x="1548410" y="6161146"/>
              <a:ext cx="4115524" cy="338554"/>
              <a:chOff x="1492349" y="6161146"/>
              <a:chExt cx="4115524" cy="338554"/>
            </a:xfrm>
          </p:grpSpPr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43EE6709-81D0-46A3-B003-AE70B2BB9FCA}"/>
                  </a:ext>
                </a:extLst>
              </p:cNvPr>
              <p:cNvSpPr txBox="1"/>
              <p:nvPr/>
            </p:nvSpPr>
            <p:spPr>
              <a:xfrm>
                <a:off x="1753255" y="6161146"/>
                <a:ext cx="38546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signifikantní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A08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růst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/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4C3C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pokles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oproti roku 2018</a:t>
                </a:r>
              </a:p>
            </p:txBody>
          </p:sp>
          <p:sp>
            <p:nvSpPr>
              <p:cNvPr id="44" name="Šipka dolů 15">
                <a:extLst>
                  <a:ext uri="{FF2B5EF4-FFF2-40B4-BE49-F238E27FC236}">
                    <a16:creationId xmlns:a16="http://schemas.microsoft.com/office/drawing/2014/main" id="{5035A697-6DDF-49AB-BA0F-3B45042B9FD1}"/>
                  </a:ext>
                </a:extLst>
              </p:cNvPr>
              <p:cNvSpPr/>
              <p:nvPr/>
            </p:nvSpPr>
            <p:spPr>
              <a:xfrm rot="10800000">
                <a:off x="1492349" y="6238277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Šipka dolů 15">
                <a:extLst>
                  <a:ext uri="{FF2B5EF4-FFF2-40B4-BE49-F238E27FC236}">
                    <a16:creationId xmlns:a16="http://schemas.microsoft.com/office/drawing/2014/main" id="{FD6F4C62-2EE6-4636-9418-FCFAA5440ED7}"/>
                  </a:ext>
                </a:extLst>
              </p:cNvPr>
              <p:cNvSpPr/>
              <p:nvPr/>
            </p:nvSpPr>
            <p:spPr>
              <a:xfrm>
                <a:off x="1649373" y="6244074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" name="Obdélník: se zakulacenými rohy 39">
              <a:extLst>
                <a:ext uri="{FF2B5EF4-FFF2-40B4-BE49-F238E27FC236}">
                  <a16:creationId xmlns:a16="http://schemas.microsoft.com/office/drawing/2014/main" id="{E1B5B2D6-D27F-4F28-8257-AF61AE3A26E5}"/>
                </a:ext>
              </a:extLst>
            </p:cNvPr>
            <p:cNvSpPr/>
            <p:nvPr/>
          </p:nvSpPr>
          <p:spPr>
            <a:xfrm>
              <a:off x="1440095" y="6173661"/>
              <a:ext cx="3343439" cy="338554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6689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844575"/>
            <a:ext cx="12192000" cy="754098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Častěji uzavírku zaznamenali muži (45 %), starší 60 let (46 %) a podnikatelé/OSVČ (55 %).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637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37 % Pražanů zaregistrovalo uzavírku Smetanova nábřeží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459276"/>
            <a:ext cx="9199517" cy="39872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Q67.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Zaregistroval/a jste osobně tuto uzavírku v centru? (n=1400)</a:t>
            </a:r>
            <a:endParaRPr kumimoji="0" lang="cs-CZ" sz="1200" b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6F3B7A35-1128-441F-BB86-D2D7A8FEE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875126"/>
              </p:ext>
            </p:extLst>
          </p:nvPr>
        </p:nvGraphicFramePr>
        <p:xfrm>
          <a:off x="4133054" y="2402086"/>
          <a:ext cx="4074459" cy="214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2F9D019F-701A-420D-BAFF-588C771BF6BE}"/>
              </a:ext>
            </a:extLst>
          </p:cNvPr>
          <p:cNvSpPr txBox="1"/>
          <p:nvPr/>
        </p:nvSpPr>
        <p:spPr>
          <a:xfrm>
            <a:off x="739490" y="1355994"/>
            <a:ext cx="10865223" cy="10399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i="1" dirty="0"/>
              <a:t>Od 29. října do 17. listopadu bylo v Praze 1 uzavřeno Smetanovo nábřeží pro auta. Od 4. listopadu byl z důvodu přehlcení Malé Strany uzavřen také průjezd na druhé straně Vltavy – mezi Valdštejnskou ulicí a Újezdem. Obě nábřeží byla neprůjezdná pro tranzitní dopravu, tedy pro všechny kromě MHD, dopravní obsluhy a rezidenty.</a:t>
            </a:r>
            <a:br>
              <a:rPr lang="cs-CZ" sz="1200" i="1" dirty="0"/>
            </a:br>
            <a:br>
              <a:rPr lang="cs-CZ" sz="1200" i="1" dirty="0"/>
            </a:br>
            <a:r>
              <a:rPr lang="cs-CZ" sz="1200" i="1" dirty="0"/>
              <a:t>Důvodem této uzávěrky byly nutné opravy. Vedení města na základě této vynucené situace také vyhodnocuje rozsah komplikací, které dolehly na obyvatele a návštěvníky Prahy. Je totiž zřejmé, že podobným výzvám budou Pražané a návštěvníci města, stejně tak i vedení města čelit i v budoucnu.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C7299DF-7655-43C2-B81E-D3446461C469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0A91BC69-1C3E-40EA-B93C-005946D9DED1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06F104AA-C16D-4E1C-BD31-35314C697C12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4DB2A25E-C534-4246-808F-A0D628FDA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024986"/>
              </p:ext>
            </p:extLst>
          </p:nvPr>
        </p:nvGraphicFramePr>
        <p:xfrm>
          <a:off x="-677638" y="5463324"/>
          <a:ext cx="12192000" cy="76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Skupina 15">
            <a:extLst>
              <a:ext uri="{FF2B5EF4-FFF2-40B4-BE49-F238E27FC236}">
                <a16:creationId xmlns:a16="http://schemas.microsoft.com/office/drawing/2014/main" id="{49DFCDAC-A572-4CD6-A42E-06C7A9CEE7E8}"/>
              </a:ext>
            </a:extLst>
          </p:cNvPr>
          <p:cNvGrpSpPr/>
          <p:nvPr/>
        </p:nvGrpSpPr>
        <p:grpSpPr>
          <a:xfrm>
            <a:off x="10564108" y="642373"/>
            <a:ext cx="1523930" cy="595004"/>
            <a:chOff x="5185278" y="183254"/>
            <a:chExt cx="3061590" cy="1098627"/>
          </a:xfrm>
        </p:grpSpPr>
        <p:sp>
          <p:nvSpPr>
            <p:cNvPr id="17" name="Obdélník: se zakulacenými rohy 16">
              <a:extLst>
                <a:ext uri="{FF2B5EF4-FFF2-40B4-BE49-F238E27FC236}">
                  <a16:creationId xmlns:a16="http://schemas.microsoft.com/office/drawing/2014/main" id="{6EFFDE42-987A-42F1-9230-78A59BF67A91}"/>
                </a:ext>
              </a:extLst>
            </p:cNvPr>
            <p:cNvSpPr/>
            <p:nvPr/>
          </p:nvSpPr>
          <p:spPr>
            <a:xfrm>
              <a:off x="5185278" y="183254"/>
              <a:ext cx="3061590" cy="109862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3F9659AA-1DCE-481B-8844-65F26D3D3FB7}"/>
                </a:ext>
              </a:extLst>
            </p:cNvPr>
            <p:cNvSpPr txBox="1"/>
            <p:nvPr/>
          </p:nvSpPr>
          <p:spPr>
            <a:xfrm>
              <a:off x="5424461" y="203339"/>
              <a:ext cx="2583223" cy="106885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Segmentace 2019</a:t>
              </a:r>
            </a:p>
          </p:txBody>
        </p:sp>
      </p:grpSp>
      <p:sp>
        <p:nvSpPr>
          <p:cNvPr id="19" name="Znak minus 18">
            <a:extLst>
              <a:ext uri="{FF2B5EF4-FFF2-40B4-BE49-F238E27FC236}">
                <a16:creationId xmlns:a16="http://schemas.microsoft.com/office/drawing/2014/main" id="{A935AC74-C4A0-4944-9DA8-B652666DBE35}"/>
              </a:ext>
            </a:extLst>
          </p:cNvPr>
          <p:cNvSpPr>
            <a:spLocks noChangeAspect="1"/>
          </p:cNvSpPr>
          <p:nvPr/>
        </p:nvSpPr>
        <p:spPr>
          <a:xfrm>
            <a:off x="8018083" y="5785565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Znak plus 19">
            <a:extLst>
              <a:ext uri="{FF2B5EF4-FFF2-40B4-BE49-F238E27FC236}">
                <a16:creationId xmlns:a16="http://schemas.microsoft.com/office/drawing/2014/main" id="{72F9290C-BF52-49DC-ABA5-A0EAE36C7310}"/>
              </a:ext>
            </a:extLst>
          </p:cNvPr>
          <p:cNvSpPr>
            <a:spLocks noChangeAspect="1"/>
          </p:cNvSpPr>
          <p:nvPr/>
        </p:nvSpPr>
        <p:spPr>
          <a:xfrm>
            <a:off x="6170284" y="5790584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Znak plus 20">
            <a:extLst>
              <a:ext uri="{FF2B5EF4-FFF2-40B4-BE49-F238E27FC236}">
                <a16:creationId xmlns:a16="http://schemas.microsoft.com/office/drawing/2014/main" id="{F60A5D44-99C7-4817-9E66-33946F23EA1B}"/>
              </a:ext>
            </a:extLst>
          </p:cNvPr>
          <p:cNvSpPr>
            <a:spLocks noChangeAspect="1"/>
          </p:cNvSpPr>
          <p:nvPr/>
        </p:nvSpPr>
        <p:spPr>
          <a:xfrm>
            <a:off x="10474108" y="5790584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56F56CC0-CE84-4A06-AA64-79B608EEA50A}"/>
              </a:ext>
            </a:extLst>
          </p:cNvPr>
          <p:cNvGrpSpPr/>
          <p:nvPr/>
        </p:nvGrpSpPr>
        <p:grpSpPr>
          <a:xfrm>
            <a:off x="5151222" y="6495196"/>
            <a:ext cx="2398123" cy="289937"/>
            <a:chOff x="807671" y="6251285"/>
            <a:chExt cx="2398123" cy="289937"/>
          </a:xfrm>
        </p:grpSpPr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21D544BD-BBEC-4622-A32B-6D6A35A40A36}"/>
                </a:ext>
              </a:extLst>
            </p:cNvPr>
            <p:cNvSpPr txBox="1"/>
            <p:nvPr/>
          </p:nvSpPr>
          <p:spPr>
            <a:xfrm>
              <a:off x="1287190" y="6251285"/>
              <a:ext cx="18680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 signifikantní rozdíl </a:t>
              </a:r>
            </a:p>
          </p:txBody>
        </p:sp>
        <p:sp>
          <p:nvSpPr>
            <p:cNvPr id="27" name="Obdélník: se zakulacenými rohy 26">
              <a:extLst>
                <a:ext uri="{FF2B5EF4-FFF2-40B4-BE49-F238E27FC236}">
                  <a16:creationId xmlns:a16="http://schemas.microsoft.com/office/drawing/2014/main" id="{BC967A51-43A1-459A-8E22-B93296DE3A44}"/>
                </a:ext>
              </a:extLst>
            </p:cNvPr>
            <p:cNvSpPr/>
            <p:nvPr/>
          </p:nvSpPr>
          <p:spPr>
            <a:xfrm>
              <a:off x="807671" y="6254984"/>
              <a:ext cx="2398123" cy="286238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Znak plus 27">
              <a:extLst>
                <a:ext uri="{FF2B5EF4-FFF2-40B4-BE49-F238E27FC236}">
                  <a16:creationId xmlns:a16="http://schemas.microsoft.com/office/drawing/2014/main" id="{1D9DA6A2-BE4A-46E5-AF5F-4AE83E5C5E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614" y="6302540"/>
              <a:ext cx="180000" cy="180000"/>
            </a:xfrm>
            <a:prstGeom prst="mathPlus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Znak minus 28">
              <a:extLst>
                <a:ext uri="{FF2B5EF4-FFF2-40B4-BE49-F238E27FC236}">
                  <a16:creationId xmlns:a16="http://schemas.microsoft.com/office/drawing/2014/main" id="{EB8AAFD4-54B9-4426-9BAB-6360D9FCC6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934" y="6284540"/>
              <a:ext cx="216000" cy="216000"/>
            </a:xfrm>
            <a:prstGeom prst="mathMinus">
              <a:avLst/>
            </a:prstGeom>
            <a:solidFill>
              <a:srgbClr val="C00000"/>
            </a:solidFill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4" name="Obrázek 23">
            <a:extLst>
              <a:ext uri="{FF2B5EF4-FFF2-40B4-BE49-F238E27FC236}">
                <a16:creationId xmlns:a16="http://schemas.microsoft.com/office/drawing/2014/main" id="{3C857276-DA6C-49A6-8F3F-155B8CEE34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957" y="4705291"/>
            <a:ext cx="382671" cy="380296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3B1DA6F6-F46D-4A40-B9C4-77677918BB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948" y="4675665"/>
            <a:ext cx="382671" cy="380296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A6A1111C-8CFC-4471-8610-4EC81C2BC0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748" y="4673290"/>
            <a:ext cx="382671" cy="382671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83EF643A-D01F-43E5-8002-580605EEE9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717" y="4679033"/>
            <a:ext cx="418531" cy="418531"/>
          </a:xfrm>
          <a:prstGeom prst="rect">
            <a:avLst/>
          </a:prstGeom>
        </p:spPr>
      </p:pic>
      <p:graphicFrame>
        <p:nvGraphicFramePr>
          <p:cNvPr id="33" name="Tabulka 32">
            <a:extLst>
              <a:ext uri="{FF2B5EF4-FFF2-40B4-BE49-F238E27FC236}">
                <a16:creationId xmlns:a16="http://schemas.microsoft.com/office/drawing/2014/main" id="{6971EB00-660B-49D3-AB0C-2D5504E49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6586"/>
              </p:ext>
            </p:extLst>
          </p:nvPr>
        </p:nvGraphicFramePr>
        <p:xfrm>
          <a:off x="1158777" y="5143356"/>
          <a:ext cx="10134065" cy="365760"/>
        </p:xfrm>
        <a:graphic>
          <a:graphicData uri="http://schemas.openxmlformats.org/drawingml/2006/table">
            <a:tbl>
              <a:tblPr/>
              <a:tblGrid>
                <a:gridCol w="2026813">
                  <a:extLst>
                    <a:ext uri="{9D8B030D-6E8A-4147-A177-3AD203B41FA5}">
                      <a16:colId xmlns:a16="http://schemas.microsoft.com/office/drawing/2014/main" val="1491959201"/>
                    </a:ext>
                  </a:extLst>
                </a:gridCol>
                <a:gridCol w="2026813">
                  <a:extLst>
                    <a:ext uri="{9D8B030D-6E8A-4147-A177-3AD203B41FA5}">
                      <a16:colId xmlns:a16="http://schemas.microsoft.com/office/drawing/2014/main" val="1532207342"/>
                    </a:ext>
                  </a:extLst>
                </a:gridCol>
                <a:gridCol w="2026813">
                  <a:extLst>
                    <a:ext uri="{9D8B030D-6E8A-4147-A177-3AD203B41FA5}">
                      <a16:colId xmlns:a16="http://schemas.microsoft.com/office/drawing/2014/main" val="1024448700"/>
                    </a:ext>
                  </a:extLst>
                </a:gridCol>
                <a:gridCol w="2026813">
                  <a:extLst>
                    <a:ext uri="{9D8B030D-6E8A-4147-A177-3AD203B41FA5}">
                      <a16:colId xmlns:a16="http://schemas.microsoft.com/office/drawing/2014/main" val="1315635055"/>
                    </a:ext>
                  </a:extLst>
                </a:gridCol>
                <a:gridCol w="2026813">
                  <a:extLst>
                    <a:ext uri="{9D8B030D-6E8A-4147-A177-3AD203B41FA5}">
                      <a16:colId xmlns:a16="http://schemas.microsoft.com/office/drawing/2014/main" val="27600375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(n=1400)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Konzervativní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(n=540)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Progresivní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(n=375)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Ekologičtí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 (n=410)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Automobiloví </a:t>
                      </a:r>
                      <a:b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(n=75)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718686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30612599-F749-4BCB-B2E1-93DB13118AE4}"/>
              </a:ext>
            </a:extLst>
          </p:cNvPr>
          <p:cNvSpPr txBox="1"/>
          <p:nvPr/>
        </p:nvSpPr>
        <p:spPr>
          <a:xfrm>
            <a:off x="5695452" y="3226707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F591DA1-4E69-4456-B79D-439DE5002441}" type="VALUE">
              <a:rPr lang="en-US" sz="3200">
                <a:solidFill>
                  <a:schemeClr val="accent6"/>
                </a:solidFill>
              </a:rPr>
              <a:pPr/>
              <a:t>37%</a:t>
            </a:fld>
            <a:endParaRPr lang="cs-CZ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259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844575"/>
            <a:ext cx="12192000" cy="754098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84 % obyvatel Prahy se osobně nedotkla. </a:t>
            </a:r>
          </a:p>
          <a:p>
            <a:pPr marL="0" indent="0">
              <a:buNone/>
            </a:pPr>
            <a:r>
              <a:rPr lang="cs-CZ" sz="1800" dirty="0"/>
              <a:t>Pokud se obyvatel uzavírka dotkla, bylo 58 % z nich řidiči vozidla a 53 % cestovalo MHD. Chodců bylo 12 %. Více než polovina z nich (59 %) lokalitu pravidelně navštěvuje nebo jí projíždí, 18 % zde pracuje / studuje.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637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Uzavírka se osobně dotkla 16 % Pražanů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291019"/>
            <a:ext cx="9199517" cy="56698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Q68.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Dotkla se vás tato uzavírka osobně? – Potřebovala jste se do postižené lokality dopravit, případně jí projet? (n=1400) Q69. </a:t>
            </a:r>
            <a:r>
              <a:rPr lang="pl-PL" sz="1200" dirty="0">
                <a:solidFill>
                  <a:srgbClr val="595959"/>
                </a:solidFill>
                <a:cs typeface="Arial" charset="0"/>
              </a:rPr>
              <a:t>Z jaké pozice jste problém zažil/a? </a:t>
            </a:r>
            <a:r>
              <a:rPr lang="pl-PL" sz="1200" i="1" dirty="0">
                <a:solidFill>
                  <a:srgbClr val="595959"/>
                </a:solidFill>
                <a:cs typeface="Arial" charset="0"/>
              </a:rPr>
              <a:t>Pouze ti, kterých se uzavírka dotkla osobně </a:t>
            </a:r>
            <a:r>
              <a:rPr lang="pl-PL" sz="1200" dirty="0">
                <a:solidFill>
                  <a:srgbClr val="595959"/>
                </a:solidFill>
                <a:cs typeface="Arial" charset="0"/>
              </a:rPr>
              <a:t>(n=225) Q73. Jaký vztah k lokalitě s popsaným dopravním omezením vy osobně máte? </a:t>
            </a:r>
            <a:r>
              <a:rPr lang="pl-PL" sz="1200" i="1" dirty="0">
                <a:solidFill>
                  <a:srgbClr val="595959"/>
                </a:solidFill>
                <a:cs typeface="Arial" charset="0"/>
              </a:rPr>
              <a:t>Pouze ti, kterých se uzavírka dotkla osobně </a:t>
            </a:r>
            <a:r>
              <a:rPr lang="pl-PL" sz="1200" dirty="0">
                <a:solidFill>
                  <a:srgbClr val="595959"/>
                </a:solidFill>
                <a:cs typeface="Arial" charset="0"/>
              </a:rPr>
              <a:t>(n=225) </a:t>
            </a:r>
            <a:endParaRPr kumimoji="0" lang="cs-CZ" sz="1200" b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C7299DF-7655-43C2-B81E-D3446461C469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0A91BC69-1C3E-40EA-B93C-005946D9DED1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06F104AA-C16D-4E1C-BD31-35314C697C12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72C15146-EB90-49A6-BFE4-5F8605947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669475"/>
              </p:ext>
            </p:extLst>
          </p:nvPr>
        </p:nvGraphicFramePr>
        <p:xfrm>
          <a:off x="526676" y="2678668"/>
          <a:ext cx="5264525" cy="171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3E05258-9D4E-4CC3-BDB8-0D044C466D83}"/>
              </a:ext>
            </a:extLst>
          </p:cNvPr>
          <p:cNvSpPr/>
          <p:nvPr/>
        </p:nvSpPr>
        <p:spPr>
          <a:xfrm>
            <a:off x="1371600" y="4356895"/>
            <a:ext cx="1290918" cy="46746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Pravá složená závorka 14">
            <a:extLst>
              <a:ext uri="{FF2B5EF4-FFF2-40B4-BE49-F238E27FC236}">
                <a16:creationId xmlns:a16="http://schemas.microsoft.com/office/drawing/2014/main" id="{6839BDAE-906B-4EDF-8DD1-C4F73D581C06}"/>
              </a:ext>
            </a:extLst>
          </p:cNvPr>
          <p:cNvSpPr/>
          <p:nvPr/>
        </p:nvSpPr>
        <p:spPr>
          <a:xfrm rot="5400000">
            <a:off x="1411466" y="3879321"/>
            <a:ext cx="162310" cy="744071"/>
          </a:xfrm>
          <a:prstGeom prst="rightBrac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DDB7DB05-27E0-486F-8E31-59A7088B6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788832"/>
              </p:ext>
            </p:extLst>
          </p:nvPr>
        </p:nvGraphicFramePr>
        <p:xfrm>
          <a:off x="5937998" y="2098878"/>
          <a:ext cx="5811370" cy="161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C58EB0F6-F494-4B27-BB79-2C304CDB4C38}"/>
              </a:ext>
            </a:extLst>
          </p:cNvPr>
          <p:cNvSpPr txBox="1"/>
          <p:nvPr/>
        </p:nvSpPr>
        <p:spPr>
          <a:xfrm>
            <a:off x="1685365" y="1769338"/>
            <a:ext cx="354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Dotkla se Vás uzavírka </a:t>
            </a:r>
            <a:r>
              <a:rPr lang="cs-CZ" sz="1600" dirty="0">
                <a:solidFill>
                  <a:schemeClr val="accent6"/>
                </a:solidFill>
              </a:rPr>
              <a:t>osobně</a:t>
            </a:r>
            <a:r>
              <a:rPr lang="cs-CZ" dirty="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96E08AD-123C-4C74-A382-CF4B7ED8D8E2}"/>
              </a:ext>
            </a:extLst>
          </p:cNvPr>
          <p:cNvSpPr txBox="1"/>
          <p:nvPr/>
        </p:nvSpPr>
        <p:spPr>
          <a:xfrm>
            <a:off x="7073154" y="1769338"/>
            <a:ext cx="354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Z jaké pozice jste uzavírku zažila?</a:t>
            </a:r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3CD4DCD8-CB69-4C35-AE55-529AD177E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136165"/>
              </p:ext>
            </p:extLst>
          </p:nvPr>
        </p:nvGraphicFramePr>
        <p:xfrm>
          <a:off x="5118847" y="4281096"/>
          <a:ext cx="6788523" cy="181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ovéPole 20">
            <a:extLst>
              <a:ext uri="{FF2B5EF4-FFF2-40B4-BE49-F238E27FC236}">
                <a16:creationId xmlns:a16="http://schemas.microsoft.com/office/drawing/2014/main" id="{8BCEA94A-81C6-494D-AADD-36B1E9F84E8B}"/>
              </a:ext>
            </a:extLst>
          </p:cNvPr>
          <p:cNvSpPr txBox="1"/>
          <p:nvPr/>
        </p:nvSpPr>
        <p:spPr>
          <a:xfrm>
            <a:off x="7073154" y="3911764"/>
            <a:ext cx="354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Vztah k lokalitě</a:t>
            </a:r>
          </a:p>
        </p:txBody>
      </p:sp>
    </p:spTree>
    <p:extLst>
      <p:ext uri="{BB962C8B-B14F-4D97-AF65-F5344CB8AC3E}">
        <p14:creationId xmlns:p14="http://schemas.microsoft.com/office/powerpoint/2010/main" val="3168057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478494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A to třetiny z nich. Nejméně se dotkla Ekologických (13 %).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01446"/>
            <a:ext cx="10522365" cy="950839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Uzavírka se dotkla nejvíce Automobilových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68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397703283"/>
              </p:ext>
            </p:extLst>
          </p:nvPr>
        </p:nvGraphicFramePr>
        <p:xfrm>
          <a:off x="876300" y="2809326"/>
          <a:ext cx="10619590" cy="253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Q68. Dotkla se vás tato uzavírka osobně? – Potřebovala jste se do postižené lokality dopravit, případně jí projet? (2019: 1400)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A3C7FF0-6C12-40F7-B379-984B6B1422C6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009389CC-C005-45F6-A7FB-680E9CE1D03D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08D88A2-72E0-4801-8DFD-4495704335CD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0EF69DD0-4937-436A-915E-2ED6947E8D08}"/>
              </a:ext>
            </a:extLst>
          </p:cNvPr>
          <p:cNvGrpSpPr/>
          <p:nvPr/>
        </p:nvGrpSpPr>
        <p:grpSpPr>
          <a:xfrm>
            <a:off x="876300" y="6325299"/>
            <a:ext cx="2398123" cy="289937"/>
            <a:chOff x="807671" y="6251285"/>
            <a:chExt cx="2398123" cy="289937"/>
          </a:xfrm>
        </p:grpSpPr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3464A42B-7256-417A-8F47-11ACBDE91F50}"/>
                </a:ext>
              </a:extLst>
            </p:cNvPr>
            <p:cNvSpPr txBox="1"/>
            <p:nvPr/>
          </p:nvSpPr>
          <p:spPr>
            <a:xfrm>
              <a:off x="1287190" y="6251285"/>
              <a:ext cx="18680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 signifikantní rozdíl </a:t>
              </a:r>
            </a:p>
          </p:txBody>
        </p:sp>
        <p:sp>
          <p:nvSpPr>
            <p:cNvPr id="15" name="Obdélník: se zakulacenými rohy 14">
              <a:extLst>
                <a:ext uri="{FF2B5EF4-FFF2-40B4-BE49-F238E27FC236}">
                  <a16:creationId xmlns:a16="http://schemas.microsoft.com/office/drawing/2014/main" id="{C2173BE9-F42C-475F-A2F9-A56E4FECFD06}"/>
                </a:ext>
              </a:extLst>
            </p:cNvPr>
            <p:cNvSpPr/>
            <p:nvPr/>
          </p:nvSpPr>
          <p:spPr>
            <a:xfrm>
              <a:off x="807671" y="6254984"/>
              <a:ext cx="2398123" cy="286238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Znak plus 15">
              <a:extLst>
                <a:ext uri="{FF2B5EF4-FFF2-40B4-BE49-F238E27FC236}">
                  <a16:creationId xmlns:a16="http://schemas.microsoft.com/office/drawing/2014/main" id="{F0657B61-FAAC-423B-B454-D7866D7584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614" y="6302540"/>
              <a:ext cx="180000" cy="180000"/>
            </a:xfrm>
            <a:prstGeom prst="mathPlus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Znak minus 16">
              <a:extLst>
                <a:ext uri="{FF2B5EF4-FFF2-40B4-BE49-F238E27FC236}">
                  <a16:creationId xmlns:a16="http://schemas.microsoft.com/office/drawing/2014/main" id="{065669A6-A4B5-4452-B6FD-BDED299781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934" y="6284540"/>
              <a:ext cx="216000" cy="216000"/>
            </a:xfrm>
            <a:prstGeom prst="mathMinus">
              <a:avLst/>
            </a:prstGeom>
            <a:solidFill>
              <a:srgbClr val="C00000"/>
            </a:solidFill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Znak minus 17">
            <a:extLst>
              <a:ext uri="{FF2B5EF4-FFF2-40B4-BE49-F238E27FC236}">
                <a16:creationId xmlns:a16="http://schemas.microsoft.com/office/drawing/2014/main" id="{D629D7F8-D9D9-4EDE-959D-E5914FCF12E1}"/>
              </a:ext>
            </a:extLst>
          </p:cNvPr>
          <p:cNvSpPr>
            <a:spLocks noChangeAspect="1"/>
          </p:cNvSpPr>
          <p:nvPr/>
        </p:nvSpPr>
        <p:spPr>
          <a:xfrm>
            <a:off x="11013182" y="4801007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Znak plus 18">
            <a:extLst>
              <a:ext uri="{FF2B5EF4-FFF2-40B4-BE49-F238E27FC236}">
                <a16:creationId xmlns:a16="http://schemas.microsoft.com/office/drawing/2014/main" id="{5E3908DB-5DB2-44ED-8667-0CDF9913027A}"/>
              </a:ext>
            </a:extLst>
          </p:cNvPr>
          <p:cNvSpPr>
            <a:spLocks noChangeAspect="1"/>
          </p:cNvSpPr>
          <p:nvPr/>
        </p:nvSpPr>
        <p:spPr>
          <a:xfrm>
            <a:off x="11031182" y="3437880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Znak minus 19">
            <a:extLst>
              <a:ext uri="{FF2B5EF4-FFF2-40B4-BE49-F238E27FC236}">
                <a16:creationId xmlns:a16="http://schemas.microsoft.com/office/drawing/2014/main" id="{AE2BE116-C189-411D-B5A6-5CFE8CDF8B10}"/>
              </a:ext>
            </a:extLst>
          </p:cNvPr>
          <p:cNvSpPr>
            <a:spLocks noChangeAspect="1"/>
          </p:cNvSpPr>
          <p:nvPr/>
        </p:nvSpPr>
        <p:spPr>
          <a:xfrm>
            <a:off x="9247135" y="3419880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DA11FF16-3BEB-4390-9E3F-E4672488080B}"/>
              </a:ext>
            </a:extLst>
          </p:cNvPr>
          <p:cNvGrpSpPr/>
          <p:nvPr/>
        </p:nvGrpSpPr>
        <p:grpSpPr>
          <a:xfrm>
            <a:off x="10564108" y="642373"/>
            <a:ext cx="1523930" cy="595004"/>
            <a:chOff x="5185278" y="183254"/>
            <a:chExt cx="3061590" cy="1098627"/>
          </a:xfrm>
        </p:grpSpPr>
        <p:sp>
          <p:nvSpPr>
            <p:cNvPr id="22" name="Obdélník: se zakulacenými rohy 21">
              <a:extLst>
                <a:ext uri="{FF2B5EF4-FFF2-40B4-BE49-F238E27FC236}">
                  <a16:creationId xmlns:a16="http://schemas.microsoft.com/office/drawing/2014/main" id="{20FE6708-228A-4A66-B6F6-7A1502BCAD87}"/>
                </a:ext>
              </a:extLst>
            </p:cNvPr>
            <p:cNvSpPr/>
            <p:nvPr/>
          </p:nvSpPr>
          <p:spPr>
            <a:xfrm>
              <a:off x="5185278" y="183254"/>
              <a:ext cx="3061590" cy="109862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E865A04C-8A3A-4D38-9594-3B8F62FB06F8}"/>
                </a:ext>
              </a:extLst>
            </p:cNvPr>
            <p:cNvSpPr txBox="1"/>
            <p:nvPr/>
          </p:nvSpPr>
          <p:spPr>
            <a:xfrm>
              <a:off x="5424461" y="203339"/>
              <a:ext cx="2583223" cy="106885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Segmentace 2019</a:t>
              </a:r>
            </a:p>
          </p:txBody>
        </p:sp>
      </p:grpSp>
      <p:pic>
        <p:nvPicPr>
          <p:cNvPr id="24" name="Obrázek 23">
            <a:extLst>
              <a:ext uri="{FF2B5EF4-FFF2-40B4-BE49-F238E27FC236}">
                <a16:creationId xmlns:a16="http://schemas.microsoft.com/office/drawing/2014/main" id="{1E0AA327-A2B6-4874-9749-CA88B3FE2F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566" y="2156373"/>
            <a:ext cx="414505" cy="411932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1CF36651-5D11-4EE3-8483-C17D0A608E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258" y="2140373"/>
            <a:ext cx="414505" cy="411932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7A844028-B5BB-4E90-A64B-BE78DFD764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139" y="2137800"/>
            <a:ext cx="414505" cy="414505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B1CBC1AA-DC6F-41C9-A672-25BBA5932A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068" y="2127971"/>
            <a:ext cx="500095" cy="500095"/>
          </a:xfrm>
          <a:prstGeom prst="rect">
            <a:avLst/>
          </a:prstGeom>
        </p:spPr>
      </p:pic>
      <p:graphicFrame>
        <p:nvGraphicFramePr>
          <p:cNvPr id="28" name="Tabulka 27">
            <a:extLst>
              <a:ext uri="{FF2B5EF4-FFF2-40B4-BE49-F238E27FC236}">
                <a16:creationId xmlns:a16="http://schemas.microsoft.com/office/drawing/2014/main" id="{1D410F63-0DED-4B6E-A10B-7F4DC311C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248333"/>
              </p:ext>
            </p:extLst>
          </p:nvPr>
        </p:nvGraphicFramePr>
        <p:xfrm>
          <a:off x="2530285" y="2683348"/>
          <a:ext cx="8785415" cy="365760"/>
        </p:xfrm>
        <a:graphic>
          <a:graphicData uri="http://schemas.openxmlformats.org/drawingml/2006/table">
            <a:tbl>
              <a:tblPr/>
              <a:tblGrid>
                <a:gridCol w="1757083">
                  <a:extLst>
                    <a:ext uri="{9D8B030D-6E8A-4147-A177-3AD203B41FA5}">
                      <a16:colId xmlns:a16="http://schemas.microsoft.com/office/drawing/2014/main" val="1491959201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1532207342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1024448700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1315635055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27600375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(n=1400)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Konzervativní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(n=540)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Progresivní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(n=375)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Ekologičtí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 (n=410)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Automobiloví </a:t>
                      </a:r>
                      <a:b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(n=75)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718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1097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844575"/>
            <a:ext cx="12192000" cy="754098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Podobná omezení schvaluje / toleruje 79 % Pražanů, rozhodně proti je 7 %. Pro 78 % Pražanů je takové zklidnění provozu pozitivní změnou, rozhodně negativní je pro 5 %.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637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Uzavírka je Pražany přijímána kladně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284259"/>
            <a:ext cx="9199517" cy="57374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Q70. 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Do jaké míry jste ochoten/na tolerovat, případně schvalujete podobná omezení? (n=1400) Q74. Vynuceným důsledkem dopravního omezení v uvedené lokalitě bylo i dočasné odlehčení provozu v pozemní dopravě. Do jaké míry je pro vás osobně takové zklidnění provozu v ulicích Prahy vlastně pozitivní změnou? (n=1400) </a:t>
            </a:r>
            <a:endParaRPr kumimoji="0" lang="cs-CZ" sz="1200" b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C7299DF-7655-43C2-B81E-D3446461C469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0A91BC69-1C3E-40EA-B93C-005946D9DED1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06F104AA-C16D-4E1C-BD31-35314C697C12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BFE69617-D210-43A3-97B1-448ACD549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100963"/>
              </p:ext>
            </p:extLst>
          </p:nvPr>
        </p:nvGraphicFramePr>
        <p:xfrm>
          <a:off x="1470211" y="2206439"/>
          <a:ext cx="7234518" cy="144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CFC2EEBC-C958-4FCE-B236-D46EFD0818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181674"/>
              </p:ext>
            </p:extLst>
          </p:nvPr>
        </p:nvGraphicFramePr>
        <p:xfrm>
          <a:off x="1470211" y="4230817"/>
          <a:ext cx="7234518" cy="144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83138587-7FA4-4DD3-9D2D-CBEBD249D317}"/>
              </a:ext>
            </a:extLst>
          </p:cNvPr>
          <p:cNvSpPr txBox="1"/>
          <p:nvPr/>
        </p:nvSpPr>
        <p:spPr>
          <a:xfrm>
            <a:off x="3693459" y="1808043"/>
            <a:ext cx="446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Míra tolerovat/schvalovat podobná omezení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2B9FE60-C910-4024-A4C8-0D33EE7D25E2}"/>
              </a:ext>
            </a:extLst>
          </p:cNvPr>
          <p:cNvSpPr txBox="1"/>
          <p:nvPr/>
        </p:nvSpPr>
        <p:spPr>
          <a:xfrm>
            <a:off x="3693459" y="3779180"/>
            <a:ext cx="446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Míra pozitivní změny (zklidnění provozu)</a:t>
            </a:r>
          </a:p>
        </p:txBody>
      </p:sp>
      <p:sp>
        <p:nvSpPr>
          <p:cNvPr id="18" name="Obdélníkový popisek 20">
            <a:extLst>
              <a:ext uri="{FF2B5EF4-FFF2-40B4-BE49-F238E27FC236}">
                <a16:creationId xmlns:a16="http://schemas.microsoft.com/office/drawing/2014/main" id="{FF819D7C-5CE5-429B-9D7C-A7E03CC4FEE7}"/>
              </a:ext>
            </a:extLst>
          </p:cNvPr>
          <p:cNvSpPr/>
          <p:nvPr/>
        </p:nvSpPr>
        <p:spPr>
          <a:xfrm>
            <a:off x="9210365" y="2307399"/>
            <a:ext cx="2486525" cy="1214691"/>
          </a:xfrm>
          <a:prstGeom prst="wedgeRoundRectCallout">
            <a:avLst>
              <a:gd name="adj1" fmla="val -66327"/>
              <a:gd name="adj2" fmla="val -26461"/>
              <a:gd name="adj3" fmla="val 16667"/>
            </a:avLst>
          </a:prstGeom>
          <a:noFill/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t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>
                <a:solidFill>
                  <a:schemeClr val="tx1"/>
                </a:solidFill>
                <a:latin typeface="Calibri"/>
              </a:rPr>
              <a:t>Více tolerují ženy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>
                <a:solidFill>
                  <a:schemeClr val="tx1"/>
                </a:solidFill>
                <a:latin typeface="Calibri"/>
              </a:rPr>
              <a:t>Méně tolerují muži, starší 60 let, VŠ, podnikatelé/OSVČ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34623039-5534-456E-B8CA-0766410464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365" y="2439295"/>
            <a:ext cx="180000" cy="18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D313DFD-E177-4402-8DFD-F22069920B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365" y="2844333"/>
            <a:ext cx="180000" cy="18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21" name="Obdélníkový popisek 20">
            <a:extLst>
              <a:ext uri="{FF2B5EF4-FFF2-40B4-BE49-F238E27FC236}">
                <a16:creationId xmlns:a16="http://schemas.microsoft.com/office/drawing/2014/main" id="{E37DF6A9-906C-4C96-A702-ABD07EFAB11A}"/>
              </a:ext>
            </a:extLst>
          </p:cNvPr>
          <p:cNvSpPr/>
          <p:nvPr/>
        </p:nvSpPr>
        <p:spPr>
          <a:xfrm>
            <a:off x="9295366" y="4318237"/>
            <a:ext cx="2654588" cy="1214691"/>
          </a:xfrm>
          <a:prstGeom prst="wedgeRoundRectCallout">
            <a:avLst>
              <a:gd name="adj1" fmla="val -66327"/>
              <a:gd name="adj2" fmla="val -26461"/>
              <a:gd name="adj3" fmla="val 16667"/>
            </a:avLst>
          </a:prstGeom>
          <a:noFill/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t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>
                <a:solidFill>
                  <a:schemeClr val="tx1"/>
                </a:solidFill>
                <a:latin typeface="Calibri"/>
              </a:rPr>
              <a:t>Více pozitivně vnímají ženy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dirty="0">
                <a:solidFill>
                  <a:schemeClr val="tx1"/>
                </a:solidFill>
                <a:latin typeface="Calibri"/>
              </a:rPr>
              <a:t>Více negativně vnímají muži, starší 45 let</a:t>
            </a:r>
            <a:r>
              <a:rPr lang="cs-CZ" sz="1400" dirty="0">
                <a:solidFill>
                  <a:schemeClr val="tx1"/>
                </a:solidFill>
              </a:rPr>
              <a:t>, VŠ, podnikatelé/OSVČ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A4BBFAE6-2537-4DBA-9758-EECBD01C45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365" y="4450133"/>
            <a:ext cx="180000" cy="18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B7DC3780-941D-4FAF-A6AE-6BC0F9475A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0365" y="4855171"/>
            <a:ext cx="180000" cy="180000"/>
          </a:xfrm>
          <a:prstGeom prst="ellipse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0816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121310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V roce 2019 jsme vytvořili novou segmentaci. Ta se skládá ze čtyř základních segmentů, které se od sebe odlišují zejména </a:t>
            </a:r>
            <a:r>
              <a:rPr lang="cs-CZ" sz="1800" dirty="0">
                <a:solidFill>
                  <a:srgbClr val="009FE3"/>
                </a:solidFill>
              </a:rPr>
              <a:t>postojem k rozvoji metropole</a:t>
            </a:r>
            <a:r>
              <a:rPr lang="cs-CZ" sz="1800" dirty="0"/>
              <a:t>. </a:t>
            </a:r>
            <a:endParaRPr lang="cs-CZ" sz="1800" dirty="0">
              <a:solidFill>
                <a:srgbClr val="009FE3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Segmentace Pražanů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62B7551-CDFC-4B96-801E-093CBA010E96}"/>
              </a:ext>
            </a:extLst>
          </p:cNvPr>
          <p:cNvGrpSpPr/>
          <p:nvPr/>
        </p:nvGrpSpPr>
        <p:grpSpPr>
          <a:xfrm>
            <a:off x="842146" y="2686118"/>
            <a:ext cx="2429434" cy="2060935"/>
            <a:chOff x="815790" y="1713206"/>
            <a:chExt cx="2429434" cy="2060935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98B09E11-9280-4FC2-A753-0319B827F7D6}"/>
                </a:ext>
              </a:extLst>
            </p:cNvPr>
            <p:cNvSpPr/>
            <p:nvPr/>
          </p:nvSpPr>
          <p:spPr>
            <a:xfrm>
              <a:off x="815790" y="1713206"/>
              <a:ext cx="2429434" cy="206093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cs-CZ" sz="1600" b="1" dirty="0">
                  <a:solidFill>
                    <a:schemeClr val="accent3"/>
                  </a:solidFill>
                </a:rPr>
                <a:t>Konzervativní</a:t>
              </a:r>
              <a:endParaRPr lang="cs-CZ" sz="16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cs-CZ" sz="1600" dirty="0"/>
            </a:p>
          </p:txBody>
        </p:sp>
        <p:sp>
          <p:nvSpPr>
            <p:cNvPr id="16" name="Vývojový diagram: spojnice 15">
              <a:extLst>
                <a:ext uri="{FF2B5EF4-FFF2-40B4-BE49-F238E27FC236}">
                  <a16:creationId xmlns:a16="http://schemas.microsoft.com/office/drawing/2014/main" id="{980800F3-B8D6-490B-89C5-F75DF60680CA}"/>
                </a:ext>
              </a:extLst>
            </p:cNvPr>
            <p:cNvSpPr/>
            <p:nvPr/>
          </p:nvSpPr>
          <p:spPr>
            <a:xfrm rot="10800000">
              <a:off x="1785234" y="3014909"/>
              <a:ext cx="636712" cy="605221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3334B726-0C12-43C8-821F-A8690B7D8D60}"/>
                </a:ext>
              </a:extLst>
            </p:cNvPr>
            <p:cNvSpPr txBox="1"/>
            <p:nvPr/>
          </p:nvSpPr>
          <p:spPr>
            <a:xfrm>
              <a:off x="1785234" y="3132854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39 %</a:t>
              </a:r>
            </a:p>
          </p:txBody>
        </p:sp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C750D45F-4A1C-4607-9763-CEA59873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5984" y="2291448"/>
              <a:ext cx="516624" cy="513417"/>
            </a:xfrm>
            <a:prstGeom prst="rect">
              <a:avLst/>
            </a:prstGeom>
          </p:spPr>
        </p:pic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D11BAFD-9F5F-4E70-9109-73818E164FF5}"/>
              </a:ext>
            </a:extLst>
          </p:cNvPr>
          <p:cNvGrpSpPr/>
          <p:nvPr/>
        </p:nvGrpSpPr>
        <p:grpSpPr>
          <a:xfrm>
            <a:off x="3543062" y="2686117"/>
            <a:ext cx="2429434" cy="2060935"/>
            <a:chOff x="3462528" y="1713205"/>
            <a:chExt cx="2429434" cy="2060935"/>
          </a:xfrm>
        </p:grpSpPr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0A367F40-1C08-4EB8-AFAE-95ED575AEC7D}"/>
                </a:ext>
              </a:extLst>
            </p:cNvPr>
            <p:cNvSpPr/>
            <p:nvPr/>
          </p:nvSpPr>
          <p:spPr>
            <a:xfrm>
              <a:off x="3462528" y="1713205"/>
              <a:ext cx="2429434" cy="206093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cs-CZ" sz="1600" b="1" dirty="0">
                  <a:solidFill>
                    <a:schemeClr val="accent6"/>
                  </a:solidFill>
                </a:rPr>
                <a:t>Progresivní</a:t>
              </a:r>
            </a:p>
          </p:txBody>
        </p:sp>
        <p:sp>
          <p:nvSpPr>
            <p:cNvPr id="17" name="Vývojový diagram: spojnice 16">
              <a:extLst>
                <a:ext uri="{FF2B5EF4-FFF2-40B4-BE49-F238E27FC236}">
                  <a16:creationId xmlns:a16="http://schemas.microsoft.com/office/drawing/2014/main" id="{EF307C5F-0E63-4234-9FC3-5037F7BC1968}"/>
                </a:ext>
              </a:extLst>
            </p:cNvPr>
            <p:cNvSpPr/>
            <p:nvPr/>
          </p:nvSpPr>
          <p:spPr>
            <a:xfrm rot="10800000">
              <a:off x="4415387" y="3014909"/>
              <a:ext cx="636714" cy="605221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4D50D762-8A47-4CC4-9FCA-8EB95E2BD4F1}"/>
                </a:ext>
              </a:extLst>
            </p:cNvPr>
            <p:cNvSpPr txBox="1"/>
            <p:nvPr/>
          </p:nvSpPr>
          <p:spPr>
            <a:xfrm>
              <a:off x="4453229" y="3138784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27 %</a:t>
              </a:r>
            </a:p>
          </p:txBody>
        </p:sp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E092FD95-0E84-49AF-AE63-303117AAD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2722" y="2295619"/>
              <a:ext cx="516624" cy="513417"/>
            </a:xfrm>
            <a:prstGeom prst="rect">
              <a:avLst/>
            </a:prstGeom>
          </p:spPr>
        </p:pic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5AED43C0-7B2B-49DD-9D4F-1476ED9D9DDD}"/>
              </a:ext>
            </a:extLst>
          </p:cNvPr>
          <p:cNvGrpSpPr/>
          <p:nvPr/>
        </p:nvGrpSpPr>
        <p:grpSpPr>
          <a:xfrm>
            <a:off x="6249132" y="2686117"/>
            <a:ext cx="2429434" cy="2060935"/>
            <a:chOff x="6096000" y="1713205"/>
            <a:chExt cx="2429434" cy="2060935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E2E371DD-BB4D-492F-98D5-AF381EACA726}"/>
                </a:ext>
              </a:extLst>
            </p:cNvPr>
            <p:cNvSpPr/>
            <p:nvPr/>
          </p:nvSpPr>
          <p:spPr>
            <a:xfrm>
              <a:off x="6096000" y="1713205"/>
              <a:ext cx="2429434" cy="206093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cs-CZ" sz="1600" b="1" dirty="0">
                  <a:solidFill>
                    <a:schemeClr val="accent1"/>
                  </a:solidFill>
                </a:rPr>
                <a:t>Ekologičtí</a:t>
              </a:r>
            </a:p>
            <a:p>
              <a:pPr algn="ctr"/>
              <a:endParaRPr lang="cs-CZ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9" name="Vývojový diagram: spojnice 28">
              <a:extLst>
                <a:ext uri="{FF2B5EF4-FFF2-40B4-BE49-F238E27FC236}">
                  <a16:creationId xmlns:a16="http://schemas.microsoft.com/office/drawing/2014/main" id="{FBC847A8-946F-466A-8FC3-147B5A4DD708}"/>
                </a:ext>
              </a:extLst>
            </p:cNvPr>
            <p:cNvSpPr/>
            <p:nvPr/>
          </p:nvSpPr>
          <p:spPr>
            <a:xfrm rot="10800000">
              <a:off x="7046149" y="3014909"/>
              <a:ext cx="636714" cy="605221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91A5B5F0-BB05-4238-A8FC-F309A2604713}"/>
                </a:ext>
              </a:extLst>
            </p:cNvPr>
            <p:cNvSpPr txBox="1"/>
            <p:nvPr/>
          </p:nvSpPr>
          <p:spPr>
            <a:xfrm>
              <a:off x="7046149" y="3142758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29 %</a:t>
              </a:r>
            </a:p>
          </p:txBody>
        </p:sp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010A22C2-34E9-4AF7-B8A8-F87ABC228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6194" y="2291448"/>
              <a:ext cx="516624" cy="516624"/>
            </a:xfrm>
            <a:prstGeom prst="rect">
              <a:avLst/>
            </a:prstGeom>
          </p:spPr>
        </p:pic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916AAECA-93AD-4EB7-83B3-F85679ABA741}"/>
              </a:ext>
            </a:extLst>
          </p:cNvPr>
          <p:cNvGrpSpPr/>
          <p:nvPr/>
        </p:nvGrpSpPr>
        <p:grpSpPr>
          <a:xfrm>
            <a:off x="8955202" y="2686117"/>
            <a:ext cx="2429434" cy="2060935"/>
            <a:chOff x="8923692" y="1713205"/>
            <a:chExt cx="2429434" cy="2060935"/>
          </a:xfrm>
        </p:grpSpPr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12656EAB-C7BE-4B4F-8490-A6EFAFEE3A6B}"/>
                </a:ext>
              </a:extLst>
            </p:cNvPr>
            <p:cNvSpPr/>
            <p:nvPr/>
          </p:nvSpPr>
          <p:spPr>
            <a:xfrm>
              <a:off x="8923692" y="1713205"/>
              <a:ext cx="2429434" cy="206093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cs-CZ" sz="1600" b="1" dirty="0">
                  <a:solidFill>
                    <a:schemeClr val="accent5"/>
                  </a:solidFill>
                </a:rPr>
                <a:t>Automobiloví</a:t>
              </a:r>
            </a:p>
            <a:p>
              <a:pPr algn="ctr"/>
              <a:endParaRPr lang="cs-CZ" sz="1600" dirty="0">
                <a:solidFill>
                  <a:schemeClr val="accent5"/>
                </a:solidFill>
              </a:endParaRPr>
            </a:p>
          </p:txBody>
        </p:sp>
        <p:sp>
          <p:nvSpPr>
            <p:cNvPr id="26" name="Vývojový diagram: spojnice 25">
              <a:extLst>
                <a:ext uri="{FF2B5EF4-FFF2-40B4-BE49-F238E27FC236}">
                  <a16:creationId xmlns:a16="http://schemas.microsoft.com/office/drawing/2014/main" id="{8D00696F-CA52-4C2C-A4A6-04A02DEDCC3D}"/>
                </a:ext>
              </a:extLst>
            </p:cNvPr>
            <p:cNvSpPr/>
            <p:nvPr/>
          </p:nvSpPr>
          <p:spPr>
            <a:xfrm rot="10800000">
              <a:off x="9834005" y="3014909"/>
              <a:ext cx="608621" cy="609002"/>
            </a:xfrm>
            <a:prstGeom prst="flowChartConnecto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8A984FCD-9EE3-49C2-A765-BCB47B127E33}"/>
                </a:ext>
              </a:extLst>
            </p:cNvPr>
            <p:cNvSpPr txBox="1"/>
            <p:nvPr/>
          </p:nvSpPr>
          <p:spPr>
            <a:xfrm>
              <a:off x="9899848" y="3137833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5 %</a:t>
              </a:r>
            </a:p>
          </p:txBody>
        </p:sp>
        <p:pic>
          <p:nvPicPr>
            <p:cNvPr id="28" name="Obrázek 27">
              <a:extLst>
                <a:ext uri="{FF2B5EF4-FFF2-40B4-BE49-F238E27FC236}">
                  <a16:creationId xmlns:a16="http://schemas.microsoft.com/office/drawing/2014/main" id="{F53C94A0-E5E5-44B2-9615-C080CA618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9990" y="2301397"/>
              <a:ext cx="516649" cy="516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48468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010194"/>
            <a:ext cx="1219200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Naopak nejméně podobné uzavírky tolerují Automobiloví.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98938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Nejvíce podobná omezení tolerují Progresivní a Ekologičtí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70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337938716"/>
              </p:ext>
            </p:extLst>
          </p:nvPr>
        </p:nvGraphicFramePr>
        <p:xfrm>
          <a:off x="757085" y="2581000"/>
          <a:ext cx="10619590" cy="316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Q70. Do jaké míry jste ochoten/na tolerovat, případně schvalujete podobná omezení? </a:t>
            </a:r>
            <a:r>
              <a:rPr lang="pl-PL" sz="1200" dirty="0">
                <a:solidFill>
                  <a:srgbClr val="595959"/>
                </a:solidFill>
                <a:cs typeface="Arial" charset="0"/>
              </a:rPr>
              <a:t>(2019: n=1400)</a:t>
            </a:r>
            <a:endParaRPr lang="cs-CZ" sz="1200" dirty="0">
              <a:solidFill>
                <a:srgbClr val="595959"/>
              </a:solidFill>
              <a:cs typeface="Arial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A3C7FF0-6C12-40F7-B379-984B6B1422C6}"/>
              </a:ext>
            </a:extLst>
          </p:cNvPr>
          <p:cNvGrpSpPr/>
          <p:nvPr/>
        </p:nvGrpSpPr>
        <p:grpSpPr>
          <a:xfrm>
            <a:off x="11121388" y="112323"/>
            <a:ext cx="966651" cy="373229"/>
            <a:chOff x="6304855" y="183254"/>
            <a:chExt cx="1942011" cy="689137"/>
          </a:xfrm>
        </p:grpSpPr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009389CC-C005-45F6-A7FB-680E9CE1D03D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08D88A2-72E0-4801-8DFD-4495704335CD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034E6D3C-3A88-4A86-BDFC-E6CFA9A9FE8E}"/>
              </a:ext>
            </a:extLst>
          </p:cNvPr>
          <p:cNvGrpSpPr/>
          <p:nvPr/>
        </p:nvGrpSpPr>
        <p:grpSpPr>
          <a:xfrm>
            <a:off x="876300" y="6325299"/>
            <a:ext cx="2398123" cy="289937"/>
            <a:chOff x="807671" y="6251285"/>
            <a:chExt cx="2398123" cy="289937"/>
          </a:xfrm>
        </p:grpSpPr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A69B493F-F7D2-4A12-8FFA-1BF46538B9C0}"/>
                </a:ext>
              </a:extLst>
            </p:cNvPr>
            <p:cNvSpPr txBox="1"/>
            <p:nvPr/>
          </p:nvSpPr>
          <p:spPr>
            <a:xfrm>
              <a:off x="1287190" y="6251285"/>
              <a:ext cx="18680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 signifikantní rozdíl </a:t>
              </a:r>
            </a:p>
          </p:txBody>
        </p:sp>
        <p:sp>
          <p:nvSpPr>
            <p:cNvPr id="15" name="Obdélník: se zakulacenými rohy 14">
              <a:extLst>
                <a:ext uri="{FF2B5EF4-FFF2-40B4-BE49-F238E27FC236}">
                  <a16:creationId xmlns:a16="http://schemas.microsoft.com/office/drawing/2014/main" id="{ADEDC8A6-BCF9-4C7E-8453-417BF4E72FA7}"/>
                </a:ext>
              </a:extLst>
            </p:cNvPr>
            <p:cNvSpPr/>
            <p:nvPr/>
          </p:nvSpPr>
          <p:spPr>
            <a:xfrm>
              <a:off x="807671" y="6254984"/>
              <a:ext cx="2398123" cy="286238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Znak plus 15">
              <a:extLst>
                <a:ext uri="{FF2B5EF4-FFF2-40B4-BE49-F238E27FC236}">
                  <a16:creationId xmlns:a16="http://schemas.microsoft.com/office/drawing/2014/main" id="{46F7E59F-D532-43B4-8BCB-8B02977C4F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614" y="6302540"/>
              <a:ext cx="180000" cy="180000"/>
            </a:xfrm>
            <a:prstGeom prst="mathPlus">
              <a:avLst/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Znak minus 16">
              <a:extLst>
                <a:ext uri="{FF2B5EF4-FFF2-40B4-BE49-F238E27FC236}">
                  <a16:creationId xmlns:a16="http://schemas.microsoft.com/office/drawing/2014/main" id="{65F74AA9-C068-4E2D-A14A-0A63DBD813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934" y="6284540"/>
              <a:ext cx="216000" cy="216000"/>
            </a:xfrm>
            <a:prstGeom prst="mathMinus">
              <a:avLst/>
            </a:prstGeom>
            <a:solidFill>
              <a:srgbClr val="C00000"/>
            </a:solidFill>
            <a:ln w="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Znak plus 18">
            <a:extLst>
              <a:ext uri="{FF2B5EF4-FFF2-40B4-BE49-F238E27FC236}">
                <a16:creationId xmlns:a16="http://schemas.microsoft.com/office/drawing/2014/main" id="{001ED5F4-0FB2-4C58-AB16-F3C09E7F6224}"/>
              </a:ext>
            </a:extLst>
          </p:cNvPr>
          <p:cNvSpPr>
            <a:spLocks noChangeAspect="1"/>
          </p:cNvSpPr>
          <p:nvPr/>
        </p:nvSpPr>
        <p:spPr>
          <a:xfrm>
            <a:off x="7364921" y="3265215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Znak minus 17">
            <a:extLst>
              <a:ext uri="{FF2B5EF4-FFF2-40B4-BE49-F238E27FC236}">
                <a16:creationId xmlns:a16="http://schemas.microsoft.com/office/drawing/2014/main" id="{CA2AD3AA-0DBA-4265-9619-3BE33C756C88}"/>
              </a:ext>
            </a:extLst>
          </p:cNvPr>
          <p:cNvSpPr>
            <a:spLocks noChangeAspect="1"/>
          </p:cNvSpPr>
          <p:nvPr/>
        </p:nvSpPr>
        <p:spPr>
          <a:xfrm>
            <a:off x="5534426" y="3247215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Znak minus 19">
            <a:extLst>
              <a:ext uri="{FF2B5EF4-FFF2-40B4-BE49-F238E27FC236}">
                <a16:creationId xmlns:a16="http://schemas.microsoft.com/office/drawing/2014/main" id="{DDC1A348-3D25-419D-9CBA-9721A2004A61}"/>
              </a:ext>
            </a:extLst>
          </p:cNvPr>
          <p:cNvSpPr>
            <a:spLocks noChangeAspect="1"/>
          </p:cNvSpPr>
          <p:nvPr/>
        </p:nvSpPr>
        <p:spPr>
          <a:xfrm>
            <a:off x="10931182" y="3247215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Znak plus 20">
            <a:extLst>
              <a:ext uri="{FF2B5EF4-FFF2-40B4-BE49-F238E27FC236}">
                <a16:creationId xmlns:a16="http://schemas.microsoft.com/office/drawing/2014/main" id="{36D3A488-F6CB-4548-A3E0-B2CA57EBD7F7}"/>
              </a:ext>
            </a:extLst>
          </p:cNvPr>
          <p:cNvSpPr>
            <a:spLocks noChangeAspect="1"/>
          </p:cNvSpPr>
          <p:nvPr/>
        </p:nvSpPr>
        <p:spPr>
          <a:xfrm>
            <a:off x="9135826" y="3265215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Znak minus 21">
            <a:extLst>
              <a:ext uri="{FF2B5EF4-FFF2-40B4-BE49-F238E27FC236}">
                <a16:creationId xmlns:a16="http://schemas.microsoft.com/office/drawing/2014/main" id="{B793743C-0D47-44E7-A90E-9F7656EC5175}"/>
              </a:ext>
            </a:extLst>
          </p:cNvPr>
          <p:cNvSpPr>
            <a:spLocks noChangeAspect="1"/>
          </p:cNvSpPr>
          <p:nvPr/>
        </p:nvSpPr>
        <p:spPr>
          <a:xfrm>
            <a:off x="10931182" y="3880436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Znak plus 22">
            <a:extLst>
              <a:ext uri="{FF2B5EF4-FFF2-40B4-BE49-F238E27FC236}">
                <a16:creationId xmlns:a16="http://schemas.microsoft.com/office/drawing/2014/main" id="{BED02D66-305A-4140-AD1F-85C20661C21C}"/>
              </a:ext>
            </a:extLst>
          </p:cNvPr>
          <p:cNvSpPr>
            <a:spLocks noChangeAspect="1"/>
          </p:cNvSpPr>
          <p:nvPr/>
        </p:nvSpPr>
        <p:spPr>
          <a:xfrm>
            <a:off x="10949182" y="4567421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Znak plus 23">
            <a:extLst>
              <a:ext uri="{FF2B5EF4-FFF2-40B4-BE49-F238E27FC236}">
                <a16:creationId xmlns:a16="http://schemas.microsoft.com/office/drawing/2014/main" id="{CFE4EFE1-B62D-46EA-A802-CAF3ED586526}"/>
              </a:ext>
            </a:extLst>
          </p:cNvPr>
          <p:cNvSpPr>
            <a:spLocks noChangeAspect="1"/>
          </p:cNvSpPr>
          <p:nvPr/>
        </p:nvSpPr>
        <p:spPr>
          <a:xfrm>
            <a:off x="10949182" y="5236406"/>
            <a:ext cx="180000" cy="180000"/>
          </a:xfrm>
          <a:prstGeom prst="mathPlus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Znak minus 24">
            <a:extLst>
              <a:ext uri="{FF2B5EF4-FFF2-40B4-BE49-F238E27FC236}">
                <a16:creationId xmlns:a16="http://schemas.microsoft.com/office/drawing/2014/main" id="{31350D0B-301A-40F0-947F-73F292FE4A5A}"/>
              </a:ext>
            </a:extLst>
          </p:cNvPr>
          <p:cNvSpPr>
            <a:spLocks noChangeAspect="1"/>
          </p:cNvSpPr>
          <p:nvPr/>
        </p:nvSpPr>
        <p:spPr>
          <a:xfrm>
            <a:off x="9117826" y="4585185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Znak minus 25">
            <a:extLst>
              <a:ext uri="{FF2B5EF4-FFF2-40B4-BE49-F238E27FC236}">
                <a16:creationId xmlns:a16="http://schemas.microsoft.com/office/drawing/2014/main" id="{2747871E-C722-4608-94F0-456D54914CFD}"/>
              </a:ext>
            </a:extLst>
          </p:cNvPr>
          <p:cNvSpPr>
            <a:spLocks noChangeAspect="1"/>
          </p:cNvSpPr>
          <p:nvPr/>
        </p:nvSpPr>
        <p:spPr>
          <a:xfrm>
            <a:off x="9117826" y="5218406"/>
            <a:ext cx="216000" cy="216000"/>
          </a:xfrm>
          <a:prstGeom prst="mathMinus">
            <a:avLst/>
          </a:prstGeom>
          <a:solidFill>
            <a:srgbClr val="C00000"/>
          </a:solidFill>
          <a:ln w="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F8BC8D5E-C392-4CA5-97BF-13863EE0A82C}"/>
              </a:ext>
            </a:extLst>
          </p:cNvPr>
          <p:cNvGrpSpPr/>
          <p:nvPr/>
        </p:nvGrpSpPr>
        <p:grpSpPr>
          <a:xfrm>
            <a:off x="10564108" y="642373"/>
            <a:ext cx="1523930" cy="595004"/>
            <a:chOff x="5185278" y="183254"/>
            <a:chExt cx="3061590" cy="1098627"/>
          </a:xfrm>
        </p:grpSpPr>
        <p:sp>
          <p:nvSpPr>
            <p:cNvPr id="28" name="Obdélník: se zakulacenými rohy 27">
              <a:extLst>
                <a:ext uri="{FF2B5EF4-FFF2-40B4-BE49-F238E27FC236}">
                  <a16:creationId xmlns:a16="http://schemas.microsoft.com/office/drawing/2014/main" id="{B05FC68E-B216-4D59-A571-9CA1338ABA88}"/>
                </a:ext>
              </a:extLst>
            </p:cNvPr>
            <p:cNvSpPr/>
            <p:nvPr/>
          </p:nvSpPr>
          <p:spPr>
            <a:xfrm>
              <a:off x="5185278" y="183254"/>
              <a:ext cx="3061590" cy="109862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34F460AB-139C-4513-97E2-CF5DFF132B7A}"/>
                </a:ext>
              </a:extLst>
            </p:cNvPr>
            <p:cNvSpPr txBox="1"/>
            <p:nvPr/>
          </p:nvSpPr>
          <p:spPr>
            <a:xfrm>
              <a:off x="5424461" y="203339"/>
              <a:ext cx="2583223" cy="106885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Segmentace 2019</a:t>
              </a:r>
            </a:p>
          </p:txBody>
        </p:sp>
      </p:grpSp>
      <p:pic>
        <p:nvPicPr>
          <p:cNvPr id="30" name="Obrázek 29">
            <a:extLst>
              <a:ext uri="{FF2B5EF4-FFF2-40B4-BE49-F238E27FC236}">
                <a16:creationId xmlns:a16="http://schemas.microsoft.com/office/drawing/2014/main" id="{DCA8ED2B-E5BC-44DA-AC29-364C7DF34C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511" y="1977870"/>
            <a:ext cx="414505" cy="411932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C55E71A9-4668-4275-9D12-14AC03C0C2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203" y="1961870"/>
            <a:ext cx="414505" cy="411932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4141CEDD-CB66-45CA-8117-5F957850F3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084" y="1959297"/>
            <a:ext cx="414505" cy="41450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62723400-54ED-474C-B2CF-A03AD1A109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013" y="1949468"/>
            <a:ext cx="500095" cy="500095"/>
          </a:xfrm>
          <a:prstGeom prst="rect">
            <a:avLst/>
          </a:prstGeom>
        </p:spPr>
      </p:pic>
      <p:graphicFrame>
        <p:nvGraphicFramePr>
          <p:cNvPr id="34" name="Tabulka 33">
            <a:extLst>
              <a:ext uri="{FF2B5EF4-FFF2-40B4-BE49-F238E27FC236}">
                <a16:creationId xmlns:a16="http://schemas.microsoft.com/office/drawing/2014/main" id="{CD508578-66AD-4FE2-9282-520E808E4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29049"/>
              </p:ext>
            </p:extLst>
          </p:nvPr>
        </p:nvGraphicFramePr>
        <p:xfrm>
          <a:off x="2357607" y="2572453"/>
          <a:ext cx="8785415" cy="365760"/>
        </p:xfrm>
        <a:graphic>
          <a:graphicData uri="http://schemas.openxmlformats.org/drawingml/2006/table">
            <a:tbl>
              <a:tblPr/>
              <a:tblGrid>
                <a:gridCol w="1757083">
                  <a:extLst>
                    <a:ext uri="{9D8B030D-6E8A-4147-A177-3AD203B41FA5}">
                      <a16:colId xmlns:a16="http://schemas.microsoft.com/office/drawing/2014/main" val="1491959201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1532207342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1024448700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1315635055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27600375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(n=1400)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Konzervativní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(n=540)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Progresivní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(n=375)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Ekologičtí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 (n=410)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Automobiloví </a:t>
                      </a:r>
                      <a:b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(n=75)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718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7257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50566"/>
          </a:xfrm>
          <a:noFill/>
        </p:spPr>
        <p:txBody>
          <a:bodyPr wrap="square" lIns="900000" tIns="0" rIns="0" bIns="0" anchor="ctr">
            <a:noAutofit/>
          </a:bodyPr>
          <a:lstStyle/>
          <a:p>
            <a:r>
              <a:rPr lang="cs-CZ" sz="2800" dirty="0"/>
              <a:t>Podíl jednotlivých segmentů vzhledem k dopravě se nezměnil</a:t>
            </a:r>
            <a:endParaRPr lang="en-GB" sz="2800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1213974866"/>
              </p:ext>
            </p:extLst>
          </p:nvPr>
        </p:nvGraphicFramePr>
        <p:xfrm>
          <a:off x="876299" y="1985828"/>
          <a:ext cx="10261963" cy="206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délník 9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Postoj k podpoře dopravy (2019: n=1400,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1406, 2016: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1054) </a:t>
            </a:r>
            <a:endParaRPr lang="en-GB" sz="1200" i="1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11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1020989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Nadále je 30 % sportovců, 23 % vyvážených a 22 % naštvaných chodců. Automobilistů je 18 % a cykloaktivistů 6 %.</a:t>
            </a:r>
          </a:p>
        </p:txBody>
      </p:sp>
      <p:sp>
        <p:nvSpPr>
          <p:cNvPr id="17" name="Šipka dolů 15">
            <a:extLst>
              <a:ext uri="{FF2B5EF4-FFF2-40B4-BE49-F238E27FC236}">
                <a16:creationId xmlns:a16="http://schemas.microsoft.com/office/drawing/2014/main" id="{FA558A56-26D0-4CE1-8957-C6B774633A72}"/>
              </a:ext>
            </a:extLst>
          </p:cNvPr>
          <p:cNvSpPr/>
          <p:nvPr/>
        </p:nvSpPr>
        <p:spPr>
          <a:xfrm rot="10800000">
            <a:off x="9626568" y="3017793"/>
            <a:ext cx="100149" cy="17373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D636B7A9-F181-4EFD-8CEF-E92A2901E7E7}"/>
              </a:ext>
            </a:extLst>
          </p:cNvPr>
          <p:cNvGrpSpPr/>
          <p:nvPr/>
        </p:nvGrpSpPr>
        <p:grpSpPr>
          <a:xfrm>
            <a:off x="876301" y="6216111"/>
            <a:ext cx="3417793" cy="475173"/>
            <a:chOff x="788942" y="6153077"/>
            <a:chExt cx="4251949" cy="440594"/>
          </a:xfrm>
        </p:grpSpPr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1A7410E2-0966-4E12-9C27-29E17D7EC49A}"/>
                </a:ext>
              </a:extLst>
            </p:cNvPr>
            <p:cNvGrpSpPr/>
            <p:nvPr/>
          </p:nvGrpSpPr>
          <p:grpSpPr>
            <a:xfrm>
              <a:off x="897257" y="6165602"/>
              <a:ext cx="4077937" cy="428069"/>
              <a:chOff x="841196" y="6165602"/>
              <a:chExt cx="4077937" cy="428069"/>
            </a:xfrm>
          </p:grpSpPr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B01B386-D71E-4C29-8A88-3CF56E72DD7D}"/>
                  </a:ext>
                </a:extLst>
              </p:cNvPr>
              <p:cNvSpPr txBox="1"/>
              <p:nvPr/>
            </p:nvSpPr>
            <p:spPr>
              <a:xfrm>
                <a:off x="1064515" y="6165602"/>
                <a:ext cx="3854618" cy="428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/>
                  <a:t>= signifikantní </a:t>
                </a:r>
                <a:r>
                  <a:rPr lang="cs-CZ" sz="1200" dirty="0">
                    <a:solidFill>
                      <a:schemeClr val="accent1">
                        <a:lumMod val="50000"/>
                      </a:schemeClr>
                    </a:solidFill>
                  </a:rPr>
                  <a:t>růst</a:t>
                </a:r>
                <a:r>
                  <a:rPr lang="en-US" sz="1200" dirty="0"/>
                  <a:t> / </a:t>
                </a:r>
                <a:r>
                  <a:rPr lang="cs-CZ" sz="1200" dirty="0">
                    <a:solidFill>
                      <a:schemeClr val="accent5">
                        <a:lumMod val="50000"/>
                      </a:schemeClr>
                    </a:solidFill>
                  </a:rPr>
                  <a:t>pokles</a:t>
                </a:r>
                <a:r>
                  <a:rPr lang="en-US" sz="1200" dirty="0"/>
                  <a:t> </a:t>
                </a:r>
                <a:r>
                  <a:rPr lang="cs-CZ" sz="1200" dirty="0"/>
                  <a:t>oproti minulé vlně</a:t>
                </a:r>
              </a:p>
            </p:txBody>
          </p:sp>
          <p:sp>
            <p:nvSpPr>
              <p:cNvPr id="19" name="Šipka dolů 15">
                <a:extLst>
                  <a:ext uri="{FF2B5EF4-FFF2-40B4-BE49-F238E27FC236}">
                    <a16:creationId xmlns:a16="http://schemas.microsoft.com/office/drawing/2014/main" id="{1EA84FB4-7CBD-45D1-B332-A07A39CECC1B}"/>
                  </a:ext>
                </a:extLst>
              </p:cNvPr>
              <p:cNvSpPr/>
              <p:nvPr/>
            </p:nvSpPr>
            <p:spPr>
              <a:xfrm rot="10800000">
                <a:off x="841196" y="6246268"/>
                <a:ext cx="100149" cy="173735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0" name="Šipka dolů 15">
                <a:extLst>
                  <a:ext uri="{FF2B5EF4-FFF2-40B4-BE49-F238E27FC236}">
                    <a16:creationId xmlns:a16="http://schemas.microsoft.com/office/drawing/2014/main" id="{AA572B32-C2AC-46F5-BA3D-A2C461AC6BAA}"/>
                  </a:ext>
                </a:extLst>
              </p:cNvPr>
              <p:cNvSpPr/>
              <p:nvPr/>
            </p:nvSpPr>
            <p:spPr>
              <a:xfrm>
                <a:off x="998220" y="6252065"/>
                <a:ext cx="100149" cy="17373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4EC2FBF4-A485-4B00-A1EB-07860E837815}"/>
                </a:ext>
              </a:extLst>
            </p:cNvPr>
            <p:cNvSpPr/>
            <p:nvPr/>
          </p:nvSpPr>
          <p:spPr>
            <a:xfrm>
              <a:off x="788942" y="6153077"/>
              <a:ext cx="4251949" cy="338554"/>
            </a:xfrm>
            <a:prstGeom prst="roundRect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51D61FF-1D12-4497-985F-0C7A20B8186E}"/>
              </a:ext>
            </a:extLst>
          </p:cNvPr>
          <p:cNvSpPr txBox="1"/>
          <p:nvPr/>
        </p:nvSpPr>
        <p:spPr>
          <a:xfrm>
            <a:off x="874204" y="4366110"/>
            <a:ext cx="418834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1200" b="1" dirty="0"/>
              <a:t>Metodologická poznámka: </a:t>
            </a:r>
            <a:r>
              <a:rPr lang="cs-CZ" sz="1200" dirty="0"/>
              <a:t>Segmentace vzorku podle postoje respondentů k podpoře dopravy byla převzata z minulého měření. Vznikla na základě faktorové analýzy míry souhlasu </a:t>
            </a:r>
            <a:r>
              <a:rPr lang="pl-PL" sz="1200" dirty="0"/>
              <a:t>s podporou jednotlivých druhů dopravy ze strany města Prahy z otázky „Q40. Do jaké míry souhlasíte či nesouhlasíte s následujícími výroky?”.</a:t>
            </a:r>
            <a:endParaRPr lang="cs-CZ" sz="1200" dirty="0"/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2E982B7C-B397-4868-9657-6BA928002C2F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23" name="Obdélník: se zakulacenými rohy 22">
              <a:extLst>
                <a:ext uri="{FF2B5EF4-FFF2-40B4-BE49-F238E27FC236}">
                  <a16:creationId xmlns:a16="http://schemas.microsoft.com/office/drawing/2014/main" id="{014B8BB3-5A7B-4BE1-A11A-6C907DC21ACB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DC4A86E0-7DDE-4D04-8A25-E305057312BD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07342216-4335-4A78-BA0F-F89F9F57B2AC}"/>
              </a:ext>
            </a:extLst>
          </p:cNvPr>
          <p:cNvGrpSpPr/>
          <p:nvPr/>
        </p:nvGrpSpPr>
        <p:grpSpPr>
          <a:xfrm>
            <a:off x="10263050" y="445431"/>
            <a:ext cx="1881051" cy="1205591"/>
            <a:chOff x="10903195" y="2902885"/>
            <a:chExt cx="1225362" cy="1229166"/>
          </a:xfrm>
          <a:noFill/>
        </p:grpSpPr>
        <p:sp>
          <p:nvSpPr>
            <p:cNvPr id="27" name="Obdélník: se zakulacenými rohy 26">
              <a:extLst>
                <a:ext uri="{FF2B5EF4-FFF2-40B4-BE49-F238E27FC236}">
                  <a16:creationId xmlns:a16="http://schemas.microsoft.com/office/drawing/2014/main" id="{EC782A3F-95BD-4083-BACF-D377CC3D14E9}"/>
                </a:ext>
              </a:extLst>
            </p:cNvPr>
            <p:cNvSpPr/>
            <p:nvPr/>
          </p:nvSpPr>
          <p:spPr>
            <a:xfrm>
              <a:off x="10903195" y="3013500"/>
              <a:ext cx="1225362" cy="932244"/>
            </a:xfrm>
            <a:prstGeom prst="roundRect">
              <a:avLst/>
            </a:prstGeom>
            <a:grpFill/>
            <a:ln>
              <a:solidFill>
                <a:srgbClr val="196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A639079D-810A-4CEB-8990-918FA3C10996}"/>
                </a:ext>
              </a:extLst>
            </p:cNvPr>
            <p:cNvSpPr txBox="1"/>
            <p:nvPr/>
          </p:nvSpPr>
          <p:spPr>
            <a:xfrm>
              <a:off x="10957679" y="2902885"/>
              <a:ext cx="1116394" cy="1229166"/>
            </a:xfrm>
            <a:prstGeom prst="rect">
              <a:avLst/>
            </a:prstGeom>
            <a:grpFill/>
            <a:ln w="15875" cap="rnd">
              <a:noFill/>
              <a:bevel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Segmentační analýza dle výpočtu z roku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19359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-17418" y="341692"/>
            <a:ext cx="12192000" cy="650566"/>
          </a:xfrm>
          <a:noFill/>
        </p:spPr>
        <p:txBody>
          <a:bodyPr wrap="square" lIns="900000" tIns="0" rIns="0" bIns="0" anchor="ctr">
            <a:noAutofit/>
          </a:bodyPr>
          <a:lstStyle/>
          <a:p>
            <a:r>
              <a:rPr lang="cs-CZ" sz="3000" dirty="0"/>
              <a:t>Postoje Pražanů k urbanismu jsou stabilní i tento rok</a:t>
            </a:r>
            <a:endParaRPr lang="en-GB" sz="3000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3790334991"/>
              </p:ext>
            </p:extLst>
          </p:nvPr>
        </p:nvGraphicFramePr>
        <p:xfrm>
          <a:off x="876300" y="2128703"/>
          <a:ext cx="9845160" cy="206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délník 9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Postoj k urbanismu (2019: n=1400,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1406, 2016: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1054) </a:t>
            </a:r>
            <a:endParaRPr lang="en-GB" sz="1200" i="1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11" name="Zástupný symbol pro obsah 7"/>
          <p:cNvSpPr>
            <a:spLocks noGrp="1"/>
          </p:cNvSpPr>
          <p:nvPr>
            <p:ph idx="1"/>
          </p:nvPr>
        </p:nvSpPr>
        <p:spPr>
          <a:xfrm>
            <a:off x="0" y="968400"/>
            <a:ext cx="9620250" cy="654885"/>
          </a:xfrm>
          <a:noFill/>
        </p:spPr>
        <p:txBody>
          <a:bodyPr lIns="900000" tIns="0" rIns="900000" bIns="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Zastoupení segmentů v rámci postojů k urbanismu zůstalo oproti minulé vlně v roce 2018 bez větší změny, jednotlivé segmenty jsou zastoupeny ve stejné proporci.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47659BF-84D6-4D8F-8D9D-C0605FD7E45E}"/>
              </a:ext>
            </a:extLst>
          </p:cNvPr>
          <p:cNvSpPr txBox="1"/>
          <p:nvPr/>
        </p:nvSpPr>
        <p:spPr>
          <a:xfrm>
            <a:off x="876300" y="4670314"/>
            <a:ext cx="4255145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1200" b="1" dirty="0"/>
              <a:t>Metodologická poznámka: </a:t>
            </a:r>
            <a:r>
              <a:rPr lang="cs-CZ" sz="1200" dirty="0"/>
              <a:t>Segmentace vzorku podle postoje respondentů k urbanismu byla převzata z minulého měření. Vznikla na základě faktorové analýzy míry souhlasu </a:t>
            </a:r>
            <a:r>
              <a:rPr lang="pl-PL" sz="1200" dirty="0"/>
              <a:t>s vybranými výroky o urbanistických tématech z otázek „Q40-Q42. Do jaké míry souhlasíte či nesouhlasíte s následujícími výroky?”.</a:t>
            </a:r>
            <a:endParaRPr lang="cs-CZ" sz="1200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BB935750-7BEF-4904-8891-BC23D492FC9A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FD0C472A-8BA2-49ED-A41E-A3EEF376C8D7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50CD1576-D651-4A58-A642-B7E3CF4FA577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BF84509B-3C62-4345-987A-593562923D65}"/>
              </a:ext>
            </a:extLst>
          </p:cNvPr>
          <p:cNvGrpSpPr/>
          <p:nvPr/>
        </p:nvGrpSpPr>
        <p:grpSpPr>
          <a:xfrm>
            <a:off x="10263050" y="445431"/>
            <a:ext cx="1881051" cy="1205591"/>
            <a:chOff x="10903195" y="2902885"/>
            <a:chExt cx="1225362" cy="1229166"/>
          </a:xfrm>
          <a:noFill/>
        </p:grpSpPr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id="{73E5CF74-70A3-4FDD-8022-04DE0A1E7A53}"/>
                </a:ext>
              </a:extLst>
            </p:cNvPr>
            <p:cNvSpPr/>
            <p:nvPr/>
          </p:nvSpPr>
          <p:spPr>
            <a:xfrm>
              <a:off x="10903195" y="3013500"/>
              <a:ext cx="1225362" cy="932244"/>
            </a:xfrm>
            <a:prstGeom prst="roundRect">
              <a:avLst/>
            </a:prstGeom>
            <a:grpFill/>
            <a:ln>
              <a:solidFill>
                <a:srgbClr val="196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DA8A7032-14E7-42FE-9CA2-9F1E7DE243D4}"/>
                </a:ext>
              </a:extLst>
            </p:cNvPr>
            <p:cNvSpPr txBox="1"/>
            <p:nvPr/>
          </p:nvSpPr>
          <p:spPr>
            <a:xfrm>
              <a:off x="10957679" y="2902885"/>
              <a:ext cx="1116394" cy="1229166"/>
            </a:xfrm>
            <a:prstGeom prst="rect">
              <a:avLst/>
            </a:prstGeom>
            <a:grpFill/>
            <a:ln w="15875" cap="rnd">
              <a:noFill/>
              <a:bevel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Segmentační analýza dle výpočtu z roku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94922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dirty="0"/>
              <a:t>Struktura vzorku</a:t>
            </a:r>
          </a:p>
        </p:txBody>
      </p:sp>
    </p:spTree>
    <p:extLst>
      <p:ext uri="{BB962C8B-B14F-4D97-AF65-F5344CB8AC3E}">
        <p14:creationId xmlns:p14="http://schemas.microsoft.com/office/powerpoint/2010/main" val="15107617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98938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Struktura vzorku – socio demografie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(2019: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1400,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1406)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552386511"/>
              </p:ext>
            </p:extLst>
          </p:nvPr>
        </p:nvGraphicFramePr>
        <p:xfrm>
          <a:off x="65570" y="1809750"/>
          <a:ext cx="4641889" cy="124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Obdélník 18"/>
          <p:cNvSpPr/>
          <p:nvPr/>
        </p:nvSpPr>
        <p:spPr>
          <a:xfrm>
            <a:off x="915451" y="1216800"/>
            <a:ext cx="2762251" cy="32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1964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Pohlaví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Elipsa 18"/>
          <p:cNvSpPr>
            <a:spLocks noChangeAspect="1"/>
          </p:cNvSpPr>
          <p:nvPr/>
        </p:nvSpPr>
        <p:spPr>
          <a:xfrm>
            <a:off x="448727" y="1090800"/>
            <a:ext cx="576000" cy="57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3" descr="C:\Users\mpickova\Downloads\united-heterosexual-symbol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27" y="1198800"/>
            <a:ext cx="360000" cy="360000"/>
          </a:xfrm>
          <a:prstGeom prst="rect">
            <a:avLst/>
          </a:prstGeom>
          <a:noFill/>
        </p:spPr>
      </p:pic>
      <p:sp>
        <p:nvSpPr>
          <p:cNvPr id="22" name="Obdélník 21"/>
          <p:cNvSpPr/>
          <p:nvPr/>
        </p:nvSpPr>
        <p:spPr>
          <a:xfrm>
            <a:off x="886415" y="3522405"/>
            <a:ext cx="2762251" cy="32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85725">
              <a:defRPr/>
            </a:pPr>
            <a:r>
              <a:rPr lang="cs-CZ" sz="1600" b="1" dirty="0">
                <a:solidFill>
                  <a:srgbClr val="1964AA"/>
                </a:solidFill>
              </a:rPr>
              <a:t>Status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ipsa 27"/>
          <p:cNvSpPr>
            <a:spLocks noChangeAspect="1"/>
          </p:cNvSpPr>
          <p:nvPr/>
        </p:nvSpPr>
        <p:spPr>
          <a:xfrm>
            <a:off x="419691" y="3396405"/>
            <a:ext cx="576000" cy="57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Graf 24"/>
          <p:cNvGraphicFramePr/>
          <p:nvPr>
            <p:extLst>
              <p:ext uri="{D42A27DB-BD31-4B8C-83A1-F6EECF244321}">
                <p14:modId xmlns:p14="http://schemas.microsoft.com/office/powerpoint/2010/main" val="1627639921"/>
              </p:ext>
            </p:extLst>
          </p:nvPr>
        </p:nvGraphicFramePr>
        <p:xfrm>
          <a:off x="149776" y="3980255"/>
          <a:ext cx="4641889" cy="221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Graf 25"/>
          <p:cNvGraphicFramePr/>
          <p:nvPr>
            <p:extLst>
              <p:ext uri="{D42A27DB-BD31-4B8C-83A1-F6EECF244321}">
                <p14:modId xmlns:p14="http://schemas.microsoft.com/office/powerpoint/2010/main" val="1613994549"/>
              </p:ext>
            </p:extLst>
          </p:nvPr>
        </p:nvGraphicFramePr>
        <p:xfrm>
          <a:off x="7484543" y="1576158"/>
          <a:ext cx="4641889" cy="164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8253992" y="1172832"/>
            <a:ext cx="2568574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80000" tIns="36000" rIns="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1964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Vzdělání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Elipsa 15"/>
          <p:cNvSpPr>
            <a:spLocks noChangeAspect="1"/>
          </p:cNvSpPr>
          <p:nvPr/>
        </p:nvSpPr>
        <p:spPr>
          <a:xfrm>
            <a:off x="7787267" y="1046718"/>
            <a:ext cx="576000" cy="57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0" name="Graf 29"/>
          <p:cNvGraphicFramePr/>
          <p:nvPr>
            <p:extLst>
              <p:ext uri="{D42A27DB-BD31-4B8C-83A1-F6EECF244321}">
                <p14:modId xmlns:p14="http://schemas.microsoft.com/office/powerpoint/2010/main" val="982556303"/>
              </p:ext>
            </p:extLst>
          </p:nvPr>
        </p:nvGraphicFramePr>
        <p:xfrm>
          <a:off x="3941825" y="4017247"/>
          <a:ext cx="4641889" cy="2179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4" name="Picture 2" descr="C:\Users\mpickova\Downloads\graduate-cap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267" y="1136718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Graf 38"/>
          <p:cNvGraphicFramePr/>
          <p:nvPr>
            <p:extLst>
              <p:ext uri="{D42A27DB-BD31-4B8C-83A1-F6EECF244321}">
                <p14:modId xmlns:p14="http://schemas.microsoft.com/office/powerpoint/2010/main" val="2615884718"/>
              </p:ext>
            </p:extLst>
          </p:nvPr>
        </p:nvGraphicFramePr>
        <p:xfrm>
          <a:off x="7295703" y="3868185"/>
          <a:ext cx="4641889" cy="2088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TextovéPole 39"/>
          <p:cNvSpPr txBox="1"/>
          <p:nvPr/>
        </p:nvSpPr>
        <p:spPr>
          <a:xfrm>
            <a:off x="8583714" y="3522405"/>
            <a:ext cx="2568574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80000" tIns="36000" rIns="0" bIns="36000" rtlCol="0" anchor="ctr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rgbClr val="1964AA"/>
                </a:solidFill>
              </a:rPr>
              <a:t>Velikost domácnosti</a:t>
            </a:r>
          </a:p>
        </p:txBody>
      </p:sp>
      <p:sp>
        <p:nvSpPr>
          <p:cNvPr id="41" name="Elipsa 15"/>
          <p:cNvSpPr>
            <a:spLocks noChangeAspect="1"/>
          </p:cNvSpPr>
          <p:nvPr/>
        </p:nvSpPr>
        <p:spPr>
          <a:xfrm>
            <a:off x="8106842" y="3375923"/>
            <a:ext cx="576000" cy="57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80B6AABC-0DE3-40BA-99A1-BEA28070AA6A}"/>
              </a:ext>
            </a:extLst>
          </p:cNvPr>
          <p:cNvSpPr txBox="1"/>
          <p:nvPr/>
        </p:nvSpPr>
        <p:spPr>
          <a:xfrm>
            <a:off x="4811713" y="3523242"/>
            <a:ext cx="2568574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80000" tIns="36000" rIns="0" bIns="36000" rtlCol="0" anchor="ctr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rgbClr val="1964AA"/>
                </a:solidFill>
              </a:rPr>
              <a:t>Příjem domácnosti</a:t>
            </a:r>
          </a:p>
        </p:txBody>
      </p:sp>
      <p:sp>
        <p:nvSpPr>
          <p:cNvPr id="38" name="Elipsa 15">
            <a:extLst>
              <a:ext uri="{FF2B5EF4-FFF2-40B4-BE49-F238E27FC236}">
                <a16:creationId xmlns:a16="http://schemas.microsoft.com/office/drawing/2014/main" id="{E220C4A3-A634-471D-882B-4BDC6B546C14}"/>
              </a:ext>
            </a:extLst>
          </p:cNvPr>
          <p:cNvSpPr>
            <a:spLocks noChangeAspect="1"/>
          </p:cNvSpPr>
          <p:nvPr/>
        </p:nvSpPr>
        <p:spPr>
          <a:xfrm>
            <a:off x="4344988" y="3397128"/>
            <a:ext cx="576000" cy="57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52F5234-8C5D-4559-AF1D-EC5305EB14E8}"/>
              </a:ext>
            </a:extLst>
          </p:cNvPr>
          <p:cNvSpPr/>
          <p:nvPr/>
        </p:nvSpPr>
        <p:spPr>
          <a:xfrm>
            <a:off x="4368017" y="1129581"/>
            <a:ext cx="2762251" cy="32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1964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Věk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Elipsa 27">
            <a:extLst>
              <a:ext uri="{FF2B5EF4-FFF2-40B4-BE49-F238E27FC236}">
                <a16:creationId xmlns:a16="http://schemas.microsoft.com/office/drawing/2014/main" id="{12D98A61-65FD-4B2E-819D-66F516FC87C0}"/>
              </a:ext>
            </a:extLst>
          </p:cNvPr>
          <p:cNvSpPr>
            <a:spLocks noChangeAspect="1"/>
          </p:cNvSpPr>
          <p:nvPr/>
        </p:nvSpPr>
        <p:spPr>
          <a:xfrm>
            <a:off x="3901293" y="1003581"/>
            <a:ext cx="576000" cy="57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Graf 32">
            <a:extLst>
              <a:ext uri="{FF2B5EF4-FFF2-40B4-BE49-F238E27FC236}">
                <a16:creationId xmlns:a16="http://schemas.microsoft.com/office/drawing/2014/main" id="{B76908F3-82D3-4495-93E5-48E6EA19E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343142"/>
              </p:ext>
            </p:extLst>
          </p:nvPr>
        </p:nvGraphicFramePr>
        <p:xfrm>
          <a:off x="3648927" y="1476740"/>
          <a:ext cx="4641889" cy="194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43" name="Picture 2" descr="C:\Users\mpickova\Downloads\birthday-cake.png">
            <a:extLst>
              <a:ext uri="{FF2B5EF4-FFF2-40B4-BE49-F238E27FC236}">
                <a16:creationId xmlns:a16="http://schemas.microsoft.com/office/drawing/2014/main" id="{F1285E6C-5B33-4515-87AF-8B3CB5FCB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293" y="1120581"/>
            <a:ext cx="342000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mpickova\Downloads\collaboration.png">
            <a:extLst>
              <a:ext uri="{FF2B5EF4-FFF2-40B4-BE49-F238E27FC236}">
                <a16:creationId xmlns:a16="http://schemas.microsoft.com/office/drawing/2014/main" id="{3912C0F4-0DBA-4D99-B0A7-1D2E71B4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91" y="3513405"/>
            <a:ext cx="342000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F424F58-B795-4064-B795-D0BA9A8C33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246" y="3442327"/>
            <a:ext cx="443193" cy="4431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6401386-6915-45EB-96B6-DED7C558A7F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768" y="3501908"/>
            <a:ext cx="366440" cy="366440"/>
          </a:xfrm>
          <a:prstGeom prst="rect">
            <a:avLst/>
          </a:prstGeom>
        </p:spPr>
      </p:pic>
      <p:sp>
        <p:nvSpPr>
          <p:cNvPr id="52" name="TextovéPole 51">
            <a:extLst>
              <a:ext uri="{FF2B5EF4-FFF2-40B4-BE49-F238E27FC236}">
                <a16:creationId xmlns:a16="http://schemas.microsoft.com/office/drawing/2014/main" id="{A9FCA2B4-8B01-4E78-806C-9E3F23AB1658}"/>
              </a:ext>
            </a:extLst>
          </p:cNvPr>
          <p:cNvSpPr txBox="1"/>
          <p:nvPr/>
        </p:nvSpPr>
        <p:spPr>
          <a:xfrm>
            <a:off x="2190751" y="6211235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D6C40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71475A67-912E-4A70-9E68-35088E10BFCC}"/>
              </a:ext>
            </a:extLst>
          </p:cNvPr>
          <p:cNvSpPr/>
          <p:nvPr/>
        </p:nvSpPr>
        <p:spPr>
          <a:xfrm>
            <a:off x="882687" y="6251546"/>
            <a:ext cx="284079" cy="276999"/>
          </a:xfrm>
          <a:prstGeom prst="ellipse">
            <a:avLst/>
          </a:prstGeom>
          <a:solidFill>
            <a:srgbClr val="1964AA"/>
          </a:solidFill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D053AC49-2D91-441E-8C50-637609F7E369}"/>
              </a:ext>
            </a:extLst>
          </p:cNvPr>
          <p:cNvSpPr/>
          <p:nvPr/>
        </p:nvSpPr>
        <p:spPr>
          <a:xfrm>
            <a:off x="1906672" y="6252038"/>
            <a:ext cx="284079" cy="2769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4DDAB58B-5BB4-4546-AEC7-06F582DC97FD}"/>
              </a:ext>
            </a:extLst>
          </p:cNvPr>
          <p:cNvSpPr txBox="1"/>
          <p:nvPr/>
        </p:nvSpPr>
        <p:spPr>
          <a:xfrm>
            <a:off x="1187778" y="6205379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sk-SK" dirty="0">
                <a:solidFill>
                  <a:srgbClr val="009FE3"/>
                </a:solidFill>
              </a:rPr>
              <a:t>2019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D6C40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1318D5E4-A384-40E0-8AF3-A8BD3267D957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37" name="Obdélník: se zakulacenými rohy 36">
              <a:extLst>
                <a:ext uri="{FF2B5EF4-FFF2-40B4-BE49-F238E27FC236}">
                  <a16:creationId xmlns:a16="http://schemas.microsoft.com/office/drawing/2014/main" id="{D2FBFA99-95AF-494E-9F37-E78758D24BAD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ovéPole 41">
              <a:extLst>
                <a:ext uri="{FF2B5EF4-FFF2-40B4-BE49-F238E27FC236}">
                  <a16:creationId xmlns:a16="http://schemas.microsoft.com/office/drawing/2014/main" id="{87C5DC0D-AD3C-46CE-952B-C21F35A3F526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11314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98938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Struktura vzorku – socio demografie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675070510"/>
              </p:ext>
            </p:extLst>
          </p:nvPr>
        </p:nvGraphicFramePr>
        <p:xfrm>
          <a:off x="71666" y="1714984"/>
          <a:ext cx="3901289" cy="24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Obdélník 18"/>
          <p:cNvSpPr/>
          <p:nvPr/>
        </p:nvSpPr>
        <p:spPr>
          <a:xfrm>
            <a:off x="921546" y="1122035"/>
            <a:ext cx="2762251" cy="32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85725">
              <a:defRPr/>
            </a:pPr>
            <a:r>
              <a:rPr lang="cs-CZ" sz="1600" b="1" kern="0" dirty="0">
                <a:solidFill>
                  <a:srgbClr val="1964AA"/>
                </a:solidFill>
              </a:rPr>
              <a:t>Účast ve volbách</a:t>
            </a:r>
          </a:p>
        </p:txBody>
      </p:sp>
      <p:sp>
        <p:nvSpPr>
          <p:cNvPr id="20" name="Elipsa 18"/>
          <p:cNvSpPr>
            <a:spLocks noChangeAspect="1"/>
          </p:cNvSpPr>
          <p:nvPr/>
        </p:nvSpPr>
        <p:spPr>
          <a:xfrm>
            <a:off x="454822" y="996035"/>
            <a:ext cx="576000" cy="57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4542860" y="3822156"/>
            <a:ext cx="3014878" cy="3121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85725">
              <a:defRPr/>
            </a:pPr>
            <a:r>
              <a:rPr lang="pl-PL" sz="1600" b="1" dirty="0">
                <a:solidFill>
                  <a:srgbClr val="1964AA"/>
                </a:solidFill>
              </a:rPr>
              <a:t>Délka dopravy do práce/školy</a:t>
            </a:r>
          </a:p>
        </p:txBody>
      </p:sp>
      <p:sp>
        <p:nvSpPr>
          <p:cNvPr id="23" name="Elipsa 27"/>
          <p:cNvSpPr>
            <a:spLocks noChangeAspect="1"/>
          </p:cNvSpPr>
          <p:nvPr/>
        </p:nvSpPr>
        <p:spPr>
          <a:xfrm>
            <a:off x="4084962" y="3687176"/>
            <a:ext cx="576000" cy="57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Graf 24"/>
          <p:cNvGraphicFramePr/>
          <p:nvPr>
            <p:extLst>
              <p:ext uri="{D42A27DB-BD31-4B8C-83A1-F6EECF244321}">
                <p14:modId xmlns:p14="http://schemas.microsoft.com/office/powerpoint/2010/main" val="2604131460"/>
              </p:ext>
            </p:extLst>
          </p:nvPr>
        </p:nvGraphicFramePr>
        <p:xfrm>
          <a:off x="3806221" y="4280006"/>
          <a:ext cx="4641889" cy="1992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af 25"/>
          <p:cNvGraphicFramePr/>
          <p:nvPr>
            <p:extLst>
              <p:ext uri="{D42A27DB-BD31-4B8C-83A1-F6EECF244321}">
                <p14:modId xmlns:p14="http://schemas.microsoft.com/office/powerpoint/2010/main" val="2913117289"/>
              </p:ext>
            </p:extLst>
          </p:nvPr>
        </p:nvGraphicFramePr>
        <p:xfrm>
          <a:off x="7557738" y="4226368"/>
          <a:ext cx="4641889" cy="204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8327187" y="3823043"/>
            <a:ext cx="2568574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80000" tIns="36000" rIns="0" bIns="36000" rtlCol="0" anchor="ctr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rgbClr val="1964AA"/>
                </a:solidFill>
              </a:rPr>
              <a:t>Doprava do práce/školy</a:t>
            </a:r>
          </a:p>
        </p:txBody>
      </p:sp>
      <p:sp>
        <p:nvSpPr>
          <p:cNvPr id="28" name="Elipsa 15"/>
          <p:cNvSpPr>
            <a:spLocks noChangeAspect="1"/>
          </p:cNvSpPr>
          <p:nvPr/>
        </p:nvSpPr>
        <p:spPr>
          <a:xfrm>
            <a:off x="7860462" y="3699431"/>
            <a:ext cx="576000" cy="57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0" name="Graf 29"/>
          <p:cNvGraphicFramePr/>
          <p:nvPr>
            <p:extLst>
              <p:ext uri="{D42A27DB-BD31-4B8C-83A1-F6EECF244321}">
                <p14:modId xmlns:p14="http://schemas.microsoft.com/office/powerpoint/2010/main" val="3099004870"/>
              </p:ext>
            </p:extLst>
          </p:nvPr>
        </p:nvGraphicFramePr>
        <p:xfrm>
          <a:off x="7468947" y="1553645"/>
          <a:ext cx="4641889" cy="1870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ovéPole 28">
            <a:extLst>
              <a:ext uri="{FF2B5EF4-FFF2-40B4-BE49-F238E27FC236}">
                <a16:creationId xmlns:a16="http://schemas.microsoft.com/office/drawing/2014/main" id="{80B6AABC-0DE3-40BA-99A1-BEA28070AA6A}"/>
              </a:ext>
            </a:extLst>
          </p:cNvPr>
          <p:cNvSpPr txBox="1"/>
          <p:nvPr/>
        </p:nvSpPr>
        <p:spPr>
          <a:xfrm>
            <a:off x="8338835" y="1059640"/>
            <a:ext cx="2568574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80000" tIns="36000" rIns="0" bIns="36000" rtlCol="0" anchor="ctr">
            <a:spAutoFit/>
          </a:bodyPr>
          <a:lstStyle/>
          <a:p>
            <a:pPr lvl="0">
              <a:defRPr/>
            </a:pPr>
            <a:r>
              <a:rPr lang="cs-CZ" sz="1600" b="1" dirty="0">
                <a:solidFill>
                  <a:srgbClr val="1964AA"/>
                </a:solidFill>
              </a:rPr>
              <a:t>Typ bydlení</a:t>
            </a:r>
          </a:p>
        </p:txBody>
      </p:sp>
      <p:sp>
        <p:nvSpPr>
          <p:cNvPr id="38" name="Elipsa 15">
            <a:extLst>
              <a:ext uri="{FF2B5EF4-FFF2-40B4-BE49-F238E27FC236}">
                <a16:creationId xmlns:a16="http://schemas.microsoft.com/office/drawing/2014/main" id="{E220C4A3-A634-471D-882B-4BDC6B546C14}"/>
              </a:ext>
            </a:extLst>
          </p:cNvPr>
          <p:cNvSpPr>
            <a:spLocks noChangeAspect="1"/>
          </p:cNvSpPr>
          <p:nvPr/>
        </p:nvSpPr>
        <p:spPr>
          <a:xfrm>
            <a:off x="7872110" y="933526"/>
            <a:ext cx="576000" cy="57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52F5234-8C5D-4559-AF1D-EC5305EB14E8}"/>
              </a:ext>
            </a:extLst>
          </p:cNvPr>
          <p:cNvSpPr/>
          <p:nvPr/>
        </p:nvSpPr>
        <p:spPr>
          <a:xfrm>
            <a:off x="4368017" y="1129581"/>
            <a:ext cx="3012270" cy="292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85725">
              <a:defRPr/>
            </a:pPr>
            <a:r>
              <a:rPr lang="cs-CZ" sz="1600" b="1" kern="0" dirty="0">
                <a:solidFill>
                  <a:srgbClr val="1964AA"/>
                </a:solidFill>
              </a:rPr>
              <a:t>Počet automobilů v domácnosti</a:t>
            </a:r>
          </a:p>
        </p:txBody>
      </p:sp>
      <p:sp>
        <p:nvSpPr>
          <p:cNvPr id="32" name="Elipsa 27">
            <a:extLst>
              <a:ext uri="{FF2B5EF4-FFF2-40B4-BE49-F238E27FC236}">
                <a16:creationId xmlns:a16="http://schemas.microsoft.com/office/drawing/2014/main" id="{12D98A61-65FD-4B2E-819D-66F516FC87C0}"/>
              </a:ext>
            </a:extLst>
          </p:cNvPr>
          <p:cNvSpPr>
            <a:spLocks noChangeAspect="1"/>
          </p:cNvSpPr>
          <p:nvPr/>
        </p:nvSpPr>
        <p:spPr>
          <a:xfrm>
            <a:off x="3901293" y="1003581"/>
            <a:ext cx="576000" cy="57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Graf 32">
            <a:extLst>
              <a:ext uri="{FF2B5EF4-FFF2-40B4-BE49-F238E27FC236}">
                <a16:creationId xmlns:a16="http://schemas.microsoft.com/office/drawing/2014/main" id="{B76908F3-82D3-4495-93E5-48E6EA19E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85875"/>
              </p:ext>
            </p:extLst>
          </p:nvPr>
        </p:nvGraphicFramePr>
        <p:xfrm>
          <a:off x="3631378" y="1510879"/>
          <a:ext cx="4641889" cy="194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DDFD4B35-D37F-4D80-9D7B-CBA9F51659A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19" y="1069455"/>
            <a:ext cx="395006" cy="39500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1DB976-2EAB-4C90-AC4C-94C8ADBAC1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870" y="1064157"/>
            <a:ext cx="454847" cy="45484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CF8B260-9117-432C-8D78-9ACBC28FD70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749" y="1027829"/>
            <a:ext cx="350723" cy="350723"/>
          </a:xfrm>
          <a:prstGeom prst="rect">
            <a:avLst/>
          </a:prstGeom>
        </p:spPr>
      </p:pic>
      <p:pic>
        <p:nvPicPr>
          <p:cNvPr id="50" name="Obrázek 49">
            <a:extLst>
              <a:ext uri="{FF2B5EF4-FFF2-40B4-BE49-F238E27FC236}">
                <a16:creationId xmlns:a16="http://schemas.microsoft.com/office/drawing/2014/main" id="{321959CE-77AD-4A98-ADE1-E1674C5F65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084" y="3755812"/>
            <a:ext cx="411756" cy="411756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5E68063A-3D3B-40CA-8F2C-C832F8DCFB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452" y="3723920"/>
            <a:ext cx="291003" cy="291003"/>
          </a:xfrm>
          <a:prstGeom prst="rect">
            <a:avLst/>
          </a:prstGeom>
        </p:spPr>
      </p:pic>
      <p:pic>
        <p:nvPicPr>
          <p:cNvPr id="56" name="Obrázek 55">
            <a:extLst>
              <a:ext uri="{FF2B5EF4-FFF2-40B4-BE49-F238E27FC236}">
                <a16:creationId xmlns:a16="http://schemas.microsoft.com/office/drawing/2014/main" id="{F1B9C7E3-1B24-4A5F-ADA4-34043B62F44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514" y="3940356"/>
            <a:ext cx="261712" cy="261712"/>
          </a:xfrm>
          <a:prstGeom prst="rect">
            <a:avLst/>
          </a:prstGeom>
        </p:spPr>
      </p:pic>
      <p:pic>
        <p:nvPicPr>
          <p:cNvPr id="57" name="Obrázek 56">
            <a:extLst>
              <a:ext uri="{FF2B5EF4-FFF2-40B4-BE49-F238E27FC236}">
                <a16:creationId xmlns:a16="http://schemas.microsoft.com/office/drawing/2014/main" id="{696419FB-D797-4F47-8D7C-BF15C822F70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4286" y="3939616"/>
            <a:ext cx="229653" cy="229653"/>
          </a:xfrm>
          <a:prstGeom prst="rect">
            <a:avLst/>
          </a:prstGeom>
        </p:spPr>
      </p:pic>
      <p:sp>
        <p:nvSpPr>
          <p:cNvPr id="59" name="TextovéPole 58">
            <a:extLst>
              <a:ext uri="{FF2B5EF4-FFF2-40B4-BE49-F238E27FC236}">
                <a16:creationId xmlns:a16="http://schemas.microsoft.com/office/drawing/2014/main" id="{F7B751F7-B8B7-45FA-9224-F74C1A7BBEC0}"/>
              </a:ext>
            </a:extLst>
          </p:cNvPr>
          <p:cNvSpPr txBox="1"/>
          <p:nvPr/>
        </p:nvSpPr>
        <p:spPr>
          <a:xfrm>
            <a:off x="2205376" y="6174821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D6C40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76661718-164C-40EC-A85D-72554C190D81}"/>
              </a:ext>
            </a:extLst>
          </p:cNvPr>
          <p:cNvSpPr/>
          <p:nvPr/>
        </p:nvSpPr>
        <p:spPr>
          <a:xfrm>
            <a:off x="876300" y="6220988"/>
            <a:ext cx="284079" cy="276999"/>
          </a:xfrm>
          <a:prstGeom prst="ellipse">
            <a:avLst/>
          </a:prstGeom>
          <a:solidFill>
            <a:srgbClr val="1964AA"/>
          </a:solidFill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1" name="Ovál 60">
            <a:extLst>
              <a:ext uri="{FF2B5EF4-FFF2-40B4-BE49-F238E27FC236}">
                <a16:creationId xmlns:a16="http://schemas.microsoft.com/office/drawing/2014/main" id="{71EC87CB-3F7D-4E89-AA88-92D39655764A}"/>
              </a:ext>
            </a:extLst>
          </p:cNvPr>
          <p:cNvSpPr/>
          <p:nvPr/>
        </p:nvSpPr>
        <p:spPr>
          <a:xfrm>
            <a:off x="1921297" y="6215624"/>
            <a:ext cx="284079" cy="2769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44C94F96-0099-464C-9652-CD50B96A98B8}"/>
              </a:ext>
            </a:extLst>
          </p:cNvPr>
          <p:cNvSpPr txBox="1"/>
          <p:nvPr/>
        </p:nvSpPr>
        <p:spPr>
          <a:xfrm>
            <a:off x="1181391" y="6174821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sk-SK" dirty="0">
                <a:solidFill>
                  <a:srgbClr val="009FE3"/>
                </a:solidFill>
              </a:rPr>
              <a:t>2019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D6C40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9C6B9BFB-B087-4AD7-B193-C1F53E33641E}"/>
              </a:ext>
            </a:extLst>
          </p:cNvPr>
          <p:cNvGrpSpPr/>
          <p:nvPr/>
        </p:nvGrpSpPr>
        <p:grpSpPr>
          <a:xfrm>
            <a:off x="10232571" y="103021"/>
            <a:ext cx="1942011" cy="372783"/>
            <a:chOff x="10232571" y="103021"/>
            <a:chExt cx="1942011" cy="372783"/>
          </a:xfrm>
        </p:grpSpPr>
        <p:sp>
          <p:nvSpPr>
            <p:cNvPr id="35" name="Obdélník: se zakulacenými rohy 34">
              <a:extLst>
                <a:ext uri="{FF2B5EF4-FFF2-40B4-BE49-F238E27FC236}">
                  <a16:creationId xmlns:a16="http://schemas.microsoft.com/office/drawing/2014/main" id="{01364EF3-7D55-4667-8EA2-1E3479E79275}"/>
                </a:ext>
              </a:extLst>
            </p:cNvPr>
            <p:cNvSpPr/>
            <p:nvPr/>
          </p:nvSpPr>
          <p:spPr>
            <a:xfrm>
              <a:off x="10232571" y="103021"/>
              <a:ext cx="1942011" cy="372783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ADC9EDCB-184F-43A2-A3D7-AC9D2B177854}"/>
                </a:ext>
              </a:extLst>
            </p:cNvPr>
            <p:cNvSpPr txBox="1"/>
            <p:nvPr/>
          </p:nvSpPr>
          <p:spPr>
            <a:xfrm>
              <a:off x="10232571" y="119152"/>
              <a:ext cx="1881051" cy="340519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cs-CZ" sz="1400" b="1" dirty="0">
                  <a:solidFill>
                    <a:prstClr val="black"/>
                  </a:solidFill>
                </a:rPr>
                <a:t>Srovnání minulých vln</a:t>
              </a:r>
            </a:p>
          </p:txBody>
        </p:sp>
      </p:grpSp>
      <p:sp>
        <p:nvSpPr>
          <p:cNvPr id="39" name="Obdélník 38">
            <a:extLst>
              <a:ext uri="{FF2B5EF4-FFF2-40B4-BE49-F238E27FC236}">
                <a16:creationId xmlns:a16="http://schemas.microsoft.com/office/drawing/2014/main" id="{39C164FD-5EFD-46EC-AB03-D02AD85B2282}"/>
              </a:ext>
            </a:extLst>
          </p:cNvPr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(2019: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1400, 2018: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1406)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32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af 32">
            <a:extLst>
              <a:ext uri="{FF2B5EF4-FFF2-40B4-BE49-F238E27FC236}">
                <a16:creationId xmlns:a16="http://schemas.microsoft.com/office/drawing/2014/main" id="{B76908F3-82D3-4495-93E5-48E6EA19E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498187"/>
              </p:ext>
            </p:extLst>
          </p:nvPr>
        </p:nvGraphicFramePr>
        <p:xfrm>
          <a:off x="3648927" y="1476740"/>
          <a:ext cx="4641889" cy="194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298938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Struktura vzorku – reprezentativita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2B2E-B0CB-4DBB-8C61-F612C05A0A37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6300" y="6581243"/>
            <a:ext cx="9199517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dirty="0">
                <a:solidFill>
                  <a:srgbClr val="595959"/>
                </a:solidFill>
                <a:cs typeface="Arial" charset="0"/>
              </a:rPr>
              <a:t>(2019: </a:t>
            </a:r>
            <a:r>
              <a:rPr lang="en-GB" sz="1200" dirty="0">
                <a:solidFill>
                  <a:srgbClr val="595959"/>
                </a:solidFill>
                <a:cs typeface="Arial" charset="0"/>
              </a:rPr>
              <a:t>n=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1400) </a:t>
            </a:r>
            <a:r>
              <a:rPr lang="cs-CZ" sz="1200" i="1" dirty="0">
                <a:solidFill>
                  <a:srgbClr val="595959"/>
                </a:solidFill>
                <a:cs typeface="Arial" charset="0"/>
              </a:rPr>
              <a:t>Data z ČSÚ jsou k roku 2018</a:t>
            </a:r>
            <a:r>
              <a:rPr lang="cs-CZ" sz="1200" dirty="0">
                <a:solidFill>
                  <a:srgbClr val="595959"/>
                </a:solidFill>
                <a:cs typeface="Arial" charset="0"/>
              </a:rPr>
              <a:t>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3972165549"/>
              </p:ext>
            </p:extLst>
          </p:nvPr>
        </p:nvGraphicFramePr>
        <p:xfrm>
          <a:off x="65570" y="1809750"/>
          <a:ext cx="4641889" cy="124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Obdélník 18"/>
          <p:cNvSpPr/>
          <p:nvPr/>
        </p:nvSpPr>
        <p:spPr>
          <a:xfrm>
            <a:off x="915451" y="1174990"/>
            <a:ext cx="2762251" cy="32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1964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Pohlaví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Elipsa 18"/>
          <p:cNvSpPr>
            <a:spLocks noChangeAspect="1"/>
          </p:cNvSpPr>
          <p:nvPr/>
        </p:nvSpPr>
        <p:spPr>
          <a:xfrm>
            <a:off x="448727" y="1047190"/>
            <a:ext cx="576000" cy="57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3" descr="C:\Users\mpickova\Downloads\united-heterosexual-symbol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27" y="1155190"/>
            <a:ext cx="360000" cy="360000"/>
          </a:xfrm>
          <a:prstGeom prst="rect">
            <a:avLst/>
          </a:prstGeom>
          <a:noFill/>
        </p:spPr>
      </p:pic>
      <p:sp>
        <p:nvSpPr>
          <p:cNvPr id="22" name="Obdélník 21"/>
          <p:cNvSpPr/>
          <p:nvPr/>
        </p:nvSpPr>
        <p:spPr>
          <a:xfrm>
            <a:off x="7635807" y="1174990"/>
            <a:ext cx="2762251" cy="32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85725">
              <a:defRPr/>
            </a:pPr>
            <a:r>
              <a:rPr lang="cs-CZ" sz="1600" b="1" dirty="0">
                <a:solidFill>
                  <a:srgbClr val="1964AA"/>
                </a:solidFill>
              </a:rPr>
              <a:t>Městská část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ipsa 27"/>
          <p:cNvSpPr>
            <a:spLocks noChangeAspect="1"/>
          </p:cNvSpPr>
          <p:nvPr/>
        </p:nvSpPr>
        <p:spPr>
          <a:xfrm>
            <a:off x="7169083" y="1047190"/>
            <a:ext cx="576000" cy="57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Graf 24"/>
          <p:cNvGraphicFramePr/>
          <p:nvPr>
            <p:extLst>
              <p:ext uri="{D42A27DB-BD31-4B8C-83A1-F6EECF244321}">
                <p14:modId xmlns:p14="http://schemas.microsoft.com/office/powerpoint/2010/main" val="122572650"/>
              </p:ext>
            </p:extLst>
          </p:nvPr>
        </p:nvGraphicFramePr>
        <p:xfrm>
          <a:off x="6798660" y="1596553"/>
          <a:ext cx="4641889" cy="423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Graf 25"/>
          <p:cNvGraphicFramePr/>
          <p:nvPr>
            <p:extLst>
              <p:ext uri="{D42A27DB-BD31-4B8C-83A1-F6EECF244321}">
                <p14:modId xmlns:p14="http://schemas.microsoft.com/office/powerpoint/2010/main" val="2615411414"/>
              </p:ext>
            </p:extLst>
          </p:nvPr>
        </p:nvGraphicFramePr>
        <p:xfrm>
          <a:off x="448727" y="3998060"/>
          <a:ext cx="4641889" cy="164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1218176" y="3594734"/>
            <a:ext cx="2568574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80000" tIns="36000" rIns="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1964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Vzdělání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Elipsa 15"/>
          <p:cNvSpPr>
            <a:spLocks noChangeAspect="1"/>
          </p:cNvSpPr>
          <p:nvPr/>
        </p:nvSpPr>
        <p:spPr>
          <a:xfrm>
            <a:off x="751451" y="3468620"/>
            <a:ext cx="576000" cy="57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2" descr="C:\Users\mpickova\Downloads\graduate-cap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451" y="3558620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352F5234-8C5D-4559-AF1D-EC5305EB14E8}"/>
              </a:ext>
            </a:extLst>
          </p:cNvPr>
          <p:cNvSpPr/>
          <p:nvPr/>
        </p:nvSpPr>
        <p:spPr>
          <a:xfrm>
            <a:off x="4368017" y="1174990"/>
            <a:ext cx="2762251" cy="32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1964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Věk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Elipsa 27">
            <a:extLst>
              <a:ext uri="{FF2B5EF4-FFF2-40B4-BE49-F238E27FC236}">
                <a16:creationId xmlns:a16="http://schemas.microsoft.com/office/drawing/2014/main" id="{12D98A61-65FD-4B2E-819D-66F516FC87C0}"/>
              </a:ext>
            </a:extLst>
          </p:cNvPr>
          <p:cNvSpPr>
            <a:spLocks noChangeAspect="1"/>
          </p:cNvSpPr>
          <p:nvPr/>
        </p:nvSpPr>
        <p:spPr>
          <a:xfrm>
            <a:off x="3901293" y="1047190"/>
            <a:ext cx="576000" cy="57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1964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" name="Picture 2" descr="C:\Users\mpickova\Downloads\birthday-cake.png">
            <a:extLst>
              <a:ext uri="{FF2B5EF4-FFF2-40B4-BE49-F238E27FC236}">
                <a16:creationId xmlns:a16="http://schemas.microsoft.com/office/drawing/2014/main" id="{F1285E6C-5B33-4515-87AF-8B3CB5FCB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293" y="1164190"/>
            <a:ext cx="342000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ovéPole 51">
            <a:extLst>
              <a:ext uri="{FF2B5EF4-FFF2-40B4-BE49-F238E27FC236}">
                <a16:creationId xmlns:a16="http://schemas.microsoft.com/office/drawing/2014/main" id="{A9FCA2B4-8B01-4E78-806C-9E3F23AB1658}"/>
              </a:ext>
            </a:extLst>
          </p:cNvPr>
          <p:cNvSpPr txBox="1"/>
          <p:nvPr/>
        </p:nvSpPr>
        <p:spPr>
          <a:xfrm>
            <a:off x="2190751" y="6211235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ČSÚ</a:t>
            </a:r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71475A67-912E-4A70-9E68-35088E10BFCC}"/>
              </a:ext>
            </a:extLst>
          </p:cNvPr>
          <p:cNvSpPr/>
          <p:nvPr/>
        </p:nvSpPr>
        <p:spPr>
          <a:xfrm>
            <a:off x="882687" y="6251546"/>
            <a:ext cx="284079" cy="276999"/>
          </a:xfrm>
          <a:prstGeom prst="ellipse">
            <a:avLst/>
          </a:prstGeom>
          <a:solidFill>
            <a:srgbClr val="1964AA"/>
          </a:solidFill>
          <a:ln>
            <a:solidFill>
              <a:srgbClr val="19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D053AC49-2D91-441E-8C50-637609F7E369}"/>
              </a:ext>
            </a:extLst>
          </p:cNvPr>
          <p:cNvSpPr/>
          <p:nvPr/>
        </p:nvSpPr>
        <p:spPr>
          <a:xfrm>
            <a:off x="1906672" y="6252038"/>
            <a:ext cx="284079" cy="27699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4DDAB58B-5BB4-4546-AEC7-06F582DC97FD}"/>
              </a:ext>
            </a:extLst>
          </p:cNvPr>
          <p:cNvSpPr txBox="1"/>
          <p:nvPr/>
        </p:nvSpPr>
        <p:spPr>
          <a:xfrm>
            <a:off x="1187778" y="6205379"/>
            <a:ext cx="71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sk-SK" dirty="0">
                <a:solidFill>
                  <a:srgbClr val="009FE3"/>
                </a:solidFill>
              </a:rPr>
              <a:t>2019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D6C40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CA78EA14-D8F5-49C5-9BD2-EC569FF13BDA}"/>
              </a:ext>
            </a:extLst>
          </p:cNvPr>
          <p:cNvGrpSpPr/>
          <p:nvPr/>
        </p:nvGrpSpPr>
        <p:grpSpPr>
          <a:xfrm>
            <a:off x="11081452" y="245440"/>
            <a:ext cx="966651" cy="373229"/>
            <a:chOff x="6304855" y="183254"/>
            <a:chExt cx="1942011" cy="689137"/>
          </a:xfrm>
        </p:grpSpPr>
        <p:sp>
          <p:nvSpPr>
            <p:cNvPr id="46" name="Obdélník: se zakulacenými rohy 45">
              <a:extLst>
                <a:ext uri="{FF2B5EF4-FFF2-40B4-BE49-F238E27FC236}">
                  <a16:creationId xmlns:a16="http://schemas.microsoft.com/office/drawing/2014/main" id="{3AA7C8E5-3406-4F35-B33E-0EC31183690A}"/>
                </a:ext>
              </a:extLst>
            </p:cNvPr>
            <p:cNvSpPr/>
            <p:nvPr/>
          </p:nvSpPr>
          <p:spPr>
            <a:xfrm>
              <a:off x="6304855" y="183254"/>
              <a:ext cx="1942011" cy="689137"/>
            </a:xfrm>
            <a:prstGeom prst="roundRect">
              <a:avLst/>
            </a:prstGeom>
            <a:solidFill>
              <a:schemeClr val="tx2">
                <a:alpha val="2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A875A50F-5473-4B60-9D08-B32346C7593D}"/>
                </a:ext>
              </a:extLst>
            </p:cNvPr>
            <p:cNvSpPr txBox="1"/>
            <p:nvPr/>
          </p:nvSpPr>
          <p:spPr>
            <a:xfrm>
              <a:off x="6348318" y="242899"/>
              <a:ext cx="1881052" cy="62949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</p:grp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6F0F727C-5248-4557-A9D1-C28F427503B2}"/>
              </a:ext>
            </a:extLst>
          </p:cNvPr>
          <p:cNvGrpSpPr/>
          <p:nvPr/>
        </p:nvGrpSpPr>
        <p:grpSpPr>
          <a:xfrm>
            <a:off x="10586134" y="738482"/>
            <a:ext cx="1453260" cy="698389"/>
            <a:chOff x="10903195" y="3013500"/>
            <a:chExt cx="1225362" cy="932244"/>
          </a:xfrm>
          <a:noFill/>
        </p:grpSpPr>
        <p:sp>
          <p:nvSpPr>
            <p:cNvPr id="49" name="Obdélník: se zakulacenými rohy 48">
              <a:extLst>
                <a:ext uri="{FF2B5EF4-FFF2-40B4-BE49-F238E27FC236}">
                  <a16:creationId xmlns:a16="http://schemas.microsoft.com/office/drawing/2014/main" id="{DFA5247F-8D43-4625-A1A6-E541D3C18A86}"/>
                </a:ext>
              </a:extLst>
            </p:cNvPr>
            <p:cNvSpPr/>
            <p:nvPr/>
          </p:nvSpPr>
          <p:spPr>
            <a:xfrm>
              <a:off x="10903195" y="3013500"/>
              <a:ext cx="1225362" cy="932244"/>
            </a:xfrm>
            <a:prstGeom prst="roundRect">
              <a:avLst/>
            </a:prstGeom>
            <a:grpFill/>
            <a:ln>
              <a:solidFill>
                <a:srgbClr val="196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A064AB47-38DA-4AC1-B3FD-3BFE349BB7A0}"/>
                </a:ext>
              </a:extLst>
            </p:cNvPr>
            <p:cNvSpPr txBox="1"/>
            <p:nvPr/>
          </p:nvSpPr>
          <p:spPr>
            <a:xfrm>
              <a:off x="10969151" y="3129484"/>
              <a:ext cx="1116394" cy="698420"/>
            </a:xfrm>
            <a:prstGeom prst="rect">
              <a:avLst/>
            </a:prstGeom>
            <a:grpFill/>
            <a:ln w="15875" cap="rnd">
              <a:noFill/>
              <a:bevel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Porovnání s údaji ČSÚ</a:t>
              </a:r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D3B4A10B-8D34-4219-ACDA-626136B5C39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039" y="1129147"/>
            <a:ext cx="412087" cy="4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607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4"/>
          <p:cNvSpPr>
            <a:spLocks noGrp="1"/>
          </p:cNvSpPr>
          <p:nvPr>
            <p:ph type="ctrTitle"/>
          </p:nvPr>
        </p:nvSpPr>
        <p:spPr>
          <a:xfrm>
            <a:off x="815339" y="368609"/>
            <a:ext cx="10852785" cy="1440180"/>
          </a:xfrm>
        </p:spPr>
        <p:txBody>
          <a:bodyPr>
            <a:normAutofit/>
          </a:bodyPr>
          <a:lstStyle/>
          <a:p>
            <a:r>
              <a:rPr lang="cs-CZ" sz="4000" dirty="0"/>
              <a:t>V případě dotazů mne neváhejte kontaktovat.</a:t>
            </a:r>
          </a:p>
        </p:txBody>
      </p:sp>
      <p:sp>
        <p:nvSpPr>
          <p:cNvPr id="11" name="Podnadpis 5"/>
          <p:cNvSpPr txBox="1">
            <a:spLocks/>
          </p:cNvSpPr>
          <p:nvPr/>
        </p:nvSpPr>
        <p:spPr>
          <a:xfrm>
            <a:off x="6771514" y="2749682"/>
            <a:ext cx="3377950" cy="102093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NMS Market Research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 Nikolajky 13, 150 00 Praha 5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(+420) 222 351 611 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info@nms.cz 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w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www.nms.cz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05AEDA4-72A4-446C-ABC7-EA718BBF30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76" y="2401584"/>
            <a:ext cx="1717125" cy="1717125"/>
          </a:xfrm>
          <a:prstGeom prst="flowChartConnector">
            <a:avLst/>
          </a:prstGeom>
        </p:spPr>
      </p:pic>
      <p:sp>
        <p:nvSpPr>
          <p:cNvPr id="10" name="Podnadpis 5">
            <a:extLst>
              <a:ext uri="{FF2B5EF4-FFF2-40B4-BE49-F238E27FC236}">
                <a16:creationId xmlns:a16="http://schemas.microsoft.com/office/drawing/2014/main" id="{8EA5ED8A-CFDC-4133-B077-0F9B38FFC776}"/>
              </a:ext>
            </a:extLst>
          </p:cNvPr>
          <p:cNvSpPr txBox="1">
            <a:spLocks/>
          </p:cNvSpPr>
          <p:nvPr/>
        </p:nvSpPr>
        <p:spPr>
          <a:xfrm>
            <a:off x="3817488" y="2749682"/>
            <a:ext cx="2721238" cy="1020930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kern="0" dirty="0">
                <a:cs typeface="Arial" charset="0"/>
              </a:rPr>
              <a:t>Michaela Kadlecová</a:t>
            </a:r>
            <a:br>
              <a:rPr lang="cs-CZ" sz="1600" kern="0" dirty="0">
                <a:cs typeface="Arial" charset="0"/>
              </a:rPr>
            </a:br>
            <a:r>
              <a:rPr lang="cs-CZ" sz="1600" kern="0" dirty="0">
                <a:cs typeface="Arial" charset="0"/>
              </a:rPr>
              <a:t>Client Service Executive</a:t>
            </a:r>
            <a:br>
              <a:rPr lang="cs-CZ" sz="1600" kern="0" dirty="0">
                <a:cs typeface="Arial" charset="0"/>
              </a:rPr>
            </a:br>
            <a:r>
              <a:rPr lang="cs-CZ" sz="1600" kern="0" dirty="0">
                <a:solidFill>
                  <a:srgbClr val="009FE3"/>
                </a:solidFill>
                <a:cs typeface="Arial" charset="0"/>
              </a:rPr>
              <a:t>m</a:t>
            </a:r>
            <a:r>
              <a:rPr lang="cs-CZ" sz="1600" kern="0" dirty="0">
                <a:cs typeface="Arial" charset="0"/>
              </a:rPr>
              <a:t> (+420) 732 668 332 </a:t>
            </a:r>
            <a:br>
              <a:rPr lang="cs-CZ" sz="1600" kern="0" dirty="0">
                <a:cs typeface="Arial" charset="0"/>
              </a:rPr>
            </a:br>
            <a:r>
              <a:rPr lang="cs-CZ" sz="1600" kern="0" dirty="0">
                <a:solidFill>
                  <a:srgbClr val="009FE3"/>
                </a:solidFill>
                <a:cs typeface="Arial" charset="0"/>
              </a:rPr>
              <a:t>e</a:t>
            </a:r>
            <a:r>
              <a:rPr lang="cs-CZ" sz="1600" kern="0" dirty="0">
                <a:cs typeface="Arial" charset="0"/>
              </a:rPr>
              <a:t> michaela.kadlecova@nms.cz</a:t>
            </a:r>
          </a:p>
        </p:txBody>
      </p:sp>
    </p:spTree>
    <p:extLst>
      <p:ext uri="{BB962C8B-B14F-4D97-AF65-F5344CB8AC3E}">
        <p14:creationId xmlns:p14="http://schemas.microsoft.com/office/powerpoint/2010/main" val="178299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Segmenty Pražanů I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473070B-BD02-4E8E-BC8E-32DDACD65E42}"/>
              </a:ext>
            </a:extLst>
          </p:cNvPr>
          <p:cNvSpPr/>
          <p:nvPr/>
        </p:nvSpPr>
        <p:spPr>
          <a:xfrm>
            <a:off x="815788" y="1462195"/>
            <a:ext cx="5074025" cy="43168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cs-CZ" b="1" dirty="0">
                <a:solidFill>
                  <a:schemeClr val="accent3"/>
                </a:solidFill>
              </a:rPr>
              <a:t>Konzervativní</a:t>
            </a:r>
          </a:p>
          <a:p>
            <a:endParaRPr lang="cs-CZ" sz="1600" dirty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K IPRu i Metropolitnímu plánu mají kladný </a:t>
            </a:r>
            <a:br>
              <a:rPr lang="cs-CZ" sz="1600" dirty="0"/>
            </a:br>
            <a:r>
              <a:rPr lang="cs-CZ" sz="1600" dirty="0"/>
              <a:t>vztah. IPR podle nich častěji integruje zájmy developerů, obyvatelů Prahy a jednotlivých městských </a:t>
            </a:r>
            <a:r>
              <a:rPr lang="cs-CZ" sz="1600" dirty="0">
                <a:solidFill>
                  <a:schemeClr val="tx1"/>
                </a:solidFill>
              </a:rPr>
              <a:t>částí.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/>
                </a:solidFill>
              </a:rPr>
              <a:t>Jedná se o odpůrce výškových budov, kteří zároveň odmítají rozrůstání Prahy. </a:t>
            </a:r>
            <a:r>
              <a:rPr lang="cs-CZ" sz="1600" dirty="0"/>
              <a:t>Novou výstavbu chtějí v širším centru Prahy. Parky a městská zeleň jsou pro ně méně důležité.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b="1" dirty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Podporují dopravu, která vyváženým způsobem kombinuje individuální a hromadnou dopravu.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Mají laxnější přístup k diskutovaným problémům.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32E7D562-2429-43A6-B3E3-22DA1692589D}"/>
              </a:ext>
            </a:extLst>
          </p:cNvPr>
          <p:cNvSpPr/>
          <p:nvPr/>
        </p:nvSpPr>
        <p:spPr>
          <a:xfrm>
            <a:off x="6302184" y="1462195"/>
            <a:ext cx="5074025" cy="4316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Progresivní</a:t>
            </a:r>
          </a:p>
          <a:p>
            <a:pPr algn="ctr"/>
            <a:endParaRPr lang="cs-CZ" sz="1600" dirty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Častěji znají IPR, CAMP se jim líbí a doporučili </a:t>
            </a:r>
            <a:br>
              <a:rPr lang="cs-CZ" sz="1600" dirty="0"/>
            </a:br>
            <a:r>
              <a:rPr lang="cs-CZ" sz="1600" dirty="0"/>
              <a:t>by jej k návštěvě. Metropolitní plán znají </a:t>
            </a:r>
            <a:br>
              <a:rPr lang="cs-CZ" sz="1600" dirty="0"/>
            </a:br>
            <a:r>
              <a:rPr lang="cs-CZ" sz="1600" dirty="0"/>
              <a:t>častěji.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Jsou spíše odpůrci výškových budov, ale </a:t>
            </a:r>
            <a:br>
              <a:rPr lang="cs-CZ" sz="1600" dirty="0"/>
            </a:br>
            <a:r>
              <a:rPr lang="cs-CZ" sz="1600" dirty="0"/>
              <a:t>zároveň schvalují rozrůstání Prahy nebo novou výstavbu.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K přepravě po městě využívají automobil, ale podporují i dopravu na kole.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Více se zajímají o společenské dění, </a:t>
            </a:r>
            <a:br>
              <a:rPr lang="cs-CZ" sz="1600" dirty="0"/>
            </a:br>
            <a:r>
              <a:rPr lang="cs-CZ" sz="1600" dirty="0"/>
              <a:t>navštěvují různé kulturní akce a častěji se účastní voleb.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Častěji starší 45ti let. </a:t>
            </a:r>
          </a:p>
        </p:txBody>
      </p:sp>
      <p:sp>
        <p:nvSpPr>
          <p:cNvPr id="23" name="Vývojový diagram: zpoždění 22">
            <a:extLst>
              <a:ext uri="{FF2B5EF4-FFF2-40B4-BE49-F238E27FC236}">
                <a16:creationId xmlns:a16="http://schemas.microsoft.com/office/drawing/2014/main" id="{75340F6E-056A-48D0-A0A0-FDE1390C3531}"/>
              </a:ext>
            </a:extLst>
          </p:cNvPr>
          <p:cNvSpPr/>
          <p:nvPr/>
        </p:nvSpPr>
        <p:spPr>
          <a:xfrm rot="10800000">
            <a:off x="5073975" y="1678915"/>
            <a:ext cx="815838" cy="605221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Vývojový diagram: zpoždění 24">
            <a:extLst>
              <a:ext uri="{FF2B5EF4-FFF2-40B4-BE49-F238E27FC236}">
                <a16:creationId xmlns:a16="http://schemas.microsoft.com/office/drawing/2014/main" id="{C1A964FB-9022-4098-9F0C-2634013DEA01}"/>
              </a:ext>
            </a:extLst>
          </p:cNvPr>
          <p:cNvSpPr/>
          <p:nvPr/>
        </p:nvSpPr>
        <p:spPr>
          <a:xfrm rot="10800000">
            <a:off x="10560371" y="1678154"/>
            <a:ext cx="815838" cy="605221"/>
          </a:xfrm>
          <a:prstGeom prst="flowChartDelay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720BE9B-FBE4-4130-AD19-E7A333234E8C}"/>
              </a:ext>
            </a:extLst>
          </p:cNvPr>
          <p:cNvSpPr txBox="1"/>
          <p:nvPr/>
        </p:nvSpPr>
        <p:spPr>
          <a:xfrm>
            <a:off x="5235120" y="179815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39 %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37A5673-DA24-43A4-9A8F-15E3303B3271}"/>
              </a:ext>
            </a:extLst>
          </p:cNvPr>
          <p:cNvSpPr txBox="1"/>
          <p:nvPr/>
        </p:nvSpPr>
        <p:spPr>
          <a:xfrm>
            <a:off x="10721516" y="179798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27 %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D139570F-7A02-4E17-98E8-8565558703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170" y="2553854"/>
            <a:ext cx="516624" cy="513417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26B8FAED-A49D-4831-AED7-904C8057AB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516" y="2553854"/>
            <a:ext cx="516624" cy="513417"/>
          </a:xfrm>
          <a:prstGeom prst="rect">
            <a:avLst/>
          </a:prstGeom>
        </p:spPr>
      </p:pic>
      <p:sp>
        <p:nvSpPr>
          <p:cNvPr id="31" name="Obdélníkový popisek 20">
            <a:extLst>
              <a:ext uri="{FF2B5EF4-FFF2-40B4-BE49-F238E27FC236}">
                <a16:creationId xmlns:a16="http://schemas.microsoft.com/office/drawing/2014/main" id="{BA072CAE-3A16-4BE6-87B1-0D64A244A77E}"/>
              </a:ext>
            </a:extLst>
          </p:cNvPr>
          <p:cNvSpPr/>
          <p:nvPr/>
        </p:nvSpPr>
        <p:spPr>
          <a:xfrm>
            <a:off x="10968020" y="977787"/>
            <a:ext cx="994061" cy="592387"/>
          </a:xfrm>
          <a:prstGeom prst="wedgeRectCallout">
            <a:avLst>
              <a:gd name="adj1" fmla="val -47064"/>
              <a:gd name="adj2" fmla="val 8829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050" dirty="0">
                <a:solidFill>
                  <a:schemeClr val="tx2">
                    <a:lumMod val="50000"/>
                  </a:schemeClr>
                </a:solidFill>
              </a:rPr>
              <a:t>Zastoupení v pražské populaci</a:t>
            </a:r>
          </a:p>
        </p:txBody>
      </p:sp>
    </p:spTree>
    <p:extLst>
      <p:ext uri="{BB962C8B-B14F-4D97-AF65-F5344CB8AC3E}">
        <p14:creationId xmlns:p14="http://schemas.microsoft.com/office/powerpoint/2010/main" val="23275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0" y="378000"/>
            <a:ext cx="12192000" cy="615461"/>
          </a:xfrm>
          <a:noFill/>
        </p:spPr>
        <p:txBody>
          <a:bodyPr lIns="900000" tIns="0" rIns="0" bIns="0" anchor="ctr">
            <a:noAutofit/>
          </a:bodyPr>
          <a:lstStyle/>
          <a:p>
            <a:r>
              <a:rPr lang="cs-CZ" sz="3000" dirty="0"/>
              <a:t>Segmenty Pražanů II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C6AB8D37-C58E-479C-A975-D16EC01D8231}"/>
              </a:ext>
            </a:extLst>
          </p:cNvPr>
          <p:cNvSpPr/>
          <p:nvPr/>
        </p:nvSpPr>
        <p:spPr>
          <a:xfrm>
            <a:off x="815790" y="1462195"/>
            <a:ext cx="5074025" cy="4418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Ekologičtí</a:t>
            </a:r>
          </a:p>
          <a:p>
            <a:pPr algn="ctr"/>
            <a:endParaRPr lang="cs-CZ" sz="16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IPR ani Metropolitní plán neznají tak často. </a:t>
            </a:r>
            <a:br>
              <a:rPr lang="cs-CZ" sz="1600" dirty="0"/>
            </a:br>
            <a:r>
              <a:rPr lang="cs-CZ" sz="1600" dirty="0"/>
              <a:t>IPR podle nich méně často zastupuje zájmy </a:t>
            </a:r>
            <a:br>
              <a:rPr lang="cs-CZ" sz="1600" dirty="0"/>
            </a:br>
            <a:r>
              <a:rPr lang="cs-CZ" sz="1600" dirty="0"/>
              <a:t>developerů, politiků a politických stran.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Novou výstavbu zcela zatracují. V Praze jim chybí </a:t>
            </a:r>
            <a:br>
              <a:rPr lang="cs-CZ" sz="1600" dirty="0"/>
            </a:br>
            <a:r>
              <a:rPr lang="cs-CZ" sz="1600" dirty="0"/>
              <a:t>více parků a zelených ploch, což je pro ně i důležitá charakteristika místa, kde chtějí žít.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Přepravují se častěji pěšky nebo na kole, automobilovou dopravu odmítají. Pro cestu </a:t>
            </a:r>
            <a:br>
              <a:rPr lang="cs-CZ" sz="1600" dirty="0"/>
            </a:br>
            <a:r>
              <a:rPr lang="cs-CZ" sz="1600" dirty="0"/>
              <a:t>do práce více využívají převážně MHD. Jsou </a:t>
            </a:r>
            <a:br>
              <a:rPr lang="cs-CZ" sz="1600" dirty="0"/>
            </a:br>
            <a:r>
              <a:rPr lang="cs-CZ" sz="1600" dirty="0"/>
              <a:t>ochotni tolerovat dopravní omezení.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Častěji se jedná o ženy, méně chodí volit a mladší 44  let.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82431FF6-E4E1-470A-A793-E05707F48DED}"/>
              </a:ext>
            </a:extLst>
          </p:cNvPr>
          <p:cNvSpPr/>
          <p:nvPr/>
        </p:nvSpPr>
        <p:spPr>
          <a:xfrm>
            <a:off x="6302186" y="1462195"/>
            <a:ext cx="5074025" cy="441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cs-CZ" b="1" dirty="0">
                <a:solidFill>
                  <a:schemeClr val="accent5"/>
                </a:solidFill>
              </a:rPr>
              <a:t>Automobiloví</a:t>
            </a:r>
          </a:p>
          <a:p>
            <a:pPr algn="ctr"/>
            <a:endParaRPr lang="cs-CZ" sz="1600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Jsou odpůrci IPRu a Metropolitního plánu. Metropolitní plán hodnotí nejhůře ze všech</a:t>
            </a:r>
            <a:br>
              <a:rPr lang="cs-CZ" sz="1600" dirty="0"/>
            </a:br>
            <a:r>
              <a:rPr lang="cs-CZ" sz="1600" dirty="0"/>
              <a:t>segmentů.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Výškové budovy podle nich do Prahy patří.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Častěji využívají k přepravě svůj vlastní automobil. Výstavba silničních okruhů je pro ně důležitá. Omezení v dopravě nepodporují.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Častěji se jedná o muže a mají více než </a:t>
            </a:r>
            <a:br>
              <a:rPr lang="cs-CZ" sz="1600" dirty="0"/>
            </a:br>
            <a:r>
              <a:rPr lang="cs-CZ" sz="1600" dirty="0"/>
              <a:t>jedno auto.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Pokud by Praha přestala být na seznamu</a:t>
            </a:r>
            <a:br>
              <a:rPr lang="cs-CZ" sz="1600" dirty="0"/>
            </a:br>
            <a:r>
              <a:rPr lang="cs-CZ" sz="1600" dirty="0"/>
              <a:t>UNSECO, nevadilo by jim to.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1600" dirty="0"/>
          </a:p>
        </p:txBody>
      </p:sp>
      <p:sp>
        <p:nvSpPr>
          <p:cNvPr id="35" name="Vývojový diagram: zpoždění 34">
            <a:extLst>
              <a:ext uri="{FF2B5EF4-FFF2-40B4-BE49-F238E27FC236}">
                <a16:creationId xmlns:a16="http://schemas.microsoft.com/office/drawing/2014/main" id="{6DB8F97E-35D8-4898-AE54-2D0BAE175A62}"/>
              </a:ext>
            </a:extLst>
          </p:cNvPr>
          <p:cNvSpPr/>
          <p:nvPr/>
        </p:nvSpPr>
        <p:spPr>
          <a:xfrm rot="10800000">
            <a:off x="5073977" y="1698013"/>
            <a:ext cx="815838" cy="589905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6" name="Vývojový diagram: zpoždění 35">
            <a:extLst>
              <a:ext uri="{FF2B5EF4-FFF2-40B4-BE49-F238E27FC236}">
                <a16:creationId xmlns:a16="http://schemas.microsoft.com/office/drawing/2014/main" id="{8173F252-E8BB-42FB-93FC-EB909FE6CE33}"/>
              </a:ext>
            </a:extLst>
          </p:cNvPr>
          <p:cNvSpPr/>
          <p:nvPr/>
        </p:nvSpPr>
        <p:spPr>
          <a:xfrm rot="10800000">
            <a:off x="10560373" y="1678153"/>
            <a:ext cx="815838" cy="609002"/>
          </a:xfrm>
          <a:prstGeom prst="flowChartDelay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Obdélníkový popisek 20">
            <a:extLst>
              <a:ext uri="{FF2B5EF4-FFF2-40B4-BE49-F238E27FC236}">
                <a16:creationId xmlns:a16="http://schemas.microsoft.com/office/drawing/2014/main" id="{1293FE13-5B76-46D9-8791-849172698F60}"/>
              </a:ext>
            </a:extLst>
          </p:cNvPr>
          <p:cNvSpPr/>
          <p:nvPr/>
        </p:nvSpPr>
        <p:spPr>
          <a:xfrm>
            <a:off x="10968020" y="977787"/>
            <a:ext cx="994061" cy="592387"/>
          </a:xfrm>
          <a:prstGeom prst="wedgeRectCallout">
            <a:avLst>
              <a:gd name="adj1" fmla="val -47064"/>
              <a:gd name="adj2" fmla="val 8829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050" dirty="0">
                <a:solidFill>
                  <a:schemeClr val="tx2">
                    <a:lumMod val="50000"/>
                  </a:schemeClr>
                </a:solidFill>
              </a:rPr>
              <a:t>Zastoupení v pražské populaci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982FC34-E718-4217-BB6E-07579C2402F6}"/>
              </a:ext>
            </a:extLst>
          </p:cNvPr>
          <p:cNvSpPr txBox="1"/>
          <p:nvPr/>
        </p:nvSpPr>
        <p:spPr>
          <a:xfrm>
            <a:off x="5230017" y="179815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29 %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57C4F6A-18CF-4039-B8AC-37203D0D3185}"/>
              </a:ext>
            </a:extLst>
          </p:cNvPr>
          <p:cNvSpPr txBox="1"/>
          <p:nvPr/>
        </p:nvSpPr>
        <p:spPr>
          <a:xfrm>
            <a:off x="10833432" y="1801077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5 %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8CA11C8-BE1F-4236-8E59-C7EB03B96F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061" y="2612069"/>
            <a:ext cx="516624" cy="51662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DE6BADE-2968-47FA-A754-3A21EF6E50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9696" y="2612044"/>
            <a:ext cx="516649" cy="5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19622"/>
      </p:ext>
    </p:extLst>
  </p:cSld>
  <p:clrMapOvr>
    <a:masterClrMapping/>
  </p:clrMapOvr>
</p:sld>
</file>

<file path=ppt/theme/theme1.xml><?xml version="1.0" encoding="utf-8"?>
<a:theme xmlns:a="http://schemas.openxmlformats.org/drawingml/2006/main" name="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_Sablona_16_9_2016-11-06" id="{9EAB262D-A5C2-434F-92FA-508A0D6E867F}" vid="{23D6DCA3-11AD-4C11-A1E2-3855C5B4FBB3}"/>
    </a:ext>
  </a:extLst>
</a:theme>
</file>

<file path=ppt/theme/theme10.xml><?xml version="1.0" encoding="utf-8"?>
<a:theme xmlns:a="http://schemas.openxmlformats.org/drawingml/2006/main" name="NMS_Sablona_16_9_2016-11-06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_Sablona_16_9_2016-11-06" id="{9EAB262D-A5C2-434F-92FA-508A0D6E867F}" vid="{23D6DCA3-11AD-4C11-A1E2-3855C5B4FBB3}"/>
    </a:ext>
  </a:extLst>
</a:theme>
</file>

<file path=ppt/theme/theme1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z log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_Sablona_16_9_2016-11-06" id="{9EAB262D-A5C2-434F-92FA-508A0D6E867F}" vid="{5DCDB42E-34E2-4F1B-B2D8-5C8FA618A86A}"/>
    </a:ext>
  </a:extLst>
</a:theme>
</file>

<file path=ppt/theme/theme3.xml><?xml version="1.0" encoding="utf-8"?>
<a:theme xmlns:a="http://schemas.openxmlformats.org/drawingml/2006/main" name="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_Sablona_16_9_2016-11-06" id="{9EAB262D-A5C2-434F-92FA-508A0D6E867F}" vid="{46FDA785-B6E0-43BE-9841-7A8F03DEAFD0}"/>
    </a:ext>
  </a:extLst>
</a:theme>
</file>

<file path=ppt/theme/theme4.xml><?xml version="1.0" encoding="utf-8"?>
<a:theme xmlns:a="http://schemas.openxmlformats.org/drawingml/2006/main" name="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_Sablona_16_9_2016-11-06" id="{9EAB262D-A5C2-434F-92FA-508A0D6E867F}" vid="{2EAE7E1D-21A0-4AE2-97AC-DB3DC70CE6CB}"/>
    </a:ext>
  </a:extLst>
</a:theme>
</file>

<file path=ppt/theme/theme5.xml><?xml version="1.0" encoding="utf-8"?>
<a:theme xmlns:a="http://schemas.openxmlformats.org/drawingml/2006/main" name="Pod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_Sablona_16_9_2016-11-06" id="{9EAB262D-A5C2-434F-92FA-508A0D6E867F}" vid="{69CE0644-EF7A-4170-A84C-6065E2BC1499}"/>
    </a:ext>
  </a:extLst>
</a:theme>
</file>

<file path=ppt/theme/theme6.xml><?xml version="1.0" encoding="utf-8"?>
<a:theme xmlns:a="http://schemas.openxmlformats.org/drawingml/2006/main" name="1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_Sablona_16_9_2016-11-06" id="{9EAB262D-A5C2-434F-92FA-508A0D6E867F}" vid="{46FDA785-B6E0-43BE-9841-7A8F03DEAFD0}"/>
    </a:ext>
  </a:extLst>
</a:theme>
</file>

<file path=ppt/theme/theme7.xml><?xml version="1.0" encoding="utf-8"?>
<a:theme xmlns:a="http://schemas.openxmlformats.org/drawingml/2006/main" name="1_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_Sablona_16_9_2016-11-06" id="{9EAB262D-A5C2-434F-92FA-508A0D6E867F}" vid="{23D6DCA3-11AD-4C11-A1E2-3855C5B4FBB3}"/>
    </a:ext>
  </a:extLst>
</a:theme>
</file>

<file path=ppt/theme/theme8.xml><?xml version="1.0" encoding="utf-8"?>
<a:theme xmlns:a="http://schemas.openxmlformats.org/drawingml/2006/main" name="2_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_Sablona_16_9_2016-11-06" id="{9EAB262D-A5C2-434F-92FA-508A0D6E867F}" vid="{23D6DCA3-11AD-4C11-A1E2-3855C5B4FBB3}"/>
    </a:ext>
  </a:extLst>
</a:theme>
</file>

<file path=ppt/theme/theme9.xml><?xml version="1.0" encoding="utf-8"?>
<a:theme xmlns:a="http://schemas.openxmlformats.org/drawingml/2006/main" name="6_Bez loga">
  <a:themeElements>
    <a:clrScheme name="Vlastní 1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FFFFFF"/>
      </a:hlink>
      <a:folHlink>
        <a:srgbClr val="FFFF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_Sablona_16_9_2016-11-06" id="{9EAB262D-A5C2-434F-92FA-508A0D6E867F}" vid="{5DCDB42E-34E2-4F1B-B2D8-5C8FA618A8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NMS_Sablona_16x9_2016-11-06</Template>
  <TotalTime>0</TotalTime>
  <Words>9219</Words>
  <Application>Microsoft Office PowerPoint</Application>
  <PresentationFormat>Širokoúhlá obrazovka</PresentationFormat>
  <Paragraphs>1052</Paragraphs>
  <Slides>77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10</vt:i4>
      </vt:variant>
      <vt:variant>
        <vt:lpstr>Nadpisy snímků</vt:lpstr>
      </vt:variant>
      <vt:variant>
        <vt:i4>77</vt:i4>
      </vt:variant>
    </vt:vector>
  </HeadingPairs>
  <TitlesOfParts>
    <vt:vector size="90" baseType="lpstr">
      <vt:lpstr>Arial</vt:lpstr>
      <vt:lpstr>Calibri</vt:lpstr>
      <vt:lpstr>Wingdings</vt:lpstr>
      <vt:lpstr>S logem</vt:lpstr>
      <vt:lpstr>Bez loga</vt:lpstr>
      <vt:lpstr>Titulní strana</vt:lpstr>
      <vt:lpstr>Sekce</vt:lpstr>
      <vt:lpstr>Podsekce</vt:lpstr>
      <vt:lpstr>1_Titulní strana</vt:lpstr>
      <vt:lpstr>1_S logem</vt:lpstr>
      <vt:lpstr>2_S logem</vt:lpstr>
      <vt:lpstr>6_Bez loga</vt:lpstr>
      <vt:lpstr>NMS_Sablona_16_9_2016-11-06</vt:lpstr>
      <vt:lpstr>Povědomí Pražanů o IPR a jeho aktivitách</vt:lpstr>
      <vt:lpstr>Co v reportu naleznete?</vt:lpstr>
      <vt:lpstr>Metodologie</vt:lpstr>
      <vt:lpstr>Hlavní zjištění</vt:lpstr>
      <vt:lpstr>Hlavní zjištění</vt:lpstr>
      <vt:lpstr>Segmentace</vt:lpstr>
      <vt:lpstr>Segmentace Pražanů</vt:lpstr>
      <vt:lpstr>Segmenty Pražanů I</vt:lpstr>
      <vt:lpstr>Segmenty Pražanů II</vt:lpstr>
      <vt:lpstr>Detailní zjištění</vt:lpstr>
      <vt:lpstr>IPR</vt:lpstr>
      <vt:lpstr>Klíčová zjištění o IPRu</vt:lpstr>
      <vt:lpstr>IPR si spontánně vybaví 12 % Pražanů</vt:lpstr>
      <vt:lpstr>IPR Praha je z uvedených organizací nejznámější (podpořená znalost)</vt:lpstr>
      <vt:lpstr>IPR Praha je nejznámější jak podpořeně, tak spontánně</vt:lpstr>
      <vt:lpstr>Vyšší znalost IPR Praha mezi vysokoškolsky vzdělanými a muži...</vt:lpstr>
      <vt:lpstr>IPR znají nejvíce Progresivní</vt:lpstr>
      <vt:lpstr>IPR znají Pražané z televize, rozhlasu či z internetu</vt:lpstr>
      <vt:lpstr>Rozvoj města jakožto oblast činnosti IPRu je zmiňován častěji než loni</vt:lpstr>
      <vt:lpstr>Pro IPR je důležité dodržet předpisy</vt:lpstr>
      <vt:lpstr>Image IPR se oproti roku 2018 mírně vylepšila</vt:lpstr>
      <vt:lpstr>Stále přetrvává názor, že IPR zastupuje zájmy Magistrátu a města Prahy</vt:lpstr>
      <vt:lpstr>Více než loni si Pražané myslí, že IPR zastupuje zájmy odborné veřejnosti</vt:lpstr>
      <vt:lpstr>Poklesl počet Pražanů, kteří si myslí, že IPR zastupuje zájmy  politiků</vt:lpstr>
      <vt:lpstr>Nejvíce pozitivní jsou mladí, staří naopak nejvíce kritičtí</vt:lpstr>
      <vt:lpstr>I mezi těmi, kdo znají IPR, jsou názory mladších pozitivnější a starších kritičtější</vt:lpstr>
      <vt:lpstr>Prezentace aplikace PowerPoint</vt:lpstr>
      <vt:lpstr>Vztah k IPR</vt:lpstr>
      <vt:lpstr>CAMP</vt:lpstr>
      <vt:lpstr>CAMP jsme respondentům představili stejně jako v roce 2018</vt:lpstr>
      <vt:lpstr>Prezentace aplikace PowerPoint</vt:lpstr>
      <vt:lpstr>CAMP si spontánně vybaví 4 % Pražanů, stejně jako loni</vt:lpstr>
      <vt:lpstr>CAMP si spontánně vybaví 4 % Pražanů, stejně jako loni</vt:lpstr>
      <vt:lpstr>Podpořená znalost CAMP se zvýšila na 15 %</vt:lpstr>
      <vt:lpstr>Progresivní znají galerie nejvíce</vt:lpstr>
      <vt:lpstr>V poměru spontánní a podpořené znalosti je na tom CAMP nejlépe</vt:lpstr>
      <vt:lpstr>CAMP navštívilo 6 % Pražanů</vt:lpstr>
      <vt:lpstr>Nejčastějším důvodem návštěvy zůstává výstava</vt:lpstr>
      <vt:lpstr>Prezentace aplikace PowerPoint</vt:lpstr>
      <vt:lpstr>Metropolitní plán</vt:lpstr>
      <vt:lpstr>Prezentace aplikace PowerPoint</vt:lpstr>
      <vt:lpstr>Prezentace aplikace PowerPoint</vt:lpstr>
      <vt:lpstr>Metropolitní plán znají více vysokoškoláci a starší lidé</vt:lpstr>
      <vt:lpstr>O MP slyšeli nejvíce Progresivní</vt:lpstr>
      <vt:lpstr>I letos si Pražané mylně myslí, že MP je strategický plán rozvoje Prahy</vt:lpstr>
      <vt:lpstr>Internet zůstává hlavním informačním kanálem o MP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Informovanost o MP zůstává na obdobné úrovni</vt:lpstr>
      <vt:lpstr>Život v Praze</vt:lpstr>
      <vt:lpstr>Prezentace aplikace PowerPoint</vt:lpstr>
      <vt:lpstr>Zelená, čistá, bezpečná Praha</vt:lpstr>
      <vt:lpstr>Pražané mají na svém městě nejraději její památky a architekturu</vt:lpstr>
      <vt:lpstr>Památky mají na Praze nejraději všechny segmenty</vt:lpstr>
      <vt:lpstr>Nejvíce vadí automobilová doprava a zácpy</vt:lpstr>
      <vt:lpstr>Automobilová doprava a turisté vadí nejvíce všem segmentům mimo Automobilistů</vt:lpstr>
      <vt:lpstr>Stále převládá názor, že Praha má snížit počet automobilů</vt:lpstr>
      <vt:lpstr>Více Pražanů si myslí, že má Praha podporovat snížení počtu automobilů</vt:lpstr>
      <vt:lpstr>Novým budovám na brownfieldech...</vt:lpstr>
      <vt:lpstr>Příznivců zástavby brownfieldů je o 4 p. b. více než loni</vt:lpstr>
      <vt:lpstr>86 % Pražanů má dobrou občanskou vybavenost</vt:lpstr>
      <vt:lpstr>Pražané více vnímají vysoký počet turistů</vt:lpstr>
      <vt:lpstr>37 % Pražanů zaregistrovalo uzavírku Smetanova nábřeží</vt:lpstr>
      <vt:lpstr>Uzavírka se osobně dotkla 16 % Pražanů</vt:lpstr>
      <vt:lpstr>Uzavírka se dotkla nejvíce Automobilových</vt:lpstr>
      <vt:lpstr>Uzavírka je Pražany přijímána kladně</vt:lpstr>
      <vt:lpstr>Nejvíce podobná omezení tolerují Progresivní a Ekologičtí</vt:lpstr>
      <vt:lpstr>Podíl jednotlivých segmentů vzhledem k dopravě se nezměnil</vt:lpstr>
      <vt:lpstr>Postoje Pražanů k urbanismu jsou stabilní i tento rok</vt:lpstr>
      <vt:lpstr>Struktura vzorku</vt:lpstr>
      <vt:lpstr>Struktura vzorku – socio demografie</vt:lpstr>
      <vt:lpstr>Struktura vzorku – socio demografie</vt:lpstr>
      <vt:lpstr>Struktura vzorku – reprezentativita</vt:lpstr>
      <vt:lpstr>V případě dotazů mne neváhejte kontaktovat.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2017-03-30T06:39:31Z</dcterms:created>
  <dcterms:modified xsi:type="dcterms:W3CDTF">2020-01-07T10:40:32Z</dcterms:modified>
</cp:coreProperties>
</file>